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1.JP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0.jp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media/image30.jpg" ContentType="image/jpeg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media/image38.jpg" ContentType="image/jpeg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media/image48.jpg" ContentType="image/jpeg"/>
  <Override PartName="/ppt/notesSlides/notesSlide29.xml" ContentType="application/vnd.openxmlformats-officedocument.presentationml.notesSlide+xml"/>
  <Override PartName="/ppt/media/image51.jpg" ContentType="image/jpeg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media/image65.jpg" ContentType="image/jpeg"/>
  <Override PartName="/ppt/media/image66.jpg" ContentType="image/jpeg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7" r:id="rId2"/>
    <p:sldId id="460" r:id="rId3"/>
    <p:sldId id="803" r:id="rId4"/>
    <p:sldId id="817" r:id="rId5"/>
    <p:sldId id="807" r:id="rId6"/>
    <p:sldId id="818" r:id="rId7"/>
    <p:sldId id="804" r:id="rId8"/>
    <p:sldId id="819" r:id="rId9"/>
    <p:sldId id="805" r:id="rId10"/>
    <p:sldId id="806" r:id="rId11"/>
    <p:sldId id="820" r:id="rId12"/>
    <p:sldId id="821" r:id="rId13"/>
    <p:sldId id="833" r:id="rId14"/>
    <p:sldId id="808" r:id="rId15"/>
    <p:sldId id="822" r:id="rId16"/>
    <p:sldId id="823" r:id="rId17"/>
    <p:sldId id="824" r:id="rId18"/>
    <p:sldId id="835" r:id="rId19"/>
    <p:sldId id="840" r:id="rId20"/>
    <p:sldId id="841" r:id="rId21"/>
    <p:sldId id="848" r:id="rId22"/>
    <p:sldId id="843" r:id="rId23"/>
    <p:sldId id="846" r:id="rId24"/>
    <p:sldId id="844" r:id="rId25"/>
    <p:sldId id="845" r:id="rId26"/>
    <p:sldId id="847" r:id="rId27"/>
    <p:sldId id="842" r:id="rId28"/>
    <p:sldId id="836" r:id="rId29"/>
    <p:sldId id="837" r:id="rId30"/>
    <p:sldId id="838" r:id="rId31"/>
    <p:sldId id="839" r:id="rId32"/>
    <p:sldId id="834" r:id="rId33"/>
    <p:sldId id="288" r:id="rId34"/>
    <p:sldId id="289" r:id="rId35"/>
    <p:sldId id="290" r:id="rId36"/>
    <p:sldId id="291" r:id="rId37"/>
    <p:sldId id="292" r:id="rId38"/>
    <p:sldId id="313" r:id="rId39"/>
    <p:sldId id="295" r:id="rId40"/>
    <p:sldId id="312" r:id="rId41"/>
    <p:sldId id="297" r:id="rId42"/>
    <p:sldId id="314" r:id="rId43"/>
    <p:sldId id="322" r:id="rId44"/>
    <p:sldId id="830" r:id="rId45"/>
    <p:sldId id="831" r:id="rId46"/>
    <p:sldId id="323" r:id="rId47"/>
    <p:sldId id="827" r:id="rId48"/>
    <p:sldId id="832" r:id="rId49"/>
    <p:sldId id="828" r:id="rId50"/>
    <p:sldId id="829" r:id="rId51"/>
    <p:sldId id="809" r:id="rId52"/>
    <p:sldId id="810" r:id="rId53"/>
    <p:sldId id="811" r:id="rId54"/>
    <p:sldId id="812" r:id="rId55"/>
    <p:sldId id="813" r:id="rId56"/>
    <p:sldId id="814" r:id="rId57"/>
    <p:sldId id="815" r:id="rId58"/>
    <p:sldId id="816" r:id="rId59"/>
    <p:sldId id="326" r:id="rId60"/>
    <p:sldId id="327" r:id="rId61"/>
    <p:sldId id="328" r:id="rId62"/>
    <p:sldId id="329" r:id="rId63"/>
    <p:sldId id="330" r:id="rId64"/>
    <p:sldId id="331" r:id="rId65"/>
    <p:sldId id="332" r:id="rId66"/>
    <p:sldId id="333" r:id="rId67"/>
    <p:sldId id="334" r:id="rId68"/>
    <p:sldId id="335" r:id="rId69"/>
    <p:sldId id="336" r:id="rId70"/>
    <p:sldId id="337" r:id="rId71"/>
    <p:sldId id="338" r:id="rId72"/>
    <p:sldId id="339" r:id="rId73"/>
    <p:sldId id="340" r:id="rId74"/>
    <p:sldId id="341" r:id="rId75"/>
    <p:sldId id="342" r:id="rId76"/>
    <p:sldId id="343" r:id="rId77"/>
    <p:sldId id="304" r:id="rId78"/>
    <p:sldId id="272" r:id="rId79"/>
    <p:sldId id="273" r:id="rId80"/>
    <p:sldId id="302" r:id="rId81"/>
    <p:sldId id="303" r:id="rId82"/>
    <p:sldId id="274" r:id="rId83"/>
    <p:sldId id="275" r:id="rId84"/>
    <p:sldId id="276" r:id="rId85"/>
    <p:sldId id="277" r:id="rId86"/>
    <p:sldId id="278" r:id="rId87"/>
    <p:sldId id="279" r:id="rId88"/>
    <p:sldId id="280" r:id="rId89"/>
    <p:sldId id="281" r:id="rId90"/>
    <p:sldId id="282" r:id="rId91"/>
    <p:sldId id="283" r:id="rId92"/>
    <p:sldId id="284" r:id="rId93"/>
  </p:sldIdLst>
  <p:sldSz cx="9144000" cy="6858000" type="screen4x3"/>
  <p:notesSz cx="7023100" cy="93091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6253" autoAdjust="0"/>
    <p:restoredTop sz="93250" autoAdjust="0"/>
  </p:normalViewPr>
  <p:slideViewPr>
    <p:cSldViewPr>
      <p:cViewPr varScale="1">
        <p:scale>
          <a:sx n="115" d="100"/>
          <a:sy n="115" d="100"/>
        </p:scale>
        <p:origin x="101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4" Type="http://schemas.openxmlformats.org/officeDocument/2006/relationships/image" Target="../media/image6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5455"/>
          </a:xfrm>
          <a:prstGeom prst="rect">
            <a:avLst/>
          </a:prstGeom>
        </p:spPr>
        <p:txBody>
          <a:bodyPr vert="horz" lIns="92612" tIns="46306" rIns="92612" bIns="46306" rtlCol="0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5455"/>
          </a:xfrm>
          <a:prstGeom prst="rect">
            <a:avLst/>
          </a:prstGeom>
        </p:spPr>
        <p:txBody>
          <a:bodyPr vert="horz" lIns="92612" tIns="46306" rIns="92612" bIns="46306" rtlCol="0"/>
          <a:lstStyle>
            <a:lvl1pPr algn="r">
              <a:defRPr sz="1200"/>
            </a:lvl1pPr>
          </a:lstStyle>
          <a:p>
            <a:fld id="{2D445F07-8756-451B-A938-0248325FC7BB}" type="datetimeFigureOut">
              <a:rPr lang="es-MX" smtClean="0"/>
              <a:t>25/03/2022</a:t>
            </a:fld>
            <a:endParaRPr lang="es-MX" dirty="0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612" tIns="46306" rIns="92612" bIns="46306" rtlCol="0" anchor="ctr"/>
          <a:lstStyle/>
          <a:p>
            <a:endParaRPr lang="es-MX" dirty="0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vert="horz" lIns="92612" tIns="46306" rIns="92612" bIns="46306" rtlCol="0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5455"/>
          </a:xfrm>
          <a:prstGeom prst="rect">
            <a:avLst/>
          </a:prstGeom>
        </p:spPr>
        <p:txBody>
          <a:bodyPr vert="horz" lIns="92612" tIns="46306" rIns="92612" bIns="46306" rtlCol="0" anchor="b"/>
          <a:lstStyle>
            <a:lvl1pPr algn="l">
              <a:defRPr sz="1200"/>
            </a:lvl1pPr>
          </a:lstStyle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5455"/>
          </a:xfrm>
          <a:prstGeom prst="rect">
            <a:avLst/>
          </a:prstGeom>
        </p:spPr>
        <p:txBody>
          <a:bodyPr vert="horz" lIns="92612" tIns="46306" rIns="92612" bIns="46306" rtlCol="0" anchor="b"/>
          <a:lstStyle>
            <a:lvl1pPr algn="r">
              <a:defRPr sz="1200"/>
            </a:lvl1pPr>
          </a:lstStyle>
          <a:p>
            <a:fld id="{5993AEC0-242E-4FA7-9D3C-51E1036AC3CB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170667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85425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9946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2777454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721313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9119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73442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78115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321444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79573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87543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4135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1375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866773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33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024636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34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0549565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s-MX" altLang="es-MX" b="0" dirty="0"/>
          </a:p>
        </p:txBody>
      </p:sp>
      <p:sp>
        <p:nvSpPr>
          <p:cNvPr id="29700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512D4CB-259D-459E-B4EA-4BE7654FFCAF}" type="slidenum">
              <a:rPr lang="es-MX" altLang="es-MX" sz="1200" smtClean="0"/>
              <a:pPr/>
              <a:t>38</a:t>
            </a:fld>
            <a:endParaRPr lang="es-MX" altLang="es-MX" sz="1200"/>
          </a:p>
        </p:txBody>
      </p:sp>
    </p:spTree>
    <p:extLst>
      <p:ext uri="{BB962C8B-B14F-4D97-AF65-F5344CB8AC3E}">
        <p14:creationId xmlns:p14="http://schemas.microsoft.com/office/powerpoint/2010/main" val="3490640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MX" altLang="es-MX"/>
          </a:p>
        </p:txBody>
      </p:sp>
      <p:sp>
        <p:nvSpPr>
          <p:cNvPr id="29700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512D4CB-259D-459E-B4EA-4BE7654FFCAF}" type="slidenum">
              <a:rPr lang="es-MX" altLang="es-MX" sz="1200" smtClean="0"/>
              <a:pPr/>
              <a:t>40</a:t>
            </a:fld>
            <a:endParaRPr lang="es-MX" altLang="es-MX" sz="1200"/>
          </a:p>
        </p:txBody>
      </p:sp>
    </p:spTree>
    <p:extLst>
      <p:ext uri="{BB962C8B-B14F-4D97-AF65-F5344CB8AC3E}">
        <p14:creationId xmlns:p14="http://schemas.microsoft.com/office/powerpoint/2010/main" val="945177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7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5150730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MX" altLang="es-MX"/>
          </a:p>
        </p:txBody>
      </p:sp>
      <p:sp>
        <p:nvSpPr>
          <p:cNvPr id="30724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5883865-B5BE-41C1-8BB6-8B6E13F3A620}" type="slidenum">
              <a:rPr lang="es-MX" altLang="es-MX" sz="1200" smtClean="0"/>
              <a:pPr/>
              <a:t>41</a:t>
            </a:fld>
            <a:endParaRPr lang="es-MX" altLang="es-MX" sz="1200"/>
          </a:p>
        </p:txBody>
      </p:sp>
    </p:spTree>
    <p:extLst>
      <p:ext uri="{BB962C8B-B14F-4D97-AF65-F5344CB8AC3E}">
        <p14:creationId xmlns:p14="http://schemas.microsoft.com/office/powerpoint/2010/main" val="438800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2 Marcador de notas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s-MX" altLang="es-MX" dirty="0"/>
          </a:p>
        </p:txBody>
      </p:sp>
      <p:sp>
        <p:nvSpPr>
          <p:cNvPr id="29700" name="3 Marcador de número de diapositiva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512D4CB-259D-459E-B4EA-4BE7654FFCAF}" type="slidenum">
              <a:rPr lang="es-MX" altLang="es-MX" sz="1200" smtClean="0"/>
              <a:pPr/>
              <a:t>42</a:t>
            </a:fld>
            <a:endParaRPr lang="es-MX" altLang="es-MX" sz="1200"/>
          </a:p>
        </p:txBody>
      </p:sp>
    </p:spTree>
    <p:extLst>
      <p:ext uri="{BB962C8B-B14F-4D97-AF65-F5344CB8AC3E}">
        <p14:creationId xmlns:p14="http://schemas.microsoft.com/office/powerpoint/2010/main" val="30098258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137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41460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686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2472" indent="-289412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5765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0709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8377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4683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0988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7295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3600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E5CEDC6-FF9E-4C4B-B8AB-ECAF7FC41997}" type="slidenum">
              <a:rPr lang="es-MX" sz="1200"/>
              <a:pPr/>
              <a:t>53</a:t>
            </a:fld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13182685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789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2472" indent="-289412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5765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0709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8377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4683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0988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7295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3600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1BC9F65-076D-4D41-94BB-8570E2D32CAC}" type="slidenum">
              <a:rPr lang="es-MX" sz="1200"/>
              <a:pPr/>
              <a:t>54</a:t>
            </a:fld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4016772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MX" dirty="0"/>
          </a:p>
        </p:txBody>
      </p:sp>
      <p:sp>
        <p:nvSpPr>
          <p:cNvPr id="3891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2472" indent="-289412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5765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0709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8377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4683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0988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7295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3600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026298B-5E7C-4E78-85D0-66EA50753166}" type="slidenum">
              <a:rPr lang="es-MX" sz="1200"/>
              <a:pPr/>
              <a:t>55</a:t>
            </a:fld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168859905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94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2472" indent="-289412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5765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0709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8377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4683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0988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7295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3600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22A172D-A2AC-454B-8231-5ECE33CC273D}" type="slidenum">
              <a:rPr lang="es-MX" sz="1200"/>
              <a:pPr/>
              <a:t>56</a:t>
            </a:fld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348239972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MX" dirty="0"/>
          </a:p>
        </p:txBody>
      </p:sp>
      <p:sp>
        <p:nvSpPr>
          <p:cNvPr id="4096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2472" indent="-289412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5765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0709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8377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4683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0988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7295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3600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6F04661-FEDA-4297-9392-E99059580857}" type="slidenum">
              <a:rPr lang="es-MX" sz="1200"/>
              <a:pPr/>
              <a:t>57</a:t>
            </a:fld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14736020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2472" indent="-289412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5765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0709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8377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4683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0988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7295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3600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923204F-4641-4039-93C4-8FAD1908D595}" type="slidenum">
              <a:rPr lang="es-MX" sz="1200"/>
              <a:pPr/>
              <a:t>58</a:t>
            </a:fld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9452422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9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818678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s-MX"/>
              <a:t>Unshielded Twisted Pair (UTP) – Par trenzado sin blindaje</a:t>
            </a:r>
          </a:p>
        </p:txBody>
      </p:sp>
      <p:sp>
        <p:nvSpPr>
          <p:cNvPr id="3584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2472" indent="-289412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5765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0709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8377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4683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0988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7295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3600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67EF743-8FF5-47A4-A840-9B574142FC6C}" type="slidenum">
              <a:rPr lang="es-MX" sz="1200"/>
              <a:pPr/>
              <a:t>77</a:t>
            </a:fld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366140243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s-MX"/>
              <a:t>Unshielded Twisted Pair (UTP) – Par trenzado sin blindaje</a:t>
            </a:r>
          </a:p>
        </p:txBody>
      </p:sp>
      <p:sp>
        <p:nvSpPr>
          <p:cNvPr id="3584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2472" indent="-289412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5765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0709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8377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4683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0988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7295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3600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367EF743-8FF5-47A4-A840-9B574142FC6C}" type="slidenum">
              <a:rPr lang="es-MX" sz="1200"/>
              <a:pPr/>
              <a:t>78</a:t>
            </a:fld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280737752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80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6054151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93AEC0-242E-4FA7-9D3C-51E1036AC3CB}" type="slidenum">
              <a:rPr lang="es-MX" smtClean="0"/>
              <a:t>81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86829622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686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2472" indent="-289412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5765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0709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8377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4683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0988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7295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3600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1E5CEDC6-FF9E-4C4B-B8AB-ECAF7FC41997}" type="slidenum">
              <a:rPr lang="es-MX" sz="1200"/>
              <a:pPr/>
              <a:t>87</a:t>
            </a:fld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377627647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7892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2472" indent="-289412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5765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0709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8377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4683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0988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7295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3600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C1BC9F65-076D-4D41-94BB-8570E2D32CAC}" type="slidenum">
              <a:rPr lang="es-MX" sz="1200"/>
              <a:pPr/>
              <a:t>88</a:t>
            </a:fld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411101855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MX" dirty="0"/>
          </a:p>
        </p:txBody>
      </p:sp>
      <p:sp>
        <p:nvSpPr>
          <p:cNvPr id="38916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2472" indent="-289412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5765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0709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8377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4683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0988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7295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3600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D026298B-5E7C-4E78-85D0-66EA50753166}" type="slidenum">
              <a:rPr lang="es-MX" sz="1200"/>
              <a:pPr/>
              <a:t>89</a:t>
            </a:fld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380389843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39940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2472" indent="-289412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5765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0709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8377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4683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0988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7295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3600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022A172D-A2AC-454B-8231-5ECE33CC273D}" type="slidenum">
              <a:rPr lang="es-MX" sz="1200"/>
              <a:pPr/>
              <a:t>90</a:t>
            </a:fld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194130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6483129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MX" dirty="0"/>
          </a:p>
        </p:txBody>
      </p:sp>
      <p:sp>
        <p:nvSpPr>
          <p:cNvPr id="40964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2472" indent="-289412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5765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0709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8377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4683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0988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7295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3600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56F04661-FEDA-4297-9392-E99059580857}" type="slidenum">
              <a:rPr lang="es-MX" sz="1200"/>
              <a:pPr/>
              <a:t>91</a:t>
            </a:fld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33959644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1 Marcador de imagen de diapositiva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2 Marcador de notas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MX"/>
          </a:p>
        </p:txBody>
      </p:sp>
      <p:sp>
        <p:nvSpPr>
          <p:cNvPr id="41988" name="3 Marcador de número de diapositiva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52472" indent="-289412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5765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20709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83770" indent="-23153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4683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300988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72950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936009" indent="-23153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fld id="{8923204F-4641-4039-93C4-8FAD1908D595}" type="slidenum">
              <a:rPr lang="es-MX" sz="1200"/>
              <a:pPr/>
              <a:t>92</a:t>
            </a:fld>
            <a:endParaRPr lang="es-MX" sz="1200"/>
          </a:p>
        </p:txBody>
      </p:sp>
    </p:spTree>
    <p:extLst>
      <p:ext uri="{BB962C8B-B14F-4D97-AF65-F5344CB8AC3E}">
        <p14:creationId xmlns:p14="http://schemas.microsoft.com/office/powerpoint/2010/main" val="28115868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95476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25/03/2022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31367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25/03/2022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332895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25/03/2022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8788415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D7D9DC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38734" y="1077013"/>
            <a:ext cx="3403283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57261" y="1110540"/>
            <a:ext cx="2015490" cy="3231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1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3277296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914400"/>
            <a:ext cx="0" cy="5943600"/>
          </a:xfrm>
          <a:custGeom>
            <a:avLst/>
            <a:gdLst/>
            <a:ahLst/>
            <a:cxnLst/>
            <a:rect l="l" t="t" r="r" b="b"/>
            <a:pathLst>
              <a:path h="5943600">
                <a:moveTo>
                  <a:pt x="0" y="5943599"/>
                </a:moveTo>
                <a:lnTo>
                  <a:pt x="0" y="0"/>
                </a:lnTo>
                <a:lnTo>
                  <a:pt x="0" y="5943599"/>
                </a:lnTo>
                <a:close/>
              </a:path>
            </a:pathLst>
          </a:custGeom>
          <a:solidFill>
            <a:srgbClr val="45455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3/25/2022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61220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6605684"/>
            <a:ext cx="676910" cy="2523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1065260"/>
            <a:ext cx="8853286" cy="554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55191"/>
            <a:ext cx="9144000" cy="1010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2890487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25/03/2022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33793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25/03/2022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312786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25/03/2022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4727605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25/03/2022</a:t>
            </a:fld>
            <a:endParaRPr lang="es-MX" dirty="0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5791569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25/03/2022</a:t>
            </a:fld>
            <a:endParaRPr lang="es-MX" dirty="0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17974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25/03/2022</a:t>
            </a:fld>
            <a:endParaRPr lang="es-MX" dirty="0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251508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25/03/2022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244704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5A0DC-66C6-4CEC-A5EB-F8C97CEC3796}" type="datetimeFigureOut">
              <a:rPr lang="es-MX" smtClean="0"/>
              <a:t>25/03/2022</a:t>
            </a:fld>
            <a:endParaRPr lang="es-MX" dirty="0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95927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75A0DC-66C6-4CEC-A5EB-F8C97CEC3796}" type="datetimeFigureOut">
              <a:rPr lang="es-MX" smtClean="0"/>
              <a:t>25/03/2022</a:t>
            </a:fld>
            <a:endParaRPr lang="es-MX" dirty="0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7EE1E-7A06-4E7F-9AFB-189FC69B7B0C}" type="slidenum">
              <a:rPr lang="es-MX" smtClean="0"/>
              <a:t>‹Nº›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176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oncepto.de/television-digital/" TargetMode="External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concepto.de/espectro-electromagnetico/#ixzz7OTpRrBVu" TargetMode="External"/><Relationship Id="rId5" Type="http://schemas.openxmlformats.org/officeDocument/2006/relationships/hyperlink" Target="https://concepto.de/wifi/" TargetMode="External"/><Relationship Id="rId4" Type="http://schemas.openxmlformats.org/officeDocument/2006/relationships/hyperlink" Target="https://concepto.de/internet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6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60.wmf"/><Relationship Id="rId4" Type="http://schemas.openxmlformats.org/officeDocument/2006/relationships/image" Target="../media/image57.wmf"/><Relationship Id="rId9" Type="http://schemas.openxmlformats.org/officeDocument/2006/relationships/oleObject" Target="../embeddings/oleObject5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g"/><Relationship Id="rId3" Type="http://schemas.openxmlformats.org/officeDocument/2006/relationships/image" Target="../media/image14.jpg"/><Relationship Id="rId7" Type="http://schemas.openxmlformats.org/officeDocument/2006/relationships/image" Target="../media/image18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jp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jp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jpg"/><Relationship Id="rId9" Type="http://schemas.openxmlformats.org/officeDocument/2006/relationships/image" Target="../media/image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.jp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Hz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56.w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8.wmf"/><Relationship Id="rId5" Type="http://schemas.openxmlformats.org/officeDocument/2006/relationships/oleObject" Target="../embeddings/oleObject3.bin"/><Relationship Id="rId10" Type="http://schemas.openxmlformats.org/officeDocument/2006/relationships/image" Target="../media/image60.wmf"/><Relationship Id="rId4" Type="http://schemas.openxmlformats.org/officeDocument/2006/relationships/image" Target="../media/image57.wmf"/><Relationship Id="rId9" Type="http://schemas.openxmlformats.org/officeDocument/2006/relationships/oleObject" Target="../embeddings/oleObject5.bin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es.wikipedia.org/wiki/Hz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5840" y="620688"/>
            <a:ext cx="7342584" cy="1470025"/>
          </a:xfrm>
        </p:spPr>
        <p:txBody>
          <a:bodyPr rtlCol="0">
            <a:normAutofit/>
          </a:bodyPr>
          <a:lstStyle/>
          <a:p>
            <a:pPr algn="l" eaLnBrk="1" fontAlgn="auto" hangingPunct="1">
              <a:spcAft>
                <a:spcPts val="0"/>
              </a:spcAft>
              <a:defRPr/>
            </a:pP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TC 2006B </a:t>
            </a:r>
            <a:br>
              <a:rPr lang="es-MX" sz="3200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s-MX" sz="3200" dirty="0">
                <a:solidFill>
                  <a:schemeClr val="bg2">
                    <a:lumMod val="50000"/>
                  </a:schemeClr>
                </a:solidFill>
              </a:rPr>
              <a:t>Interconexión de dispositivos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376463"/>
            <a:ext cx="6400800" cy="124928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s-MX" b="1" dirty="0">
                <a:solidFill>
                  <a:schemeClr val="accent4">
                    <a:lumMod val="50000"/>
                  </a:schemeClr>
                </a:solidFill>
              </a:rPr>
              <a:t>Medios de comunicación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s-MX" sz="2000" dirty="0">
                <a:solidFill>
                  <a:schemeClr val="accent4">
                    <a:lumMod val="50000"/>
                  </a:schemeClr>
                </a:solidFill>
              </a:rPr>
              <a:t>ITESM Campus Querétaro</a:t>
            </a:r>
          </a:p>
        </p:txBody>
      </p:sp>
      <p:pic>
        <p:nvPicPr>
          <p:cNvPr id="6" name="Imagen 5" descr="Imagen que contiene objeto, computadora, reloj, computer&#10;&#10;Descripción generada automáticamente">
            <a:extLst>
              <a:ext uri="{FF2B5EF4-FFF2-40B4-BE49-F238E27FC236}">
                <a16:creationId xmlns:a16="http://schemas.microsoft.com/office/drawing/2014/main" id="{312AF659-87F7-4323-AB61-3C5508958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625751"/>
            <a:ext cx="5775530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855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" name="18 CuadroTexto"/>
          <p:cNvSpPr txBox="1">
            <a:spLocks noChangeArrowheads="1"/>
          </p:cNvSpPr>
          <p:nvPr/>
        </p:nvSpPr>
        <p:spPr bwMode="auto">
          <a:xfrm>
            <a:off x="467544" y="1720300"/>
            <a:ext cx="453198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Son cables de cobre aislados dentro de una cubierta protectora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, lo que permite la inmunidad al ruido al contrario que UTP que no dispone de dicho aislamiento.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2015716" y="655191"/>
            <a:ext cx="5112568" cy="56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Par trenzado blindado 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(STP -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Shielded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Twisted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Pair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045621"/>
            <a:ext cx="3101883" cy="3024336"/>
          </a:xfrm>
          <a:prstGeom prst="rect">
            <a:avLst/>
          </a:prstGeom>
        </p:spPr>
      </p:pic>
      <p:sp>
        <p:nvSpPr>
          <p:cNvPr id="18" name="13 CuadroTexto"/>
          <p:cNvSpPr txBox="1">
            <a:spLocks noChangeArrowheads="1"/>
          </p:cNvSpPr>
          <p:nvPr/>
        </p:nvSpPr>
        <p:spPr bwMode="auto">
          <a:xfrm>
            <a:off x="567957" y="4406356"/>
            <a:ext cx="5550768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Times New Roman" pitchFamily="18" charset="0"/>
              </a:rPr>
              <a:t>Ventajas: 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inherit"/>
              </a:rPr>
              <a:t>Se utilizan para conexiones de alta velocidad.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Times New Roman" pitchFamily="18" charset="0"/>
              </a:rPr>
              <a:t>.</a:t>
            </a:r>
            <a:endParaRPr lang="es-MX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13 CuadroTexto"/>
          <p:cNvSpPr txBox="1">
            <a:spLocks noChangeArrowheads="1"/>
          </p:cNvSpPr>
          <p:nvPr/>
        </p:nvSpPr>
        <p:spPr bwMode="auto">
          <a:xfrm>
            <a:off x="598756" y="5043179"/>
            <a:ext cx="8109179" cy="41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Times New Roman" pitchFamily="18" charset="0"/>
              </a:rPr>
              <a:t>Desventajas: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inherit"/>
              </a:rPr>
              <a:t>Es mas caro, mas pesado y su flexibilidad es mas reducida que el UTP. 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18 CuadroTexto"/>
          <p:cNvSpPr txBox="1">
            <a:spLocks noChangeArrowheads="1"/>
          </p:cNvSpPr>
          <p:nvPr/>
        </p:nvSpPr>
        <p:spPr bwMode="auto">
          <a:xfrm>
            <a:off x="459535" y="3239322"/>
            <a:ext cx="4531982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 longitud máxima de los cables de par trenzado están limitados a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90 metros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.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DCDAE5B1-7BD5-4249-A84C-4F566B0DDAA6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de cobre</a:t>
            </a:r>
          </a:p>
        </p:txBody>
      </p:sp>
    </p:spTree>
    <p:extLst>
      <p:ext uri="{BB962C8B-B14F-4D97-AF65-F5344CB8AC3E}">
        <p14:creationId xmlns:p14="http://schemas.microsoft.com/office/powerpoint/2010/main" val="256343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8" grpId="0"/>
      <p:bldP spid="13" grpId="0"/>
      <p:bldP spid="18" grpId="0"/>
      <p:bldP spid="19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828424" y="1791014"/>
            <a:ext cx="4449699" cy="38724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817301" y="2348880"/>
            <a:ext cx="1923669" cy="19876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467544" y="1919097"/>
            <a:ext cx="262318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Shielded</a:t>
            </a:r>
            <a:r>
              <a:rPr b="1" spc="-8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b="1" spc="-56" dirty="0">
                <a:solidFill>
                  <a:srgbClr val="454551"/>
                </a:solidFill>
                <a:latin typeface="Calibri"/>
                <a:cs typeface="Calibri"/>
              </a:rPr>
              <a:t>T</a:t>
            </a:r>
            <a:r>
              <a:rPr b="1" spc="-15" dirty="0">
                <a:solidFill>
                  <a:srgbClr val="454551"/>
                </a:solidFill>
                <a:latin typeface="Calibri"/>
                <a:cs typeface="Calibri"/>
              </a:rPr>
              <a:t>wi</a:t>
            </a:r>
            <a:r>
              <a:rPr b="1" spc="-26" dirty="0">
                <a:solidFill>
                  <a:srgbClr val="454551"/>
                </a:solidFill>
                <a:latin typeface="Calibri"/>
                <a:cs typeface="Calibri"/>
              </a:rPr>
              <a:t>s</a:t>
            </a:r>
            <a:r>
              <a:rPr b="1" spc="-30" dirty="0">
                <a:solidFill>
                  <a:srgbClr val="454551"/>
                </a:solidFill>
                <a:latin typeface="Calibri"/>
                <a:cs typeface="Calibri"/>
              </a:rPr>
              <a:t>t</a:t>
            </a:r>
            <a:r>
              <a:rPr b="1" spc="-4" dirty="0">
                <a:solidFill>
                  <a:srgbClr val="454551"/>
                </a:solidFill>
                <a:latin typeface="Calibri"/>
                <a:cs typeface="Calibri"/>
              </a:rPr>
              <a:t>e</a:t>
            </a:r>
            <a:r>
              <a:rPr b="1" dirty="0">
                <a:solidFill>
                  <a:srgbClr val="454551"/>
                </a:solidFill>
                <a:latin typeface="Calibri"/>
                <a:cs typeface="Calibri"/>
              </a:rPr>
              <a:t>d</a:t>
            </a:r>
            <a:r>
              <a:rPr b="1" spc="8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b="1" spc="-41" dirty="0">
                <a:solidFill>
                  <a:srgbClr val="454551"/>
                </a:solidFill>
                <a:latin typeface="Calibri"/>
                <a:cs typeface="Calibri"/>
              </a:rPr>
              <a:t>P</a:t>
            </a:r>
            <a:r>
              <a:rPr b="1" spc="-8" dirty="0">
                <a:solidFill>
                  <a:srgbClr val="454551"/>
                </a:solidFill>
                <a:latin typeface="Calibri"/>
                <a:cs typeface="Calibri"/>
              </a:rPr>
              <a:t>air</a:t>
            </a:r>
            <a:r>
              <a:rPr b="1" spc="-4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(UTP)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AF79D962-E0E1-404F-BB0A-ED5904A67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716" y="655191"/>
            <a:ext cx="5112568" cy="56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Par trenzado blindado 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(STP -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Shielded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Twisted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Pair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)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42AC8D8-65B4-44CB-A61A-53CC65C811A4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de cobre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790438" y="2383822"/>
            <a:ext cx="1120139" cy="2101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97839" y="2524887"/>
            <a:ext cx="1679067" cy="18528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79451" y="2451734"/>
            <a:ext cx="948690" cy="1945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006091" y="2499741"/>
            <a:ext cx="992123" cy="19453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79341" y="2490597"/>
            <a:ext cx="1668780" cy="1893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700267" y="2457450"/>
            <a:ext cx="2241422" cy="19442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6301B898-CB36-4476-B23B-BDF7AF003A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1052736"/>
            <a:ext cx="6286500" cy="56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0" fontAlgn="auto" latinLnBrk="0" hangingPunct="0">
              <a:lnSpc>
                <a:spcPct val="2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ZapfHumnst BT"/>
                <a:ea typeface="+mn-ea"/>
                <a:cs typeface="+mn-cs"/>
              </a:rPr>
              <a:t>Evolución del</a:t>
            </a:r>
            <a:r>
              <a:rPr kumimoji="0" lang="es-MX" sz="1800" b="1" i="0" u="none" strike="noStrike" kern="1200" cap="none" spc="0" normalizeH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ZapfHumnst BT"/>
                <a:ea typeface="+mn-ea"/>
                <a:cs typeface="+mn-cs"/>
              </a:rPr>
              <a:t> 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srgbClr val="F79646">
                    <a:lumMod val="75000"/>
                  </a:srgbClr>
                </a:solidFill>
                <a:effectLst/>
                <a:uLnTx/>
                <a:uFillTx/>
                <a:latin typeface="ZapfHumnst BT"/>
                <a:ea typeface="+mn-ea"/>
                <a:cs typeface="+mn-cs"/>
              </a:rPr>
              <a:t>cable par trenzado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F79646">
                  <a:lumMod val="75000"/>
                </a:srgbClr>
              </a:solidFill>
              <a:effectLst/>
              <a:uLnTx/>
              <a:uFillTx/>
              <a:latin typeface="ZapfHumnst BT"/>
              <a:ea typeface="+mn-ea"/>
              <a:cs typeface="+mn-cs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0732541-317F-4BAA-8D6A-A632E4114CD8}"/>
              </a:ext>
            </a:extLst>
          </p:cNvPr>
          <p:cNvSpPr txBox="1">
            <a:spLocks noChangeArrowheads="1"/>
          </p:cNvSpPr>
          <p:nvPr/>
        </p:nvSpPr>
        <p:spPr>
          <a:xfrm>
            <a:off x="89756" y="332656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0" i="0" u="none" strike="noStrike" kern="120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Dom Casual" charset="0"/>
                <a:ea typeface="+mj-ea"/>
                <a:cs typeface="+mj-cs"/>
              </a:rPr>
              <a:t> </a:t>
            </a:r>
            <a:r>
              <a:rPr kumimoji="0" lang="es-ES_tradnl" sz="3200" b="1" i="0" u="none" strike="noStrike" kern="1200" cap="none" spc="0" normalizeH="0" baseline="0" noProof="0" dirty="0">
                <a:ln>
                  <a:noFill/>
                </a:ln>
                <a:solidFill>
                  <a:srgbClr val="8064A2">
                    <a:lumMod val="50000"/>
                  </a:srgb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Dom Casual" charset="0"/>
                <a:ea typeface="+mj-ea"/>
                <a:cs typeface="+mj-cs"/>
              </a:rPr>
              <a:t>Medios de cobre</a:t>
            </a:r>
          </a:p>
        </p:txBody>
      </p:sp>
    </p:spTree>
    <p:extLst>
      <p:ext uri="{BB962C8B-B14F-4D97-AF65-F5344CB8AC3E}">
        <p14:creationId xmlns:p14="http://schemas.microsoft.com/office/powerpoint/2010/main" val="15761759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>
            <a:extLst>
              <a:ext uri="{FF2B5EF4-FFF2-40B4-BE49-F238E27FC236}">
                <a16:creationId xmlns:a16="http://schemas.microsoft.com/office/drawing/2014/main" id="{AF79D962-E0E1-404F-BB0A-ED5904A679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716" y="844031"/>
            <a:ext cx="5112568" cy="56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Par trenzado - Conectores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442AC8D8-65B4-44CB-A61A-53CC65C811A4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161456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de cobre</a:t>
            </a:r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B80E6337-2B66-4AF0-AB78-4E8BFFB4D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971" y="1803147"/>
            <a:ext cx="1602773" cy="46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RJ45</a:t>
            </a:r>
          </a:p>
        </p:txBody>
      </p:sp>
      <p:sp>
        <p:nvSpPr>
          <p:cNvPr id="10" name="25 CuadroTexto">
            <a:extLst>
              <a:ext uri="{FF2B5EF4-FFF2-40B4-BE49-F238E27FC236}">
                <a16:creationId xmlns:a16="http://schemas.microsoft.com/office/drawing/2014/main" id="{3E7A7E22-5F8C-4405-8AE8-0B0A0903E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4971" y="2401771"/>
            <a:ext cx="4267069" cy="792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MX" sz="1600" dirty="0">
                <a:latin typeface="ZapfHumnst BT"/>
              </a:rPr>
              <a:t>Es una interfaz física usada para conectar redes de cableado estructurado, (categorías 5, 6, 7 y 8). </a:t>
            </a:r>
          </a:p>
        </p:txBody>
      </p:sp>
      <p:sp>
        <p:nvSpPr>
          <p:cNvPr id="11" name="16 CuadroTexto">
            <a:extLst>
              <a:ext uri="{FF2B5EF4-FFF2-40B4-BE49-F238E27FC236}">
                <a16:creationId xmlns:a16="http://schemas.microsoft.com/office/drawing/2014/main" id="{1B0E96D6-2BFD-4AC4-8327-92BBDA57C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7609" y="3337715"/>
            <a:ext cx="4172423" cy="1531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MX" sz="1600" dirty="0">
                <a:latin typeface="ZapfHumnst BT"/>
              </a:rPr>
              <a:t>Posee ocho "pines“ o conexiones eléctricas, que normalmente se usan como extremos de cables de </a:t>
            </a:r>
            <a:r>
              <a:rPr lang="es-MX" sz="1600" b="1" dirty="0">
                <a:latin typeface="ZapfHumnst BT"/>
              </a:rPr>
              <a:t>par trenzado</a:t>
            </a:r>
            <a:r>
              <a:rPr lang="es-MX" sz="1600" dirty="0">
                <a:latin typeface="ZapfHumnst BT"/>
              </a:rPr>
              <a:t> (cables de red </a:t>
            </a:r>
            <a:r>
              <a:rPr lang="es-MX" sz="1600" b="1" dirty="0">
                <a:latin typeface="ZapfHumnst BT"/>
              </a:rPr>
              <a:t>Ethernet</a:t>
            </a:r>
            <a:r>
              <a:rPr lang="es-MX" sz="1600" dirty="0">
                <a:latin typeface="ZapfHumnst BT"/>
              </a:rPr>
              <a:t>) de 8 pines (4 pares). </a:t>
            </a:r>
          </a:p>
        </p:txBody>
      </p:sp>
      <p:pic>
        <p:nvPicPr>
          <p:cNvPr id="3" name="Imagen 2" descr="Imagen que contiene interior, tabla, comida, cocina&#10;&#10;Descripción generada automáticamente">
            <a:extLst>
              <a:ext uri="{FF2B5EF4-FFF2-40B4-BE49-F238E27FC236}">
                <a16:creationId xmlns:a16="http://schemas.microsoft.com/office/drawing/2014/main" id="{E8CF80BE-4D83-4A40-807D-F5FE1F229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065" y="2082134"/>
            <a:ext cx="3143677" cy="325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03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8 CuadroTexto"/>
          <p:cNvSpPr txBox="1">
            <a:spLocks noChangeArrowheads="1"/>
          </p:cNvSpPr>
          <p:nvPr/>
        </p:nvSpPr>
        <p:spPr bwMode="auto">
          <a:xfrm>
            <a:off x="714375" y="1491012"/>
            <a:ext cx="77152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MX" sz="16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Están formadas de cientos a miles de hebras de fibras de vidrio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que son tan delgadas como un cabello humano.</a:t>
            </a:r>
          </a:p>
        </p:txBody>
      </p:sp>
      <p:sp>
        <p:nvSpPr>
          <p:cNvPr id="14341" name="6 CuadroTexto"/>
          <p:cNvSpPr txBox="1">
            <a:spLocks noChangeArrowheads="1"/>
          </p:cNvSpPr>
          <p:nvPr/>
        </p:nvSpPr>
        <p:spPr bwMode="auto">
          <a:xfrm>
            <a:off x="500062" y="3362674"/>
            <a:ext cx="6072188" cy="70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ts val="25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Monotype Sorts"/>
              <a:buChar char="o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  <a:latin typeface="ZapfHumnst BT"/>
                <a:cs typeface="Times New Roman" pitchFamily="18" charset="0"/>
              </a:rPr>
              <a:t>Como las transmisiones de fibra óptica usan luz, y no voltaje eléctrico, </a:t>
            </a:r>
            <a:r>
              <a:rPr lang="es-ES_tradnl" sz="1600" b="1" dirty="0">
                <a:solidFill>
                  <a:schemeClr val="bg2">
                    <a:lumMod val="25000"/>
                  </a:schemeClr>
                </a:solidFill>
                <a:latin typeface="ZapfHumnst BT"/>
                <a:cs typeface="Times New Roman" pitchFamily="18" charset="0"/>
              </a:rPr>
              <a:t>no es sujeto a interferencia eléctrica.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ZapfHumnst BT"/>
            </a:endParaRPr>
          </a:p>
        </p:txBody>
      </p:sp>
      <p:pic>
        <p:nvPicPr>
          <p:cNvPr id="8198" name="10 Imagen" descr="fib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7010" y="3071523"/>
            <a:ext cx="1952625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>
            <a:spLocks noChangeArrowheads="1"/>
          </p:cNvSpPr>
          <p:nvPr/>
        </p:nvSpPr>
        <p:spPr bwMode="auto">
          <a:xfrm>
            <a:off x="500062" y="4219924"/>
            <a:ext cx="6072188" cy="70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ts val="25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Monotype Sorts"/>
              <a:buChar char="o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Son recomendables para transmitir grandes cantidades de datos a más velocidad.</a:t>
            </a:r>
            <a:endParaRPr lang="es-MX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7 CuadroTexto"/>
          <p:cNvSpPr txBox="1">
            <a:spLocks noChangeArrowheads="1"/>
          </p:cNvSpPr>
          <p:nvPr/>
        </p:nvSpPr>
        <p:spPr bwMode="auto">
          <a:xfrm>
            <a:off x="500062" y="5053362"/>
            <a:ext cx="6072188" cy="70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ts val="25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Monotype Sorts"/>
              <a:buChar char="o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 desventaja es que es mucho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más costoso y más difícil de instalar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.</a:t>
            </a:r>
            <a:endParaRPr lang="es-MX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8 CuadroTexto"/>
          <p:cNvSpPr txBox="1">
            <a:spLocks noChangeArrowheads="1"/>
          </p:cNvSpPr>
          <p:nvPr/>
        </p:nvSpPr>
        <p:spPr bwMode="auto">
          <a:xfrm>
            <a:off x="714375" y="2362549"/>
            <a:ext cx="77152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MX" sz="16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Los datos son transformados en pulsos de luz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emitidos por un dispositivo láser y transmitidos a alta velocidad. </a:t>
            </a:r>
          </a:p>
        </p:txBody>
      </p:sp>
      <p:sp>
        <p:nvSpPr>
          <p:cNvPr id="11" name="Text Box 5">
            <a:extLst>
              <a:ext uri="{FF2B5EF4-FFF2-40B4-BE49-F238E27FC236}">
                <a16:creationId xmlns:a16="http://schemas.microsoft.com/office/drawing/2014/main" id="{FCCD994D-9FA4-4FF7-B216-A7A5180A3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716" y="655191"/>
            <a:ext cx="5112568" cy="56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Fibra óptica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A83DEE48-1BF8-411D-A5C8-51AC207470A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ópticos</a:t>
            </a:r>
          </a:p>
        </p:txBody>
      </p:sp>
    </p:spTree>
    <p:extLst>
      <p:ext uri="{BB962C8B-B14F-4D97-AF65-F5344CB8AC3E}">
        <p14:creationId xmlns:p14="http://schemas.microsoft.com/office/powerpoint/2010/main" val="2105883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/>
      <p:bldP spid="14341" grpId="0"/>
      <p:bldP spid="7" grpId="0"/>
      <p:bldP spid="8" grpId="0"/>
      <p:bldP spid="9" grpId="0"/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15616" y="1853169"/>
            <a:ext cx="2817320" cy="10348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b="1" spc="-8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Fib</a:t>
            </a:r>
            <a:r>
              <a:rPr b="1" spc="-49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r</a:t>
            </a:r>
            <a:r>
              <a:rPr b="1" spc="-1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a Mul</a:t>
            </a:r>
            <a:r>
              <a:rPr b="1" spc="-1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t</a:t>
            </a:r>
            <a:r>
              <a:rPr b="1" spc="-1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imodo</a:t>
            </a:r>
            <a:r>
              <a:rPr b="1" spc="-8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b="1" spc="-1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(MMF)</a:t>
            </a:r>
            <a:endParaRPr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>
              <a:spcBef>
                <a:spcPts val="37"/>
              </a:spcBef>
            </a:pPr>
            <a:endParaRPr sz="1425" dirty="0">
              <a:latin typeface="Times New Roman"/>
              <a:cs typeface="Times New Roman"/>
            </a:endParaRPr>
          </a:p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1500" dirty="0">
                <a:latin typeface="Calibri"/>
                <a:cs typeface="Calibri"/>
              </a:rPr>
              <a:t>Nú</a:t>
            </a:r>
            <a:r>
              <a:rPr sz="1500" spc="4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l</a:t>
            </a:r>
            <a:r>
              <a:rPr sz="1500" spc="-8" dirty="0">
                <a:latin typeface="Calibri"/>
                <a:cs typeface="Calibri"/>
              </a:rPr>
              <a:t>e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</a:t>
            </a:r>
            <a:r>
              <a:rPr sz="1500" dirty="0">
                <a:latin typeface="Calibri"/>
                <a:cs typeface="Calibri"/>
              </a:rPr>
              <a:t>e  </a:t>
            </a:r>
            <a:r>
              <a:rPr lang="es-ES" sz="1500" dirty="0">
                <a:latin typeface="Calibri"/>
                <a:cs typeface="Calibri"/>
              </a:rPr>
              <a:t>50 o 62.5 micras.</a:t>
            </a:r>
            <a:endParaRPr sz="1500" dirty="0">
              <a:latin typeface="Calibri"/>
              <a:cs typeface="Calibri"/>
            </a:endParaRPr>
          </a:p>
          <a:p>
            <a:pPr marL="180975" indent="-171450">
              <a:spcBef>
                <a:spcPts val="574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1500" spc="-41" dirty="0">
                <a:latin typeface="Calibri"/>
                <a:cs typeface="Calibri"/>
              </a:rPr>
              <a:t>P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34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di</a:t>
            </a:r>
            <a:r>
              <a:rPr sz="1500" spc="-26" dirty="0">
                <a:latin typeface="Calibri"/>
                <a:cs typeface="Calibri"/>
              </a:rPr>
              <a:t>s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ancias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</a:t>
            </a:r>
            <a:r>
              <a:rPr sz="1500" spc="-4" dirty="0">
                <a:latin typeface="Calibri"/>
                <a:cs typeface="Calibri"/>
              </a:rPr>
              <a:t>or</a:t>
            </a:r>
            <a:r>
              <a:rPr sz="1500" spc="-23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as </a:t>
            </a:r>
            <a:r>
              <a:rPr sz="1500" spc="-4" dirty="0">
                <a:latin typeface="Calibri"/>
                <a:cs typeface="Calibri"/>
              </a:rPr>
              <a:t>(&lt;</a:t>
            </a:r>
            <a:r>
              <a:rPr sz="1500" spc="-30" dirty="0">
                <a:latin typeface="Calibri"/>
                <a:cs typeface="Calibri"/>
              </a:rPr>
              <a:t>K</a:t>
            </a:r>
            <a:r>
              <a:rPr sz="1500" dirty="0">
                <a:latin typeface="Calibri"/>
                <a:cs typeface="Calibri"/>
              </a:rPr>
              <a:t>m).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580112" y="1817022"/>
            <a:ext cx="2608281" cy="109260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ctr"/>
            <a:r>
              <a:rPr b="1" spc="-8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Fib</a:t>
            </a:r>
            <a:r>
              <a:rPr b="1" spc="-49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r</a:t>
            </a:r>
            <a:r>
              <a:rPr b="1" spc="-1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a </a:t>
            </a:r>
            <a:r>
              <a:rPr b="1" spc="-19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M</a:t>
            </a:r>
            <a:r>
              <a:rPr b="1" spc="-8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o</a:t>
            </a:r>
            <a:r>
              <a:rPr b="1" spc="-15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nom</a:t>
            </a:r>
            <a:r>
              <a:rPr b="1" spc="-8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o</a:t>
            </a:r>
            <a:r>
              <a:rPr b="1" spc="-1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do</a:t>
            </a:r>
            <a:r>
              <a:rPr b="1" spc="-30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b="1" spc="-11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(SM</a:t>
            </a:r>
            <a:r>
              <a:rPr b="1" spc="-4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F</a:t>
            </a:r>
            <a:r>
              <a:rPr b="1" spc="-8" dirty="0">
                <a:solidFill>
                  <a:schemeClr val="accent5">
                    <a:lumMod val="75000"/>
                  </a:schemeClr>
                </a:solidFill>
                <a:latin typeface="Calibri"/>
                <a:cs typeface="Calibri"/>
              </a:rPr>
              <a:t>)</a:t>
            </a:r>
            <a:endParaRPr lang="es-ES" b="1" spc="-8"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algn="ctr"/>
            <a:endParaRPr dirty="0">
              <a:solidFill>
                <a:schemeClr val="accent5">
                  <a:lumMod val="75000"/>
                </a:schemeClr>
              </a:solidFill>
              <a:latin typeface="Calibri"/>
              <a:cs typeface="Calibri"/>
            </a:endParaRPr>
          </a:p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1500" dirty="0" err="1">
                <a:latin typeface="Calibri"/>
                <a:cs typeface="Calibri"/>
              </a:rPr>
              <a:t>Nú</a:t>
            </a:r>
            <a:r>
              <a:rPr sz="1500" spc="4" dirty="0" err="1">
                <a:latin typeface="Calibri"/>
                <a:cs typeface="Calibri"/>
              </a:rPr>
              <a:t>c</a:t>
            </a:r>
            <a:r>
              <a:rPr sz="1500" dirty="0" err="1">
                <a:latin typeface="Calibri"/>
                <a:cs typeface="Calibri"/>
              </a:rPr>
              <a:t>l</a:t>
            </a:r>
            <a:r>
              <a:rPr sz="1500" spc="-8" dirty="0" err="1">
                <a:latin typeface="Calibri"/>
                <a:cs typeface="Calibri"/>
              </a:rPr>
              <a:t>e</a:t>
            </a:r>
            <a:r>
              <a:rPr sz="1500" dirty="0" err="1">
                <a:latin typeface="Calibri"/>
                <a:cs typeface="Calibri"/>
              </a:rPr>
              <a:t>o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</a:t>
            </a:r>
            <a:r>
              <a:rPr sz="1500" dirty="0">
                <a:latin typeface="Calibri"/>
                <a:cs typeface="Calibri"/>
              </a:rPr>
              <a:t>e </a:t>
            </a:r>
            <a:r>
              <a:rPr sz="1500" spc="8" dirty="0">
                <a:latin typeface="Calibri"/>
                <a:cs typeface="Calibri"/>
              </a:rPr>
              <a:t>9</a:t>
            </a:r>
            <a:r>
              <a:rPr lang="es-ES" sz="1500" spc="8" dirty="0">
                <a:latin typeface="Calibri"/>
                <a:cs typeface="Calibri"/>
              </a:rPr>
              <a:t> micras.</a:t>
            </a:r>
            <a:endParaRPr sz="1500" dirty="0">
              <a:latin typeface="Calibri"/>
              <a:cs typeface="Calibri"/>
            </a:endParaRPr>
          </a:p>
          <a:p>
            <a:pPr marL="180975" indent="-171450">
              <a:spcBef>
                <a:spcPts val="574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1500" spc="-41" dirty="0">
                <a:latin typeface="Calibri"/>
                <a:cs typeface="Calibri"/>
              </a:rPr>
              <a:t>P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34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di</a:t>
            </a:r>
            <a:r>
              <a:rPr sz="1500" spc="-26" dirty="0">
                <a:latin typeface="Calibri"/>
                <a:cs typeface="Calibri"/>
              </a:rPr>
              <a:t>s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ancias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</a:t>
            </a:r>
            <a:r>
              <a:rPr sz="1500" spc="-8" dirty="0">
                <a:latin typeface="Calibri"/>
                <a:cs typeface="Calibri"/>
              </a:rPr>
              <a:t>a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spc="-26" dirty="0">
                <a:latin typeface="Calibri"/>
                <a:cs typeface="Calibri"/>
              </a:rPr>
              <a:t>g</a:t>
            </a:r>
            <a:r>
              <a:rPr sz="1500" dirty="0">
                <a:latin typeface="Calibri"/>
                <a:cs typeface="Calibri"/>
              </a:rPr>
              <a:t>as </a:t>
            </a:r>
            <a:r>
              <a:rPr sz="1500" spc="-4" dirty="0">
                <a:latin typeface="Calibri"/>
                <a:cs typeface="Calibri"/>
              </a:rPr>
              <a:t>(&gt;</a:t>
            </a:r>
            <a:r>
              <a:rPr sz="1500" spc="-30" dirty="0">
                <a:latin typeface="Calibri"/>
                <a:cs typeface="Calibri"/>
              </a:rPr>
              <a:t>K</a:t>
            </a:r>
            <a:r>
              <a:rPr sz="1500" spc="-8" dirty="0">
                <a:latin typeface="Calibri"/>
                <a:cs typeface="Calibri"/>
              </a:rPr>
              <a:t>m</a:t>
            </a:r>
            <a:r>
              <a:rPr sz="1500" dirty="0">
                <a:latin typeface="Calibri"/>
                <a:cs typeface="Calibri"/>
              </a:rPr>
              <a:t>)</a:t>
            </a:r>
            <a:r>
              <a:rPr lang="es-ES" sz="1500" dirty="0">
                <a:latin typeface="Calibri"/>
                <a:cs typeface="Calibri"/>
              </a:rPr>
              <a:t>.</a:t>
            </a:r>
            <a:endParaRPr sz="15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75503" y="3647313"/>
            <a:ext cx="3257550" cy="1971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658368" y="3654171"/>
            <a:ext cx="3358134" cy="196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Text Box 5">
            <a:extLst>
              <a:ext uri="{FF2B5EF4-FFF2-40B4-BE49-F238E27FC236}">
                <a16:creationId xmlns:a16="http://schemas.microsoft.com/office/drawing/2014/main" id="{FD32C8B4-B783-43FF-81F1-C35848668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716" y="772023"/>
            <a:ext cx="5112568" cy="56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Fibra óptica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09947E4D-2786-47DB-9117-C43C8A8CF251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89448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ópticos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F97456C9-CEC6-4059-B376-AEB6F639303B}"/>
              </a:ext>
            </a:extLst>
          </p:cNvPr>
          <p:cNvSpPr txBox="1"/>
          <p:nvPr/>
        </p:nvSpPr>
        <p:spPr>
          <a:xfrm>
            <a:off x="2195736" y="3569384"/>
            <a:ext cx="182076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200" b="1" dirty="0"/>
              <a:t>Múltiples rutas o caminos para la luz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2B60CFD6-4912-43B1-97CD-5F9B4BC5924F}"/>
              </a:ext>
            </a:extLst>
          </p:cNvPr>
          <p:cNvSpPr txBox="1"/>
          <p:nvPr/>
        </p:nvSpPr>
        <p:spPr>
          <a:xfrm>
            <a:off x="1136224" y="4797152"/>
            <a:ext cx="3435776" cy="803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1900"/>
              </a:lnSpc>
            </a:pPr>
            <a:r>
              <a:rPr lang="es-MX" sz="1200" b="1" dirty="0"/>
              <a:t>Núcleo de vidrio = 50/62.5 micras</a:t>
            </a:r>
          </a:p>
          <a:p>
            <a:pPr>
              <a:lnSpc>
                <a:spcPts val="1900"/>
              </a:lnSpc>
            </a:pPr>
            <a:r>
              <a:rPr lang="es-MX" sz="1200" b="1" dirty="0"/>
              <a:t>Revestimiento de vidrio de 125 micras de diámetro</a:t>
            </a:r>
          </a:p>
          <a:p>
            <a:pPr>
              <a:lnSpc>
                <a:spcPts val="1900"/>
              </a:lnSpc>
            </a:pPr>
            <a:r>
              <a:rPr lang="es-MX" sz="1200" b="1" dirty="0"/>
              <a:t>Revestimiento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8A95AF9-29CB-416B-9E69-D52DB43A5342}"/>
              </a:ext>
            </a:extLst>
          </p:cNvPr>
          <p:cNvSpPr txBox="1"/>
          <p:nvPr/>
        </p:nvSpPr>
        <p:spPr>
          <a:xfrm>
            <a:off x="5672728" y="4797152"/>
            <a:ext cx="3435776" cy="80304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ts val="1900"/>
              </a:lnSpc>
            </a:pPr>
            <a:r>
              <a:rPr lang="es-MX" sz="1200" b="1" dirty="0"/>
              <a:t>Núcleo de vidrio = 9 micras</a:t>
            </a:r>
          </a:p>
          <a:p>
            <a:pPr>
              <a:lnSpc>
                <a:spcPts val="1900"/>
              </a:lnSpc>
            </a:pPr>
            <a:r>
              <a:rPr lang="es-MX" sz="1200" b="1" dirty="0"/>
              <a:t>Revestimiento de vidrio de 125 micras de diámetro</a:t>
            </a:r>
          </a:p>
          <a:p>
            <a:pPr>
              <a:lnSpc>
                <a:spcPts val="1900"/>
              </a:lnSpc>
            </a:pPr>
            <a:r>
              <a:rPr lang="es-MX" sz="1200" b="1" dirty="0"/>
              <a:t>Revestimiento polimérico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5F27DAF-8ADC-4C76-8170-4719BE3DECF0}"/>
              </a:ext>
            </a:extLst>
          </p:cNvPr>
          <p:cNvSpPr txBox="1"/>
          <p:nvPr/>
        </p:nvSpPr>
        <p:spPr>
          <a:xfrm>
            <a:off x="6612287" y="3598454"/>
            <a:ext cx="182076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s-MX" sz="1200" b="1" dirty="0"/>
              <a:t>Un solo camino recto para la luz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52829" y="1919097"/>
            <a:ext cx="4989194" cy="3798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7189B3AC-EC0B-498A-9094-3C9FF28764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720" y="916039"/>
            <a:ext cx="5112568" cy="56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Fibra óptica - Conectores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B781D5E-7265-4AE0-8246-1E8E08499CF5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23346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ópticos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6504" y="3965614"/>
            <a:ext cx="2813209" cy="19825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b="1" spc="-15" dirty="0">
                <a:latin typeface="Calibri"/>
                <a:cs typeface="Calibri"/>
              </a:rPr>
              <a:t>Ampli</a:t>
            </a:r>
            <a:r>
              <a:rPr b="1" spc="-11" dirty="0">
                <a:latin typeface="Calibri"/>
                <a:cs typeface="Calibri"/>
              </a:rPr>
              <a:t>tud</a:t>
            </a:r>
            <a:r>
              <a:rPr b="1" spc="4" dirty="0">
                <a:latin typeface="Calibri"/>
                <a:cs typeface="Calibri"/>
              </a:rPr>
              <a:t> </a:t>
            </a:r>
            <a:r>
              <a:rPr b="1" spc="-8" dirty="0">
                <a:latin typeface="Calibri"/>
                <a:cs typeface="Calibri"/>
              </a:rPr>
              <a:t>(I</a:t>
            </a:r>
            <a:r>
              <a:rPr b="1" spc="-34" dirty="0">
                <a:latin typeface="Calibri"/>
                <a:cs typeface="Calibri"/>
              </a:rPr>
              <a:t>n</a:t>
            </a:r>
            <a:r>
              <a:rPr b="1" spc="-38" dirty="0">
                <a:latin typeface="Calibri"/>
                <a:cs typeface="Calibri"/>
              </a:rPr>
              <a:t>t</a:t>
            </a:r>
            <a:r>
              <a:rPr b="1" spc="-15" dirty="0">
                <a:latin typeface="Calibri"/>
                <a:cs typeface="Calibri"/>
              </a:rPr>
              <a:t>ensi</a:t>
            </a:r>
            <a:r>
              <a:rPr b="1" spc="-11" dirty="0">
                <a:latin typeface="Calibri"/>
                <a:cs typeface="Calibri"/>
              </a:rPr>
              <a:t>dad).</a:t>
            </a:r>
            <a:endParaRPr dirty="0">
              <a:latin typeface="Calibri"/>
              <a:cs typeface="Calibri"/>
            </a:endParaRPr>
          </a:p>
          <a:p>
            <a:pPr marL="180975" indent="-171450">
              <a:spcBef>
                <a:spcPts val="503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b="1" spc="-11" dirty="0">
                <a:latin typeface="Calibri"/>
                <a:cs typeface="Calibri"/>
              </a:rPr>
              <a:t>F</a:t>
            </a:r>
            <a:r>
              <a:rPr b="1" spc="-34" dirty="0">
                <a:latin typeface="Calibri"/>
                <a:cs typeface="Calibri"/>
              </a:rPr>
              <a:t>r</a:t>
            </a:r>
            <a:r>
              <a:rPr b="1" spc="-15" dirty="0">
                <a:latin typeface="Calibri"/>
                <a:cs typeface="Calibri"/>
              </a:rPr>
              <a:t>ecuenci</a:t>
            </a:r>
            <a:r>
              <a:rPr b="1" spc="-11" dirty="0">
                <a:latin typeface="Calibri"/>
                <a:cs typeface="Calibri"/>
              </a:rPr>
              <a:t>a</a:t>
            </a:r>
            <a:r>
              <a:rPr b="1" spc="38" dirty="0">
                <a:latin typeface="Calibri"/>
                <a:cs typeface="Calibri"/>
              </a:rPr>
              <a:t> </a:t>
            </a:r>
            <a:r>
              <a:rPr b="1" spc="-11" dirty="0">
                <a:latin typeface="Calibri"/>
                <a:cs typeface="Calibri"/>
              </a:rPr>
              <a:t>(Hz).</a:t>
            </a:r>
            <a:endParaRPr dirty="0">
              <a:latin typeface="Calibri"/>
              <a:cs typeface="Calibri"/>
            </a:endParaRPr>
          </a:p>
          <a:p>
            <a:pPr marL="180975" indent="-171450">
              <a:spcBef>
                <a:spcPts val="495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pc="-15" dirty="0">
                <a:latin typeface="Calibri"/>
                <a:cs typeface="Calibri"/>
              </a:rPr>
              <a:t>Longitu</a:t>
            </a:r>
            <a:r>
              <a:rPr spc="-11" dirty="0">
                <a:latin typeface="Calibri"/>
                <a:cs typeface="Calibri"/>
              </a:rPr>
              <a:t>d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d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spc="-19" dirty="0">
                <a:latin typeface="Calibri"/>
                <a:cs typeface="Calibri"/>
              </a:rPr>
              <a:t>On</a:t>
            </a:r>
            <a:r>
              <a:rPr spc="-23" dirty="0">
                <a:latin typeface="Calibri"/>
                <a:cs typeface="Calibri"/>
              </a:rPr>
              <a:t>d</a:t>
            </a:r>
            <a:r>
              <a:rPr spc="-11" dirty="0">
                <a:latin typeface="Calibri"/>
                <a:cs typeface="Calibri"/>
              </a:rPr>
              <a:t>a</a:t>
            </a:r>
            <a:r>
              <a:rPr spc="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</a:t>
            </a:r>
            <a:r>
              <a:rPr spc="-38" dirty="0">
                <a:latin typeface="Calibri"/>
                <a:cs typeface="Calibri"/>
              </a:rPr>
              <a:t>m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15" dirty="0">
                <a:latin typeface="Calibri"/>
                <a:cs typeface="Calibri"/>
              </a:rPr>
              <a:t>s</a:t>
            </a:r>
            <a:r>
              <a:rPr spc="-8" dirty="0">
                <a:latin typeface="Calibri"/>
                <a:cs typeface="Calibri"/>
              </a:rPr>
              <a:t>).</a:t>
            </a:r>
            <a:endParaRPr dirty="0">
              <a:latin typeface="Calibri"/>
              <a:cs typeface="Calibri"/>
            </a:endParaRPr>
          </a:p>
          <a:p>
            <a:pPr marL="180975" indent="-171450">
              <a:spcBef>
                <a:spcPts val="495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b="1" spc="-68" dirty="0">
                <a:latin typeface="Calibri"/>
                <a:cs typeface="Calibri"/>
              </a:rPr>
              <a:t>F</a:t>
            </a:r>
            <a:r>
              <a:rPr b="1" spc="-11" dirty="0">
                <a:latin typeface="Calibri"/>
                <a:cs typeface="Calibri"/>
              </a:rPr>
              <a:t>ase.</a:t>
            </a:r>
            <a:endParaRPr dirty="0">
              <a:latin typeface="Calibri"/>
              <a:cs typeface="Calibri"/>
            </a:endParaRPr>
          </a:p>
          <a:p>
            <a:pPr marL="180975" indent="-171450">
              <a:spcBef>
                <a:spcPts val="506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pc="-15" dirty="0">
                <a:latin typeface="Calibri"/>
                <a:cs typeface="Calibri"/>
              </a:rPr>
              <a:t>Ene</a:t>
            </a:r>
            <a:r>
              <a:rPr spc="-38" dirty="0">
                <a:latin typeface="Calibri"/>
                <a:cs typeface="Calibri"/>
              </a:rPr>
              <a:t>r</a:t>
            </a:r>
            <a:r>
              <a:rPr spc="-8" dirty="0">
                <a:latin typeface="Calibri"/>
                <a:cs typeface="Calibri"/>
              </a:rPr>
              <a:t>gía.</a:t>
            </a:r>
            <a:endParaRPr dirty="0">
              <a:latin typeface="Calibri"/>
              <a:cs typeface="Calibri"/>
            </a:endParaRPr>
          </a:p>
          <a:p>
            <a:pPr marL="180975" indent="-171450">
              <a:spcBef>
                <a:spcPts val="495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pc="-60" dirty="0">
                <a:latin typeface="Calibri"/>
                <a:cs typeface="Calibri"/>
              </a:rPr>
              <a:t>P</a:t>
            </a:r>
            <a:r>
              <a:rPr spc="-15" dirty="0">
                <a:latin typeface="Calibri"/>
                <a:cs typeface="Calibri"/>
              </a:rPr>
              <a:t>olari</a:t>
            </a:r>
            <a:r>
              <a:rPr spc="-49" dirty="0">
                <a:latin typeface="Calibri"/>
                <a:cs typeface="Calibri"/>
              </a:rPr>
              <a:t>z</a:t>
            </a:r>
            <a:r>
              <a:rPr spc="-11" dirty="0">
                <a:latin typeface="Calibri"/>
                <a:cs typeface="Calibri"/>
              </a:rPr>
              <a:t>a</a:t>
            </a:r>
            <a:r>
              <a:rPr spc="-8" dirty="0">
                <a:latin typeface="Calibri"/>
                <a:cs typeface="Calibri"/>
              </a:rPr>
              <a:t>c</a:t>
            </a:r>
            <a:r>
              <a:rPr spc="-11" dirty="0">
                <a:latin typeface="Calibri"/>
                <a:cs typeface="Calibri"/>
              </a:rPr>
              <a:t>ió</a:t>
            </a:r>
            <a:r>
              <a:rPr spc="-19" dirty="0">
                <a:latin typeface="Calibri"/>
                <a:cs typeface="Calibri"/>
              </a:rPr>
              <a:t>n</a:t>
            </a:r>
            <a:r>
              <a:rPr dirty="0">
                <a:latin typeface="Calibri"/>
                <a:cs typeface="Calibri"/>
              </a:rPr>
              <a:t>.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2AB94440-3293-44A0-9F92-796ABF813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716" y="655191"/>
            <a:ext cx="5112568" cy="56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Propiedades de las Ondas Electromagnéticas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93B4F92-DF38-457C-8423-F3DA7EE51D7A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A024CD6-3ABB-4BF5-902F-F9386B713D67}"/>
              </a:ext>
            </a:extLst>
          </p:cNvPr>
          <p:cNvSpPr txBox="1"/>
          <p:nvPr/>
        </p:nvSpPr>
        <p:spPr>
          <a:xfrm>
            <a:off x="673011" y="1471320"/>
            <a:ext cx="7931437" cy="107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600"/>
              </a:lnSpc>
            </a:pPr>
            <a:r>
              <a:rPr lang="es-ES" dirty="0"/>
              <a:t>Los medios inalámbricos transportan </a:t>
            </a:r>
            <a:r>
              <a:rPr lang="es-ES" b="1" dirty="0">
                <a:solidFill>
                  <a:srgbClr val="FF0000"/>
                </a:solidFill>
              </a:rPr>
              <a:t>señales electromagnéticas </a:t>
            </a:r>
            <a:r>
              <a:rPr lang="es-ES" dirty="0"/>
              <a:t>que representan los dígitos binarios de las comunicaciones de datos mediante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frecuencias de radio </a:t>
            </a:r>
            <a:r>
              <a:rPr lang="es-ES" dirty="0"/>
              <a:t>y de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microondas</a:t>
            </a:r>
            <a:r>
              <a:rPr lang="es-ES" dirty="0"/>
              <a:t>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107884A-2339-4ACC-AFA0-28D74D8E1C18}"/>
              </a:ext>
            </a:extLst>
          </p:cNvPr>
          <p:cNvSpPr txBox="1"/>
          <p:nvPr/>
        </p:nvSpPr>
        <p:spPr>
          <a:xfrm>
            <a:off x="703498" y="2640234"/>
            <a:ext cx="5884726" cy="12240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600"/>
              </a:lnSpc>
            </a:pPr>
            <a:r>
              <a:rPr lang="es-ES" dirty="0"/>
              <a:t>Una </a:t>
            </a:r>
            <a:r>
              <a:rPr lang="es-ES" b="1" dirty="0"/>
              <a:t>señal electromagnética</a:t>
            </a:r>
            <a:r>
              <a:rPr lang="es-ES" dirty="0"/>
              <a:t> se transmite por el espacio</a:t>
            </a:r>
            <a:r>
              <a:rPr lang="es-ES" b="1" dirty="0"/>
              <a:t> en forma de </a:t>
            </a:r>
            <a:r>
              <a:rPr lang="es-ES" b="1" dirty="0">
                <a:solidFill>
                  <a:srgbClr val="FF0000"/>
                </a:solidFill>
              </a:rPr>
              <a:t>ondas electromagnéticas</a:t>
            </a:r>
            <a:r>
              <a:rPr lang="es-ES" dirty="0"/>
              <a:t>:</a:t>
            </a:r>
          </a:p>
          <a:p>
            <a:pPr>
              <a:lnSpc>
                <a:spcPts val="2600"/>
              </a:lnSpc>
              <a:spcBef>
                <a:spcPts val="1200"/>
              </a:spcBef>
            </a:pPr>
            <a:r>
              <a:rPr lang="es-ES" dirty="0"/>
              <a:t>Cada onda tiene unas características determinadas de:</a:t>
            </a:r>
          </a:p>
        </p:txBody>
      </p:sp>
      <p:sp>
        <p:nvSpPr>
          <p:cNvPr id="21" name="object 4">
            <a:extLst>
              <a:ext uri="{FF2B5EF4-FFF2-40B4-BE49-F238E27FC236}">
                <a16:creationId xmlns:a16="http://schemas.microsoft.com/office/drawing/2014/main" id="{98F4FF63-CC0A-4787-B340-550672915A70}"/>
              </a:ext>
            </a:extLst>
          </p:cNvPr>
          <p:cNvSpPr/>
          <p:nvPr/>
        </p:nvSpPr>
        <p:spPr>
          <a:xfrm>
            <a:off x="6659134" y="2520703"/>
            <a:ext cx="2258568" cy="16219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5">
            <a:extLst>
              <a:ext uri="{FF2B5EF4-FFF2-40B4-BE49-F238E27FC236}">
                <a16:creationId xmlns:a16="http://schemas.microsoft.com/office/drawing/2014/main" id="{71582698-91FE-4BE0-B972-D4C1B160A77E}"/>
              </a:ext>
            </a:extLst>
          </p:cNvPr>
          <p:cNvSpPr/>
          <p:nvPr/>
        </p:nvSpPr>
        <p:spPr>
          <a:xfrm>
            <a:off x="6588224" y="4578606"/>
            <a:ext cx="2264283" cy="16242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6">
            <a:extLst>
              <a:ext uri="{FF2B5EF4-FFF2-40B4-BE49-F238E27FC236}">
                <a16:creationId xmlns:a16="http://schemas.microsoft.com/office/drawing/2014/main" id="{F3762DC0-C0CE-4FE7-A056-C0FC3EB73D1D}"/>
              </a:ext>
            </a:extLst>
          </p:cNvPr>
          <p:cNvSpPr/>
          <p:nvPr/>
        </p:nvSpPr>
        <p:spPr>
          <a:xfrm>
            <a:off x="3639713" y="5117819"/>
            <a:ext cx="2314575" cy="1660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7">
            <a:extLst>
              <a:ext uri="{FF2B5EF4-FFF2-40B4-BE49-F238E27FC236}">
                <a16:creationId xmlns:a16="http://schemas.microsoft.com/office/drawing/2014/main" id="{4586D61E-7B31-4538-801B-3FB11314C4A7}"/>
              </a:ext>
            </a:extLst>
          </p:cNvPr>
          <p:cNvSpPr/>
          <p:nvPr/>
        </p:nvSpPr>
        <p:spPr>
          <a:xfrm>
            <a:off x="4668485" y="3790531"/>
            <a:ext cx="1813464" cy="130277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>
            <a:extLst>
              <a:ext uri="{FF2B5EF4-FFF2-40B4-BE49-F238E27FC236}">
                <a16:creationId xmlns:a16="http://schemas.microsoft.com/office/drawing/2014/main" id="{2AB94440-3293-44A0-9F92-796ABF813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716" y="655191"/>
            <a:ext cx="5112568" cy="56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Propiedades de las Ondas Electromagnéticas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93B4F92-DF38-457C-8423-F3DA7EE51D7A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107884A-2339-4ACC-AFA0-28D74D8E1C18}"/>
              </a:ext>
            </a:extLst>
          </p:cNvPr>
          <p:cNvSpPr txBox="1"/>
          <p:nvPr/>
        </p:nvSpPr>
        <p:spPr>
          <a:xfrm>
            <a:off x="606282" y="1628800"/>
            <a:ext cx="8214190" cy="1900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/>
              <a:t>Longitud </a:t>
            </a:r>
            <a:r>
              <a:rPr lang="el-GR" sz="1600" b="1" i="0" dirty="0">
                <a:solidFill>
                  <a:srgbClr val="000000"/>
                </a:solidFill>
                <a:effectLst/>
              </a:rPr>
              <a:t>(</a:t>
            </a:r>
            <a:r>
              <a:rPr lang="el-GR" sz="1600" b="0" i="0" dirty="0">
                <a:solidFill>
                  <a:srgbClr val="000000"/>
                </a:solidFill>
                <a:effectLst/>
              </a:rPr>
              <a:t>λ</a:t>
            </a:r>
            <a:r>
              <a:rPr lang="el-GR" sz="1600" b="1" i="0" dirty="0">
                <a:solidFill>
                  <a:srgbClr val="000000"/>
                </a:solidFill>
                <a:effectLst/>
              </a:rPr>
              <a:t>)</a:t>
            </a:r>
            <a:r>
              <a:rPr lang="es-ES" sz="1600" b="1" dirty="0"/>
              <a:t>: </a:t>
            </a:r>
            <a:r>
              <a:rPr lang="es-ES" sz="1600" dirty="0"/>
              <a:t>La distancia entre dos picos. Se mide en metros (m).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/>
              <a:t>Amplitud (A) : </a:t>
            </a:r>
            <a:r>
              <a:rPr lang="es-ES" sz="1600" dirty="0"/>
              <a:t>La distancia entre el pico y el punto medio de la onda)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b="1" dirty="0"/>
              <a:t>Frecuencia (F): </a:t>
            </a:r>
            <a:r>
              <a:rPr lang="es-ES" sz="1600" dirty="0"/>
              <a:t>Cuantas ondas llegan al receptor por segundo. Se mide en Hertz (</a:t>
            </a:r>
            <a:r>
              <a:rPr lang="es-ES" sz="1600" dirty="0" err="1"/>
              <a:t>hz</a:t>
            </a:r>
            <a:r>
              <a:rPr lang="es-ES" sz="1600" dirty="0"/>
              <a:t>).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600" b="1" dirty="0">
                <a:effectLst/>
              </a:rPr>
              <a:t>Período (T): </a:t>
            </a:r>
            <a:r>
              <a:rPr lang="es-MX" sz="1600" dirty="0">
                <a:effectLst/>
              </a:rPr>
              <a:t>El tiempo transcurrido para que se realice una onda completa. Se mide en segundos (</a:t>
            </a:r>
            <a:r>
              <a:rPr lang="es-MX" sz="1600" dirty="0" err="1">
                <a:effectLst/>
              </a:rPr>
              <a:t>seg</a:t>
            </a:r>
            <a:r>
              <a:rPr lang="es-MX" sz="1600" dirty="0">
                <a:effectLst/>
              </a:rPr>
              <a:t>).</a:t>
            </a:r>
            <a:endParaRPr lang="es-ES" sz="16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E48CDF55-3B77-4F5B-A4C2-E2C28FF98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7944" y="3717032"/>
            <a:ext cx="3942857" cy="1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3435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>
            <a:extLst>
              <a:ext uri="{FF2B5EF4-FFF2-40B4-BE49-F238E27FC236}">
                <a16:creationId xmlns:a16="http://schemas.microsoft.com/office/drawing/2014/main" id="{2AB94440-3293-44A0-9F92-796ABF813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716" y="655191"/>
            <a:ext cx="5112568" cy="56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Propiedades de las Ondas Electromagnéticas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93B4F92-DF38-457C-8423-F3DA7EE51D7A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107884A-2339-4ACC-AFA0-28D74D8E1C18}"/>
              </a:ext>
            </a:extLst>
          </p:cNvPr>
          <p:cNvSpPr txBox="1"/>
          <p:nvPr/>
        </p:nvSpPr>
        <p:spPr>
          <a:xfrm>
            <a:off x="606282" y="1628800"/>
            <a:ext cx="3749693" cy="42043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La tecnología inalámbrica consta de un </a:t>
            </a:r>
            <a:r>
              <a:rPr lang="es-ES" b="1" dirty="0">
                <a:solidFill>
                  <a:srgbClr val="FF0000"/>
                </a:solidFill>
              </a:rPr>
              <a:t>emisor</a:t>
            </a:r>
            <a:r>
              <a:rPr lang="es-ES" dirty="0"/>
              <a:t> de las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ondas electromagnéticas </a:t>
            </a:r>
            <a:r>
              <a:rPr lang="es-ES" dirty="0"/>
              <a:t>que transmiten la información codificada y un </a:t>
            </a:r>
            <a:r>
              <a:rPr lang="es-ES" b="1" dirty="0">
                <a:solidFill>
                  <a:srgbClr val="FF0000"/>
                </a:solidFill>
              </a:rPr>
              <a:t>receptor</a:t>
            </a:r>
            <a:r>
              <a:rPr lang="es-ES" dirty="0"/>
              <a:t> que recoge la información de esas ondas, la descodifica y recibe la información.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dirty="0"/>
              <a:t>Las ondas viajan del emisor al receptor por el </a:t>
            </a:r>
            <a:r>
              <a:rPr lang="es-ES" b="1" dirty="0">
                <a:solidFill>
                  <a:srgbClr val="FF0000"/>
                </a:solidFill>
              </a:rPr>
              <a:t>aire</a:t>
            </a:r>
            <a:r>
              <a:rPr lang="es-ES" dirty="0"/>
              <a:t>, sin necesidad de un medio físico.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4515A6E2-02E6-49BF-9B47-0DC0FA2882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5" y="1914414"/>
            <a:ext cx="4270617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6728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Text Box 6"/>
          <p:cNvSpPr txBox="1">
            <a:spLocks noChangeArrowheads="1"/>
          </p:cNvSpPr>
          <p:nvPr/>
        </p:nvSpPr>
        <p:spPr bwMode="auto">
          <a:xfrm>
            <a:off x="802481" y="332656"/>
            <a:ext cx="75390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6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lang="es-MX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  <a:ea typeface="+mj-ea"/>
                <a:cs typeface="+mj-cs"/>
              </a:rPr>
              <a:t>Agenda de esta sesión</a:t>
            </a:r>
          </a:p>
        </p:txBody>
      </p:sp>
      <p:sp>
        <p:nvSpPr>
          <p:cNvPr id="5" name="Text Box 5">
            <a:extLst>
              <a:ext uri="{FF2B5EF4-FFF2-40B4-BE49-F238E27FC236}">
                <a16:creationId xmlns:a16="http://schemas.microsoft.com/office/drawing/2014/main" id="{C1718B89-3B0B-4193-9832-4821A226FF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648" y="1748973"/>
            <a:ext cx="3528392" cy="1524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41300" indent="-228600">
              <a:lnSpc>
                <a:spcPct val="150000"/>
              </a:lnSpc>
              <a:buClr>
                <a:srgbClr val="454551"/>
              </a:buClr>
              <a:buFont typeface="Arial"/>
              <a:buChar char="•"/>
              <a:tabLst>
                <a:tab pos="241300" algn="l"/>
              </a:tabLst>
            </a:pPr>
            <a:r>
              <a:rPr lang="es-ES" sz="1600" spc="-20" dirty="0">
                <a:latin typeface="Arial" panose="020B0604020202020204" pitchFamily="34" charset="0"/>
                <a:cs typeface="Arial" panose="020B0604020202020204" pitchFamily="34" charset="0"/>
              </a:rPr>
              <a:t>Medios guiados y no guiados</a:t>
            </a:r>
            <a:r>
              <a:rPr lang="es-ES" sz="1600" spc="-15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41300" indent="-228600">
              <a:lnSpc>
                <a:spcPct val="150000"/>
              </a:lnSpc>
              <a:buClr>
                <a:srgbClr val="454551"/>
              </a:buClr>
              <a:buFont typeface="Arial"/>
              <a:buChar char="•"/>
              <a:tabLst>
                <a:tab pos="241300" algn="l"/>
              </a:tabLst>
            </a:pPr>
            <a:r>
              <a:rPr lang="es-ES" sz="1600" spc="-20" dirty="0">
                <a:latin typeface="Arial" panose="020B0604020202020204" pitchFamily="34" charset="0"/>
                <a:cs typeface="Arial" panose="020B0604020202020204" pitchFamily="34" charset="0"/>
              </a:rPr>
              <a:t>Medios de cobre.</a:t>
            </a:r>
          </a:p>
          <a:p>
            <a:pPr marL="241300" indent="-228600">
              <a:lnSpc>
                <a:spcPct val="150000"/>
              </a:lnSpc>
              <a:buClr>
                <a:srgbClr val="454551"/>
              </a:buClr>
              <a:buFont typeface="Arial"/>
              <a:buChar char="•"/>
              <a:tabLst>
                <a:tab pos="241300" algn="l"/>
              </a:tabLst>
            </a:pPr>
            <a:r>
              <a:rPr lang="es-ES" sz="1600" spc="-20" dirty="0">
                <a:latin typeface="Arial" panose="020B0604020202020204" pitchFamily="34" charset="0"/>
                <a:cs typeface="Arial" panose="020B0604020202020204" pitchFamily="34" charset="0"/>
              </a:rPr>
              <a:t>Medios ópticos.</a:t>
            </a:r>
          </a:p>
          <a:p>
            <a:pPr marL="241300" indent="-228600">
              <a:lnSpc>
                <a:spcPct val="150000"/>
              </a:lnSpc>
              <a:buClr>
                <a:srgbClr val="454551"/>
              </a:buClr>
              <a:buFont typeface="Arial"/>
              <a:buChar char="•"/>
              <a:tabLst>
                <a:tab pos="241300" algn="l"/>
              </a:tabLst>
            </a:pPr>
            <a:r>
              <a:rPr lang="es-ES" sz="1600" spc="-20" dirty="0">
                <a:latin typeface="Arial" panose="020B0604020202020204" pitchFamily="34" charset="0"/>
                <a:cs typeface="Arial" panose="020B0604020202020204" pitchFamily="34" charset="0"/>
              </a:rPr>
              <a:t>Medios inalámbricos.</a:t>
            </a:r>
            <a:endParaRPr lang="es-MX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Imagen 5" descr="Imagen que contiene objeto, computadora, reloj, computer&#10;&#10;Descripción generada automáticamente">
            <a:extLst>
              <a:ext uri="{FF2B5EF4-FFF2-40B4-BE49-F238E27FC236}">
                <a16:creationId xmlns:a16="http://schemas.microsoft.com/office/drawing/2014/main" id="{7E54ADF8-CBCD-4F02-B82D-E430AEE7B8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9872" y="2949302"/>
            <a:ext cx="4736418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646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7 CuadroTexto">
            <a:extLst>
              <a:ext uri="{FF2B5EF4-FFF2-40B4-BE49-F238E27FC236}">
                <a16:creationId xmlns:a16="http://schemas.microsoft.com/office/drawing/2014/main" id="{7FAD1FBE-413E-41FE-966F-61F006016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676" y="548680"/>
            <a:ext cx="5080620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alt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El espectro electromagnético</a:t>
            </a:r>
            <a:endParaRPr lang="es-MX" altLang="es-MX" sz="20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0C5F356-F18D-49BB-9CA9-E85B9B1C6FDB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171400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655D82-CF78-44F8-8E33-B4AB4AD15D84}"/>
              </a:ext>
            </a:extLst>
          </p:cNvPr>
          <p:cNvSpPr txBox="1"/>
          <p:nvPr/>
        </p:nvSpPr>
        <p:spPr>
          <a:xfrm>
            <a:off x="395536" y="1175521"/>
            <a:ext cx="8352928" cy="230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Los usos del espectro electromagnético pueden ser muy diversos. Por ejemplo:</a:t>
            </a:r>
          </a:p>
          <a:p>
            <a:pPr marL="285750" indent="-285750" algn="just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Las</a:t>
            </a:r>
            <a:r>
              <a:rPr lang="es-ES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ES" sz="1400" b="1" dirty="0">
                <a:solidFill>
                  <a:srgbClr val="FF0000"/>
                </a:solidFill>
              </a:rPr>
              <a:t>ondas de frecuencia de radio</a:t>
            </a:r>
            <a:r>
              <a:rPr lang="es-ES" sz="1400" b="1" dirty="0">
                <a:solidFill>
                  <a:schemeClr val="bg2">
                    <a:lumMod val="25000"/>
                  </a:schemeClr>
                </a:solidFill>
              </a:rPr>
              <a:t>. 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Se emplean para transmitir información por el aire, tales como: Emisiones de radio, televisión o </a:t>
            </a:r>
            <a:r>
              <a:rPr lang="es-ES" sz="1400" dirty="0" err="1">
                <a:solidFill>
                  <a:schemeClr val="bg2">
                    <a:lumMod val="25000"/>
                  </a:schemeClr>
                </a:solidFill>
              </a:rPr>
              <a:t>WiFi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285750" indent="-285750" algn="just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Las </a:t>
            </a:r>
            <a:r>
              <a:rPr lang="es-ES" sz="1400" b="1" dirty="0">
                <a:solidFill>
                  <a:srgbClr val="FF0000"/>
                </a:solidFill>
              </a:rPr>
              <a:t>microondas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. Se emplean también para transmitir información, como:</a:t>
            </a:r>
          </a:p>
          <a:p>
            <a:pPr marL="742950" lvl="1" indent="-285750" algn="just">
              <a:lnSpc>
                <a:spcPts val="25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Las señales de telefonía móvil (celular) o las antenas microondas. </a:t>
            </a:r>
          </a:p>
          <a:p>
            <a:pPr marL="742950" lvl="1" indent="-285750" algn="just">
              <a:lnSpc>
                <a:spcPts val="25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Los satélites como mecanismo de transmisión de información a la tierra. </a:t>
            </a:r>
          </a:p>
          <a:p>
            <a:pPr marL="742950" lvl="1" indent="-285750" algn="just">
              <a:lnSpc>
                <a:spcPts val="25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Al mismo tiempo, sirven para calentar comida </a:t>
            </a:r>
            <a:r>
              <a:rPr lang="es-ES" sz="1400" b="0" i="0" dirty="0">
                <a:solidFill>
                  <a:srgbClr val="000000"/>
                </a:solidFill>
                <a:effectLst/>
              </a:rPr>
              <a:t>en los hornos microondas.</a:t>
            </a:r>
            <a:endParaRPr lang="es-MX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15453E-7066-4AEC-8F06-932CF016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589491"/>
            <a:ext cx="5256894" cy="279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52858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7 CuadroTexto">
            <a:extLst>
              <a:ext uri="{FF2B5EF4-FFF2-40B4-BE49-F238E27FC236}">
                <a16:creationId xmlns:a16="http://schemas.microsoft.com/office/drawing/2014/main" id="{7FAD1FBE-413E-41FE-966F-61F006016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5676" y="548680"/>
            <a:ext cx="5080620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alt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El espectro electromagnético</a:t>
            </a:r>
            <a:endParaRPr lang="es-MX" altLang="es-MX" sz="20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0C5F356-F18D-49BB-9CA9-E85B9B1C6FDB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171400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655D82-CF78-44F8-8E33-B4AB4AD15D84}"/>
              </a:ext>
            </a:extLst>
          </p:cNvPr>
          <p:cNvSpPr txBox="1"/>
          <p:nvPr/>
        </p:nvSpPr>
        <p:spPr>
          <a:xfrm>
            <a:off x="395536" y="1175521"/>
            <a:ext cx="8352928" cy="2303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Los usos del espectro electromagnético pueden ser muy diversos. Por ejemplo:</a:t>
            </a:r>
          </a:p>
          <a:p>
            <a:pPr marL="285750" indent="-285750" algn="just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Las</a:t>
            </a:r>
            <a:r>
              <a:rPr lang="es-ES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ES" sz="1400" b="1" dirty="0">
                <a:solidFill>
                  <a:srgbClr val="FF0000"/>
                </a:solidFill>
              </a:rPr>
              <a:t>ondas de frecuencia de radio</a:t>
            </a:r>
            <a:r>
              <a:rPr lang="es-ES" sz="1400" b="1" dirty="0">
                <a:solidFill>
                  <a:schemeClr val="bg2">
                    <a:lumMod val="25000"/>
                  </a:schemeClr>
                </a:solidFill>
              </a:rPr>
              <a:t>. 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Se emplean para transmitir información por el aire, tales como: Emisiones de radio, televisión o </a:t>
            </a:r>
            <a:r>
              <a:rPr lang="es-ES" sz="1400" dirty="0" err="1">
                <a:solidFill>
                  <a:schemeClr val="bg2">
                    <a:lumMod val="25000"/>
                  </a:schemeClr>
                </a:solidFill>
              </a:rPr>
              <a:t>WiFi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285750" indent="-285750" algn="just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Las </a:t>
            </a:r>
            <a:r>
              <a:rPr lang="es-ES" sz="1400" b="1" dirty="0">
                <a:solidFill>
                  <a:srgbClr val="FF0000"/>
                </a:solidFill>
              </a:rPr>
              <a:t>microondas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. Se emplean también para transmitir información, como:</a:t>
            </a:r>
          </a:p>
          <a:p>
            <a:pPr marL="742950" lvl="1" indent="-285750" algn="just">
              <a:lnSpc>
                <a:spcPts val="25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Las señales de telefonía móvil (celular) o las antenas microondas. </a:t>
            </a:r>
          </a:p>
          <a:p>
            <a:pPr marL="742950" lvl="1" indent="-285750" algn="just">
              <a:lnSpc>
                <a:spcPts val="25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Los satélites como mecanismo de transmisión de información a la tierra. </a:t>
            </a:r>
          </a:p>
          <a:p>
            <a:pPr marL="742950" lvl="1" indent="-285750" algn="just">
              <a:lnSpc>
                <a:spcPts val="2500"/>
              </a:lnSpc>
              <a:buFont typeface="Courier New" panose="02070309020205020404" pitchFamily="49" charset="0"/>
              <a:buChar char="o"/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Al mismo tiempo, sirven para calentar comida </a:t>
            </a:r>
            <a:r>
              <a:rPr lang="es-ES" sz="1400" b="0" i="0" dirty="0">
                <a:solidFill>
                  <a:srgbClr val="000000"/>
                </a:solidFill>
                <a:effectLst/>
              </a:rPr>
              <a:t>en los hornos microondas.</a:t>
            </a:r>
            <a:endParaRPr lang="es-MX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15453E-7066-4AEC-8F06-932CF0162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3589491"/>
            <a:ext cx="5256894" cy="2798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838548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7 CuadroTexto">
            <a:extLst>
              <a:ext uri="{FF2B5EF4-FFF2-40B4-BE49-F238E27FC236}">
                <a16:creationId xmlns:a16="http://schemas.microsoft.com/office/drawing/2014/main" id="{7FAD1FBE-413E-41FE-966F-61F006016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728" y="555585"/>
            <a:ext cx="5080620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alt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El espectro electromagnético</a:t>
            </a:r>
            <a:endParaRPr lang="es-MX" altLang="es-MX" sz="20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0C5F356-F18D-49BB-9CA9-E85B9B1C6FDB}"/>
              </a:ext>
            </a:extLst>
          </p:cNvPr>
          <p:cNvSpPr txBox="1">
            <a:spLocks noChangeArrowheads="1"/>
          </p:cNvSpPr>
          <p:nvPr/>
        </p:nvSpPr>
        <p:spPr>
          <a:xfrm>
            <a:off x="89756" y="-170182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655D82-CF78-44F8-8E33-B4AB4AD15D84}"/>
              </a:ext>
            </a:extLst>
          </p:cNvPr>
          <p:cNvSpPr txBox="1"/>
          <p:nvPr/>
        </p:nvSpPr>
        <p:spPr>
          <a:xfrm>
            <a:off x="251520" y="1116842"/>
            <a:ext cx="8712968" cy="2944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s-ES" sz="1400" b="1" dirty="0">
                <a:solidFill>
                  <a:srgbClr val="FF0000"/>
                </a:solidFill>
              </a:rPr>
              <a:t>radiación ultravioleta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. Es emitida por el Sol.</a:t>
            </a:r>
          </a:p>
          <a:p>
            <a:pPr marL="285750" indent="-285750" algn="just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La </a:t>
            </a:r>
            <a:r>
              <a:rPr lang="es-ES" sz="1400" b="1" dirty="0">
                <a:solidFill>
                  <a:srgbClr val="FF0000"/>
                </a:solidFill>
              </a:rPr>
              <a:t>radiación infrarroja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. Es la que transmite el calor desde el Sol a nuestro planeta, desde un fuego a los objetos a su alrededor, o desde una calefacción al interior de nuestras habitaciones.</a:t>
            </a:r>
          </a:p>
          <a:p>
            <a:pPr marL="285750" indent="-285750" algn="just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El </a:t>
            </a:r>
            <a:r>
              <a:rPr lang="es-ES" sz="1400" b="1" dirty="0">
                <a:solidFill>
                  <a:srgbClr val="FF0000"/>
                </a:solidFill>
              </a:rPr>
              <a:t>espectro de luz visible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. Hace visibles las cosas. Además, puede aprovecharse para otros mecanismos visuales como el cine, las linternas, etc.</a:t>
            </a:r>
          </a:p>
          <a:p>
            <a:pPr marL="285750" indent="-285750" algn="just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Los </a:t>
            </a:r>
            <a:r>
              <a:rPr lang="es-ES" sz="1400" b="1" dirty="0">
                <a:solidFill>
                  <a:srgbClr val="FF0000"/>
                </a:solidFill>
              </a:rPr>
              <a:t>rayos X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. Se emplean en la medicina para tomar impresiones visuales del interior de nuestros cuerpos, como de nuestros huesos.</a:t>
            </a:r>
          </a:p>
          <a:p>
            <a:pPr marL="285750" indent="-285750" algn="just">
              <a:lnSpc>
                <a:spcPts val="2500"/>
              </a:lnSpc>
              <a:buFont typeface="Wingdings" panose="05000000000000000000" pitchFamily="2" charset="2"/>
              <a:buChar char="ü"/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Los </a:t>
            </a:r>
            <a:r>
              <a:rPr lang="es-ES" sz="1400" b="1" dirty="0">
                <a:solidFill>
                  <a:srgbClr val="FF0000"/>
                </a:solidFill>
              </a:rPr>
              <a:t>rayos gamma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.  Se emplean como forma de radioterapia o tratamiento para el cáncer, dado que destruyen el ADN de las células que se reproducen desordenadamente.</a:t>
            </a:r>
            <a:endParaRPr lang="es-MX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6F9F31C-74C5-4E72-B1C2-BE05A7F1D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4176103"/>
            <a:ext cx="6026284" cy="240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70527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F0C5F356-F18D-49BB-9CA9-E85B9B1C6FDB}"/>
              </a:ext>
            </a:extLst>
          </p:cNvPr>
          <p:cNvSpPr txBox="1">
            <a:spLocks noChangeArrowheads="1"/>
          </p:cNvSpPr>
          <p:nvPr/>
        </p:nvSpPr>
        <p:spPr>
          <a:xfrm>
            <a:off x="89756" y="118410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655D82-CF78-44F8-8E33-B4AB4AD15D84}"/>
              </a:ext>
            </a:extLst>
          </p:cNvPr>
          <p:cNvSpPr txBox="1"/>
          <p:nvPr/>
        </p:nvSpPr>
        <p:spPr>
          <a:xfrm>
            <a:off x="888257" y="1988840"/>
            <a:ext cx="3323703" cy="1703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i="0" dirty="0">
                <a:solidFill>
                  <a:schemeClr val="bg2">
                    <a:lumMod val="25000"/>
                  </a:schemeClr>
                </a:solidFill>
                <a:effectLst/>
                <a:latin typeface="Century Gothic" panose="020B0502020202020204" pitchFamily="34" charset="0"/>
              </a:rPr>
              <a:t>Ondas de radio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2">
                    <a:lumMod val="25000"/>
                  </a:schemeClr>
                </a:solidFill>
                <a:latin typeface="Century Gothic" panose="020B0502020202020204" pitchFamily="34" charset="0"/>
              </a:rPr>
              <a:t>Microondas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600" i="0" dirty="0">
                <a:solidFill>
                  <a:schemeClr val="bg2">
                    <a:lumMod val="25000"/>
                  </a:schemeClr>
                </a:solidFill>
                <a:effectLst/>
                <a:latin typeface="Century Gothic" panose="020B0502020202020204" pitchFamily="34" charset="0"/>
              </a:rPr>
              <a:t>Satélites</a:t>
            </a:r>
          </a:p>
          <a:p>
            <a:pPr algn="l"/>
            <a:endParaRPr lang="es-ES" sz="1400" b="0" i="0" dirty="0">
              <a:solidFill>
                <a:srgbClr val="333333"/>
              </a:solidFill>
              <a:effectLst/>
              <a:latin typeface="AsapRegular"/>
            </a:endParaRPr>
          </a:p>
          <a:p>
            <a:pPr marL="285750" indent="-285750" algn="just">
              <a:lnSpc>
                <a:spcPts val="2500"/>
              </a:lnSpc>
              <a:buFont typeface="Wingdings" panose="05000000000000000000" pitchFamily="2" charset="2"/>
              <a:buChar char="ü"/>
            </a:pPr>
            <a:endParaRPr lang="es-MX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Imagen 2" descr="Imagen que contiene objeto, computadora, reloj, computer&#10;&#10;Descripción generada automáticamente">
            <a:extLst>
              <a:ext uri="{FF2B5EF4-FFF2-40B4-BE49-F238E27FC236}">
                <a16:creationId xmlns:a16="http://schemas.microsoft.com/office/drawing/2014/main" id="{4A03548A-9A3E-412E-9B56-FD9679D267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348880"/>
            <a:ext cx="682942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27817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7 CuadroTexto">
            <a:extLst>
              <a:ext uri="{FF2B5EF4-FFF2-40B4-BE49-F238E27FC236}">
                <a16:creationId xmlns:a16="http://schemas.microsoft.com/office/drawing/2014/main" id="{7FAD1FBE-413E-41FE-966F-61F006016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23728" y="555585"/>
            <a:ext cx="5080620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alt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Ondas de radio</a:t>
            </a:r>
            <a:endParaRPr lang="es-MX" altLang="es-MX" sz="20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0C5F356-F18D-49BB-9CA9-E85B9B1C6FDB}"/>
              </a:ext>
            </a:extLst>
          </p:cNvPr>
          <p:cNvSpPr txBox="1">
            <a:spLocks noChangeArrowheads="1"/>
          </p:cNvSpPr>
          <p:nvPr/>
        </p:nvSpPr>
        <p:spPr>
          <a:xfrm>
            <a:off x="89756" y="-170182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655D82-CF78-44F8-8E33-B4AB4AD15D84}"/>
              </a:ext>
            </a:extLst>
          </p:cNvPr>
          <p:cNvSpPr txBox="1"/>
          <p:nvPr/>
        </p:nvSpPr>
        <p:spPr>
          <a:xfrm>
            <a:off x="827584" y="1268760"/>
            <a:ext cx="7632848" cy="28500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MX" sz="1400" dirty="0">
                <a:solidFill>
                  <a:schemeClr val="bg2">
                    <a:lumMod val="25000"/>
                  </a:schemeClr>
                </a:solidFill>
              </a:rPr>
              <a:t>Son las más usadas, pero tienen apenas un rango de ancho de banda entre </a:t>
            </a:r>
            <a:r>
              <a:rPr lang="es-MX" sz="1400" b="1" dirty="0">
                <a:solidFill>
                  <a:schemeClr val="bg2">
                    <a:lumMod val="25000"/>
                  </a:schemeClr>
                </a:solidFill>
              </a:rPr>
              <a:t>3 </a:t>
            </a:r>
            <a:r>
              <a:rPr lang="es-MX" sz="1400" b="1" dirty="0" err="1">
                <a:solidFill>
                  <a:schemeClr val="bg2">
                    <a:lumMod val="25000"/>
                  </a:schemeClr>
                </a:solidFill>
              </a:rPr>
              <a:t>Khz</a:t>
            </a:r>
            <a:r>
              <a:rPr lang="es-MX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MX" sz="1400" dirty="0">
                <a:solidFill>
                  <a:schemeClr val="bg2">
                    <a:lumMod val="25000"/>
                  </a:schemeClr>
                </a:solidFill>
              </a:rPr>
              <a:t>y los </a:t>
            </a:r>
            <a:r>
              <a:rPr lang="es-MX" sz="1400" b="1" dirty="0">
                <a:solidFill>
                  <a:schemeClr val="bg2">
                    <a:lumMod val="25000"/>
                  </a:schemeClr>
                </a:solidFill>
              </a:rPr>
              <a:t>300 </a:t>
            </a:r>
            <a:r>
              <a:rPr lang="es-MX" sz="1400" b="1" dirty="0" err="1">
                <a:solidFill>
                  <a:schemeClr val="bg2">
                    <a:lumMod val="25000"/>
                  </a:schemeClr>
                </a:solidFill>
              </a:rPr>
              <a:t>Ghz</a:t>
            </a:r>
            <a:r>
              <a:rPr lang="es-MX" sz="1400" dirty="0">
                <a:solidFill>
                  <a:schemeClr val="bg2">
                    <a:lumMod val="25000"/>
                  </a:schemeClr>
                </a:solidFill>
              </a:rPr>
              <a:t>. Son poco precisas y solo son usados por determinadas redes de datos.</a:t>
            </a:r>
          </a:p>
          <a:p>
            <a:pPr marL="285750" indent="-285750" algn="just">
              <a:lnSpc>
                <a:spcPts val="2500"/>
              </a:lnSpc>
              <a:buFont typeface="Wingdings" panose="05000000000000000000" pitchFamily="2" charset="2"/>
              <a:buChar char="ü"/>
            </a:pPr>
            <a:endParaRPr lang="es-MX" sz="14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b="1" i="0" dirty="0">
                <a:solidFill>
                  <a:srgbClr val="FF0000"/>
                </a:solidFill>
                <a:effectLst/>
                <a:latin typeface="AsapRegular"/>
              </a:rPr>
              <a:t>Radio AM:</a:t>
            </a:r>
            <a:r>
              <a:rPr lang="es-ES" sz="1400" b="0" i="0" dirty="0">
                <a:solidFill>
                  <a:srgbClr val="FF0000"/>
                </a:solidFill>
                <a:effectLst/>
                <a:latin typeface="AsapRegular"/>
              </a:rPr>
              <a:t> </a:t>
            </a:r>
            <a:r>
              <a:rPr lang="es-ES" sz="1400" b="0" i="0" dirty="0">
                <a:solidFill>
                  <a:srgbClr val="333333"/>
                </a:solidFill>
                <a:effectLst/>
                <a:latin typeface="AsapRegular"/>
              </a:rPr>
              <a:t>Alrededor de 10MHz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rgbClr val="FF0000"/>
                </a:solidFill>
                <a:latin typeface="AsapRegular"/>
              </a:rPr>
              <a:t>Radio FM</a:t>
            </a:r>
            <a:r>
              <a:rPr lang="es-ES" sz="1400" b="1" i="0" dirty="0">
                <a:solidFill>
                  <a:srgbClr val="FF0000"/>
                </a:solidFill>
                <a:effectLst/>
                <a:latin typeface="AsapRegular"/>
              </a:rPr>
              <a:t>:</a:t>
            </a:r>
            <a:r>
              <a:rPr lang="es-ES" sz="1400" b="0" i="0" dirty="0">
                <a:solidFill>
                  <a:srgbClr val="FF0000"/>
                </a:solidFill>
                <a:effectLst/>
                <a:latin typeface="AsapRegular"/>
              </a:rPr>
              <a:t> </a:t>
            </a:r>
            <a:r>
              <a:rPr lang="es-ES" sz="1400" b="0" i="0" dirty="0">
                <a:solidFill>
                  <a:srgbClr val="333333"/>
                </a:solidFill>
                <a:effectLst/>
                <a:latin typeface="AsapRegular"/>
              </a:rPr>
              <a:t>Alrededor de 100MHz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b="1" i="0" dirty="0">
                <a:solidFill>
                  <a:srgbClr val="FF0000"/>
                </a:solidFill>
                <a:effectLst/>
                <a:latin typeface="AsapRegular"/>
              </a:rPr>
              <a:t>Televisión: </a:t>
            </a:r>
            <a:r>
              <a:rPr lang="es-ES" sz="1400" b="0" i="0" dirty="0">
                <a:solidFill>
                  <a:srgbClr val="333333"/>
                </a:solidFill>
                <a:effectLst/>
                <a:latin typeface="AsapRegular"/>
              </a:rPr>
              <a:t>Muchas frecuencias de 470MHz a 800MHz, y otras.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1400" b="1" dirty="0">
                <a:solidFill>
                  <a:srgbClr val="FF0000"/>
                </a:solidFill>
                <a:latin typeface="AsapRegular"/>
              </a:rPr>
              <a:t>Señal </a:t>
            </a:r>
            <a:r>
              <a:rPr lang="es-ES" sz="1400" b="1" dirty="0" err="1">
                <a:solidFill>
                  <a:srgbClr val="FF0000"/>
                </a:solidFill>
                <a:latin typeface="AsapRegular"/>
              </a:rPr>
              <a:t>WiFi</a:t>
            </a:r>
            <a:r>
              <a:rPr lang="es-ES" sz="1400" b="1" dirty="0">
                <a:solidFill>
                  <a:srgbClr val="FF0000"/>
                </a:solidFill>
                <a:latin typeface="AsapRegular"/>
              </a:rPr>
              <a:t>: </a:t>
            </a:r>
            <a:r>
              <a:rPr lang="es-ES" sz="1400" dirty="0">
                <a:solidFill>
                  <a:srgbClr val="333333"/>
                </a:solidFill>
                <a:latin typeface="AsapRegular"/>
              </a:rPr>
              <a:t>2.4 </a:t>
            </a:r>
            <a:r>
              <a:rPr lang="es-ES" sz="1400" dirty="0" err="1">
                <a:solidFill>
                  <a:srgbClr val="333333"/>
                </a:solidFill>
                <a:latin typeface="AsapRegular"/>
              </a:rPr>
              <a:t>Ghz</a:t>
            </a:r>
            <a:r>
              <a:rPr lang="es-ES" sz="1400" dirty="0">
                <a:solidFill>
                  <a:srgbClr val="333333"/>
                </a:solidFill>
                <a:latin typeface="AsapRegular"/>
              </a:rPr>
              <a:t>.</a:t>
            </a:r>
            <a:endParaRPr lang="es-ES" sz="1400" b="0" i="0" dirty="0">
              <a:solidFill>
                <a:srgbClr val="333333"/>
              </a:solidFill>
              <a:effectLst/>
              <a:latin typeface="AsapRegular"/>
            </a:endParaRPr>
          </a:p>
          <a:p>
            <a:pPr algn="l"/>
            <a:endParaRPr lang="es-ES" sz="1400" b="0" i="0" dirty="0">
              <a:solidFill>
                <a:srgbClr val="333333"/>
              </a:solidFill>
              <a:effectLst/>
              <a:latin typeface="AsapRegular"/>
            </a:endParaRPr>
          </a:p>
          <a:p>
            <a:pPr marL="285750" indent="-285750" algn="just">
              <a:lnSpc>
                <a:spcPts val="2500"/>
              </a:lnSpc>
              <a:buFont typeface="Wingdings" panose="05000000000000000000" pitchFamily="2" charset="2"/>
              <a:buChar char="ü"/>
            </a:pPr>
            <a:endParaRPr lang="es-MX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359219A-86B1-484A-8387-148867515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4168" y="3022128"/>
            <a:ext cx="2016224" cy="2785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068707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7 CuadroTexto">
            <a:extLst>
              <a:ext uri="{FF2B5EF4-FFF2-40B4-BE49-F238E27FC236}">
                <a16:creationId xmlns:a16="http://schemas.microsoft.com/office/drawing/2014/main" id="{7FAD1FBE-413E-41FE-966F-61F006016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05980" y="906484"/>
            <a:ext cx="5080620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alt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Microondas</a:t>
            </a:r>
            <a:endParaRPr lang="es-MX" altLang="es-MX" sz="20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0C5F356-F18D-49BB-9CA9-E85B9B1C6FDB}"/>
              </a:ext>
            </a:extLst>
          </p:cNvPr>
          <p:cNvSpPr txBox="1">
            <a:spLocks noChangeArrowheads="1"/>
          </p:cNvSpPr>
          <p:nvPr/>
        </p:nvSpPr>
        <p:spPr>
          <a:xfrm>
            <a:off x="72008" y="180717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655D82-CF78-44F8-8E33-B4AB4AD15D84}"/>
              </a:ext>
            </a:extLst>
          </p:cNvPr>
          <p:cNvSpPr txBox="1"/>
          <p:nvPr/>
        </p:nvSpPr>
        <p:spPr>
          <a:xfrm>
            <a:off x="827584" y="1700808"/>
            <a:ext cx="4752528" cy="2701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500"/>
              </a:lnSpc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Su ancho de banda varia entre </a:t>
            </a:r>
            <a:r>
              <a:rPr lang="es-ES" sz="1400" b="1" dirty="0">
                <a:solidFill>
                  <a:schemeClr val="bg2">
                    <a:lumMod val="25000"/>
                  </a:schemeClr>
                </a:solidFill>
              </a:rPr>
              <a:t>300 a 3.000 </a:t>
            </a:r>
            <a:r>
              <a:rPr lang="es-ES" sz="1400" b="1" dirty="0" err="1">
                <a:solidFill>
                  <a:schemeClr val="bg2">
                    <a:lumMod val="25000"/>
                  </a:schemeClr>
                </a:solidFill>
              </a:rPr>
              <a:t>Mhz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, aunque con algunos canales de banda superior, entre </a:t>
            </a:r>
            <a:r>
              <a:rPr lang="es-ES" sz="1400" b="1" dirty="0">
                <a:solidFill>
                  <a:schemeClr val="bg2">
                    <a:lumMod val="25000"/>
                  </a:schemeClr>
                </a:solidFill>
              </a:rPr>
              <a:t>3.5 </a:t>
            </a:r>
            <a:r>
              <a:rPr lang="es-ES" sz="1400" b="1" dirty="0" err="1">
                <a:solidFill>
                  <a:schemeClr val="bg2">
                    <a:lumMod val="25000"/>
                  </a:schemeClr>
                </a:solidFill>
              </a:rPr>
              <a:t>Ghz</a:t>
            </a:r>
            <a:r>
              <a:rPr lang="es-ES" sz="1400" b="1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y </a:t>
            </a:r>
            <a:r>
              <a:rPr lang="es-ES" sz="1400" b="1" dirty="0">
                <a:solidFill>
                  <a:schemeClr val="bg2">
                    <a:lumMod val="25000"/>
                  </a:schemeClr>
                </a:solidFill>
              </a:rPr>
              <a:t>26 </a:t>
            </a:r>
            <a:r>
              <a:rPr lang="es-ES" sz="1400" b="1" dirty="0" err="1">
                <a:solidFill>
                  <a:schemeClr val="bg2">
                    <a:lumMod val="25000"/>
                  </a:schemeClr>
                </a:solidFill>
              </a:rPr>
              <a:t>Ghz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pPr algn="just">
              <a:lnSpc>
                <a:spcPts val="2500"/>
              </a:lnSpc>
              <a:spcBef>
                <a:spcPts val="600"/>
              </a:spcBef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Para la comunicación de microondas terrestres se deben usar antenas parabólicas, las cuales deben estar alineadas o tener visión directa entre ellas, además entre mayor sea la altura mayor el alcance, sus problemas se dan perdidas de datos por atenuación e interferencias, y es muy sensible a las malas condiciones atmosféricas. </a:t>
            </a:r>
            <a:endParaRPr lang="es-MX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3CBBD8-E043-4F49-905C-053249402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58" y="1628800"/>
            <a:ext cx="2252599" cy="245380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92038E2-830A-45EB-812E-347B21632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2120" y="4550215"/>
            <a:ext cx="2088368" cy="158417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9B5D796C-627D-4EB0-BB0B-9CB2A248D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971" y="5110692"/>
            <a:ext cx="3381773" cy="1023699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CA8CC564-F494-412D-BA94-028F24EB20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0785" y="4239318"/>
            <a:ext cx="1274067" cy="621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7905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Ratón de computadora&#10;&#10;Descripción generada automáticamente con confianza media">
            <a:extLst>
              <a:ext uri="{FF2B5EF4-FFF2-40B4-BE49-F238E27FC236}">
                <a16:creationId xmlns:a16="http://schemas.microsoft.com/office/drawing/2014/main" id="{F9DBA315-D833-45C2-8A3B-8583FBF6EF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0"/>
            <a:ext cx="2016224" cy="1975898"/>
          </a:xfrm>
          <a:prstGeom prst="rect">
            <a:avLst/>
          </a:prstGeom>
        </p:spPr>
      </p:pic>
      <p:sp>
        <p:nvSpPr>
          <p:cNvPr id="5" name="7 CuadroTexto">
            <a:extLst>
              <a:ext uri="{FF2B5EF4-FFF2-40B4-BE49-F238E27FC236}">
                <a16:creationId xmlns:a16="http://schemas.microsoft.com/office/drawing/2014/main" id="{7FAD1FBE-413E-41FE-966F-61F006016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752" y="906484"/>
            <a:ext cx="4846848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alt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Satélite</a:t>
            </a:r>
            <a:endParaRPr lang="es-MX" altLang="es-MX" sz="20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0C5F356-F18D-49BB-9CA9-E85B9B1C6FDB}"/>
              </a:ext>
            </a:extLst>
          </p:cNvPr>
          <p:cNvSpPr txBox="1">
            <a:spLocks noChangeArrowheads="1"/>
          </p:cNvSpPr>
          <p:nvPr/>
        </p:nvSpPr>
        <p:spPr>
          <a:xfrm>
            <a:off x="323528" y="180717"/>
            <a:ext cx="871296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655D82-CF78-44F8-8E33-B4AB4AD15D84}"/>
              </a:ext>
            </a:extLst>
          </p:cNvPr>
          <p:cNvSpPr txBox="1"/>
          <p:nvPr/>
        </p:nvSpPr>
        <p:spPr>
          <a:xfrm>
            <a:off x="323528" y="1941832"/>
            <a:ext cx="8280920" cy="700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25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Conocidos como </a:t>
            </a:r>
            <a:r>
              <a:rPr lang="es-ES" sz="1400" b="1" dirty="0">
                <a:solidFill>
                  <a:schemeClr val="accent5">
                    <a:lumMod val="75000"/>
                  </a:schemeClr>
                </a:solidFill>
              </a:rPr>
              <a:t>microondas por satélite 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realizan la transmisión de todo tipo de datos, imágenes, etc., según el fin con que se han creado. </a:t>
            </a:r>
            <a:endParaRPr lang="es-MX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789E670-2852-4EF3-9DE8-FE95E709D532}"/>
              </a:ext>
            </a:extLst>
          </p:cNvPr>
          <p:cNvSpPr txBox="1"/>
          <p:nvPr/>
        </p:nvSpPr>
        <p:spPr>
          <a:xfrm>
            <a:off x="323528" y="2813895"/>
            <a:ext cx="4248472" cy="33296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ts val="25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Un </a:t>
            </a:r>
            <a:r>
              <a:rPr lang="es-ES" sz="1400" b="1" dirty="0">
                <a:solidFill>
                  <a:schemeClr val="accent5">
                    <a:lumMod val="75000"/>
                  </a:schemeClr>
                </a:solidFill>
              </a:rPr>
              <a:t>satélite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 en si no procesa información sino que actúan como un </a:t>
            </a:r>
            <a:r>
              <a:rPr lang="es-ES" sz="1400" b="1" dirty="0">
                <a:solidFill>
                  <a:schemeClr val="bg2">
                    <a:lumMod val="25000"/>
                  </a:schemeClr>
                </a:solidFill>
              </a:rPr>
              <a:t>repetidor-amplificador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 y puede cubrir un amplio espacio de espectro terrestre. </a:t>
            </a:r>
            <a:endParaRPr lang="es-MX" sz="14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algn="just">
              <a:lnSpc>
                <a:spcPts val="25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Las microondas por satélite manejan un ancho de banda entre los </a:t>
            </a:r>
            <a:r>
              <a:rPr lang="es-ES" sz="1400" b="1" dirty="0">
                <a:solidFill>
                  <a:schemeClr val="bg2">
                    <a:lumMod val="25000"/>
                  </a:schemeClr>
                </a:solidFill>
              </a:rPr>
              <a:t>3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 y los </a:t>
            </a:r>
            <a:r>
              <a:rPr lang="es-ES" sz="1400" b="1" dirty="0">
                <a:solidFill>
                  <a:schemeClr val="bg2">
                    <a:lumMod val="25000"/>
                  </a:schemeClr>
                </a:solidFill>
              </a:rPr>
              <a:t>30 </a:t>
            </a:r>
            <a:r>
              <a:rPr lang="es-ES" sz="1400" b="1" dirty="0" err="1">
                <a:solidFill>
                  <a:schemeClr val="bg2">
                    <a:lumMod val="25000"/>
                  </a:schemeClr>
                </a:solidFill>
              </a:rPr>
              <a:t>Ghz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. </a:t>
            </a:r>
          </a:p>
          <a:p>
            <a:pPr marL="285750" indent="-285750" algn="just">
              <a:lnSpc>
                <a:spcPts val="25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</a:rPr>
              <a:t>Son usados para:</a:t>
            </a:r>
          </a:p>
          <a:p>
            <a:pPr marL="742950" lvl="1" indent="-285750" algn="just">
              <a:lnSpc>
                <a:spcPts val="25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</a:rPr>
              <a:t>Sistemas de televisión.</a:t>
            </a:r>
          </a:p>
          <a:p>
            <a:pPr marL="742950" lvl="1" indent="-285750" algn="just">
              <a:lnSpc>
                <a:spcPts val="25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</a:rPr>
              <a:t>Transmisión telefónica a larga distancia. </a:t>
            </a:r>
          </a:p>
          <a:p>
            <a:pPr marL="742950" lvl="1" indent="-285750" algn="just">
              <a:lnSpc>
                <a:spcPts val="2500"/>
              </a:lnSpc>
              <a:spcBef>
                <a:spcPts val="600"/>
              </a:spcBef>
              <a:buFont typeface="Courier New" panose="02070309020205020404" pitchFamily="49" charset="0"/>
              <a:buChar char="o"/>
            </a:pPr>
            <a:r>
              <a:rPr lang="es-ES" sz="1400" b="1" dirty="0">
                <a:solidFill>
                  <a:schemeClr val="accent6">
                    <a:lumMod val="75000"/>
                  </a:schemeClr>
                </a:solidFill>
              </a:rPr>
              <a:t>Redes privadas. </a:t>
            </a:r>
            <a:endParaRPr lang="es-MX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5E439B1C-54CE-4EFA-83E3-9873C39440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32" y="2852936"/>
            <a:ext cx="3852428" cy="240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84703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7 CuadroTexto">
            <a:extLst>
              <a:ext uri="{FF2B5EF4-FFF2-40B4-BE49-F238E27FC236}">
                <a16:creationId xmlns:a16="http://schemas.microsoft.com/office/drawing/2014/main" id="{7FAD1FBE-413E-41FE-966F-61F006016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720" y="703047"/>
            <a:ext cx="5080620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alt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El espectro electromagnético</a:t>
            </a:r>
            <a:endParaRPr lang="es-MX" altLang="es-MX" sz="20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0C5F356-F18D-49BB-9CA9-E85B9B1C6FDB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9655D82-CF78-44F8-8E33-B4AB4AD15D84}"/>
              </a:ext>
            </a:extLst>
          </p:cNvPr>
          <p:cNvSpPr txBox="1"/>
          <p:nvPr/>
        </p:nvSpPr>
        <p:spPr>
          <a:xfrm>
            <a:off x="994151" y="1366479"/>
            <a:ext cx="7552576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ES" sz="16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El </a:t>
            </a:r>
            <a:r>
              <a:rPr lang="es-ES" sz="1600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espectro electromagnético </a:t>
            </a:r>
            <a:r>
              <a:rPr lang="es-ES" sz="16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es el conjunto de señales electromagnéticas, ordenadas según su </a:t>
            </a:r>
            <a:r>
              <a:rPr lang="es-ES" sz="1600" b="1" i="0" dirty="0">
                <a:solidFill>
                  <a:srgbClr val="FF0000"/>
                </a:solidFill>
                <a:effectLst/>
              </a:rPr>
              <a:t>frecuencia(f)</a:t>
            </a:r>
            <a:r>
              <a:rPr lang="es-ES" sz="1600" b="0" i="0" dirty="0">
                <a:solidFill>
                  <a:srgbClr val="FF0000"/>
                </a:solidFill>
                <a:effectLst/>
              </a:rPr>
              <a:t> </a:t>
            </a:r>
            <a:r>
              <a:rPr lang="es-ES" sz="16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y </a:t>
            </a:r>
            <a:r>
              <a:rPr lang="es-ES" sz="1600" b="1" i="0" dirty="0">
                <a:solidFill>
                  <a:srgbClr val="FF0000"/>
                </a:solidFill>
                <a:effectLst/>
              </a:rPr>
              <a:t>longitud de onda</a:t>
            </a:r>
            <a:r>
              <a:rPr lang="el-GR" sz="1600" b="1" i="0" dirty="0">
                <a:solidFill>
                  <a:srgbClr val="FF0000"/>
                </a:solidFill>
                <a:effectLst/>
              </a:rPr>
              <a:t> (</a:t>
            </a:r>
            <a:r>
              <a:rPr lang="el-GR" sz="1600" b="0" i="0" dirty="0">
                <a:solidFill>
                  <a:srgbClr val="FF0000"/>
                </a:solidFill>
                <a:effectLst/>
              </a:rPr>
              <a:t>λ</a:t>
            </a:r>
            <a:r>
              <a:rPr lang="el-GR" sz="1600" b="1" i="0" dirty="0">
                <a:solidFill>
                  <a:srgbClr val="FF0000"/>
                </a:solidFill>
                <a:effectLst/>
              </a:rPr>
              <a:t>)</a:t>
            </a:r>
            <a:r>
              <a:rPr lang="es-ES" sz="1600" b="0" i="0" dirty="0">
                <a:solidFill>
                  <a:schemeClr val="bg2">
                    <a:lumMod val="25000"/>
                  </a:schemeClr>
                </a:solidFill>
                <a:effectLst/>
              </a:rPr>
              <a:t>. </a:t>
            </a:r>
            <a:r>
              <a:rPr lang="es-ES" sz="16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Los usos del espectro electromagnético pueden ser muy diversos. Por ejemplo: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6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Las ondas de frecuencia de radio.</a:t>
            </a:r>
            <a:r>
              <a:rPr lang="es-ES" sz="16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 Se emplean para transmitir información por el aire, tales como emisiones de radio, </a:t>
            </a:r>
            <a:r>
              <a:rPr lang="es-ES" sz="1600" b="0" i="0" dirty="0">
                <a:solidFill>
                  <a:srgbClr val="E84E2B"/>
                </a:solidFill>
                <a:effectLst/>
                <a:latin typeface="Montserrat" panose="00000500000000000000" pitchFamily="2" charset="0"/>
                <a:hlinkClick r:id="rId3"/>
              </a:rPr>
              <a:t>televisión</a:t>
            </a:r>
            <a:r>
              <a:rPr lang="es-ES" sz="16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 o </a:t>
            </a:r>
            <a:r>
              <a:rPr lang="es-ES" sz="1600" b="0" i="0" dirty="0">
                <a:solidFill>
                  <a:srgbClr val="E84E2B"/>
                </a:solidFill>
                <a:effectLst/>
                <a:latin typeface="Montserrat" panose="00000500000000000000" pitchFamily="2" charset="0"/>
                <a:hlinkClick r:id="rId4"/>
              </a:rPr>
              <a:t>Internet</a:t>
            </a:r>
            <a:r>
              <a:rPr lang="es-ES" sz="16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 </a:t>
            </a:r>
            <a:r>
              <a:rPr lang="es-ES" sz="1600" b="0" i="0" dirty="0" err="1">
                <a:solidFill>
                  <a:srgbClr val="E84E2B"/>
                </a:solidFill>
                <a:effectLst/>
                <a:latin typeface="Montserrat" panose="00000500000000000000" pitchFamily="2" charset="0"/>
                <a:hlinkClick r:id="rId5"/>
              </a:rPr>
              <a:t>Wi</a:t>
            </a:r>
            <a:r>
              <a:rPr lang="es-ES" sz="1600" b="0" i="0" dirty="0">
                <a:solidFill>
                  <a:srgbClr val="E84E2B"/>
                </a:solidFill>
                <a:effectLst/>
                <a:latin typeface="Montserrat" panose="00000500000000000000" pitchFamily="2" charset="0"/>
                <a:hlinkClick r:id="rId5"/>
              </a:rPr>
              <a:t>-Fi</a:t>
            </a:r>
            <a:r>
              <a:rPr lang="es-ES" sz="16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s-ES" sz="1600" b="1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Las microondas.</a:t>
            </a:r>
            <a:r>
              <a:rPr lang="es-ES" sz="16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 Se emplean también para transmitir información, como las señales de telefonía móvil (celular) o las antenas microondas. También lo emplean los satélites como mecanismo de transmisión de información a tierra. Y sirven, al mismo tiempo, para calentar comida en los hornos microondas.</a:t>
            </a:r>
          </a:p>
          <a:p>
            <a:br>
              <a:rPr lang="es-ES" sz="16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</a:br>
            <a:br>
              <a:rPr lang="es-ES" sz="16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</a:br>
            <a:r>
              <a:rPr lang="es-ES" sz="1600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Fuente: </a:t>
            </a:r>
            <a:r>
              <a:rPr lang="es-ES" sz="1600" b="0" i="0" dirty="0">
                <a:solidFill>
                  <a:srgbClr val="003399"/>
                </a:solidFill>
                <a:effectLst/>
                <a:latin typeface="Montserrat" panose="00000500000000000000" pitchFamily="2" charset="0"/>
                <a:hlinkClick r:id="rId6"/>
              </a:rPr>
              <a:t>https://concepto.de/espectro-electromagnetico/#ixzz7OTpRrBVu</a:t>
            </a:r>
            <a:endParaRPr lang="es-MX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E15453E-7066-4AEC-8F06-932CF0162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962" y="2232098"/>
            <a:ext cx="7552576" cy="4020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67351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36398" y="1364347"/>
            <a:ext cx="6905149" cy="2034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975" indent="-171450">
              <a:lnSpc>
                <a:spcPct val="150000"/>
              </a:lnSpc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pc="-4" dirty="0">
                <a:cs typeface="Calibri"/>
              </a:rPr>
              <a:t>Conj</a:t>
            </a:r>
            <a:r>
              <a:rPr spc="-11" dirty="0">
                <a:cs typeface="Calibri"/>
              </a:rPr>
              <a:t>u</a:t>
            </a:r>
            <a:r>
              <a:rPr spc="-23" dirty="0">
                <a:cs typeface="Calibri"/>
              </a:rPr>
              <a:t>n</a:t>
            </a:r>
            <a:r>
              <a:rPr spc="-26" dirty="0">
                <a:cs typeface="Calibri"/>
              </a:rPr>
              <a:t>t</a:t>
            </a:r>
            <a:r>
              <a:rPr dirty="0">
                <a:cs typeface="Calibri"/>
              </a:rPr>
              <a:t>o</a:t>
            </a:r>
            <a:r>
              <a:rPr spc="26" dirty="0">
                <a:cs typeface="Calibri"/>
              </a:rPr>
              <a:t> </a:t>
            </a:r>
            <a:r>
              <a:rPr spc="-19" dirty="0">
                <a:cs typeface="Calibri"/>
              </a:rPr>
              <a:t>d</a:t>
            </a:r>
            <a:r>
              <a:rPr spc="-11" dirty="0">
                <a:cs typeface="Calibri"/>
              </a:rPr>
              <a:t>e</a:t>
            </a:r>
            <a:r>
              <a:rPr dirty="0">
                <a:cs typeface="Calibri"/>
              </a:rPr>
              <a:t> </a:t>
            </a:r>
            <a:r>
              <a:rPr spc="-26" dirty="0">
                <a:cs typeface="Calibri"/>
              </a:rPr>
              <a:t>t</a:t>
            </a:r>
            <a:r>
              <a:rPr spc="-15" dirty="0">
                <a:cs typeface="Calibri"/>
              </a:rPr>
              <a:t>oda</a:t>
            </a:r>
            <a:r>
              <a:rPr spc="-11" dirty="0">
                <a:cs typeface="Calibri"/>
              </a:rPr>
              <a:t>s</a:t>
            </a:r>
            <a:r>
              <a:rPr spc="8" dirty="0">
                <a:cs typeface="Calibri"/>
              </a:rPr>
              <a:t> </a:t>
            </a:r>
            <a:r>
              <a:rPr spc="-11" dirty="0">
                <a:cs typeface="Calibri"/>
              </a:rPr>
              <a:t>las</a:t>
            </a:r>
            <a:r>
              <a:rPr spc="4" dirty="0">
                <a:cs typeface="Calibri"/>
              </a:rPr>
              <a:t> </a:t>
            </a:r>
            <a:r>
              <a:rPr spc="-11" dirty="0">
                <a:cs typeface="Calibri"/>
              </a:rPr>
              <a:t>f</a:t>
            </a:r>
            <a:r>
              <a:rPr spc="-41" dirty="0">
                <a:cs typeface="Calibri"/>
              </a:rPr>
              <a:t>r</a:t>
            </a:r>
            <a:r>
              <a:rPr spc="-11" dirty="0">
                <a:cs typeface="Calibri"/>
              </a:rPr>
              <a:t>ecue</a:t>
            </a:r>
            <a:r>
              <a:rPr spc="-23" dirty="0">
                <a:cs typeface="Calibri"/>
              </a:rPr>
              <a:t>n</a:t>
            </a:r>
            <a:r>
              <a:rPr spc="-11" dirty="0">
                <a:cs typeface="Calibri"/>
              </a:rPr>
              <a:t>cias</a:t>
            </a:r>
            <a:r>
              <a:rPr spc="8" dirty="0">
                <a:cs typeface="Calibri"/>
              </a:rPr>
              <a:t> </a:t>
            </a:r>
            <a:r>
              <a:rPr spc="-19" dirty="0">
                <a:cs typeface="Calibri"/>
              </a:rPr>
              <a:t>d</a:t>
            </a:r>
            <a:r>
              <a:rPr spc="-11" dirty="0">
                <a:cs typeface="Calibri"/>
              </a:rPr>
              <a:t>e</a:t>
            </a:r>
            <a:r>
              <a:rPr spc="8" dirty="0">
                <a:cs typeface="Calibri"/>
              </a:rPr>
              <a:t> </a:t>
            </a:r>
            <a:r>
              <a:rPr spc="-11" dirty="0">
                <a:cs typeface="Calibri"/>
              </a:rPr>
              <a:t>las</a:t>
            </a:r>
            <a:r>
              <a:rPr spc="-4" dirty="0">
                <a:cs typeface="Calibri"/>
              </a:rPr>
              <a:t> </a:t>
            </a:r>
            <a:r>
              <a:rPr b="1" spc="-4" dirty="0" err="1">
                <a:solidFill>
                  <a:srgbClr val="FF0000"/>
                </a:solidFill>
                <a:cs typeface="Calibri"/>
              </a:rPr>
              <a:t>on</a:t>
            </a:r>
            <a:r>
              <a:rPr b="1" spc="-8" dirty="0" err="1">
                <a:solidFill>
                  <a:srgbClr val="FF0000"/>
                </a:solidFill>
                <a:cs typeface="Calibri"/>
              </a:rPr>
              <a:t>d</a:t>
            </a:r>
            <a:r>
              <a:rPr b="1" spc="-11" dirty="0" err="1">
                <a:solidFill>
                  <a:srgbClr val="FF0000"/>
                </a:solidFill>
                <a:cs typeface="Calibri"/>
              </a:rPr>
              <a:t>as</a:t>
            </a:r>
            <a:r>
              <a:rPr b="1" spc="23" dirty="0">
                <a:solidFill>
                  <a:srgbClr val="FF0000"/>
                </a:solidFill>
                <a:cs typeface="Calibri"/>
              </a:rPr>
              <a:t> </a:t>
            </a:r>
            <a:r>
              <a:rPr lang="es-ES" b="1" spc="-11" dirty="0">
                <a:solidFill>
                  <a:srgbClr val="FF0000"/>
                </a:solidFill>
                <a:cs typeface="Calibri"/>
              </a:rPr>
              <a:t>electromagnéticas (EM)</a:t>
            </a:r>
            <a:r>
              <a:rPr dirty="0">
                <a:cs typeface="Calibri"/>
              </a:rPr>
              <a:t>.</a:t>
            </a:r>
          </a:p>
          <a:p>
            <a:pPr marL="180975" indent="-171450">
              <a:lnSpc>
                <a:spcPct val="150000"/>
              </a:lnSpc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pc="-15" dirty="0">
                <a:cs typeface="Calibri"/>
              </a:rPr>
              <a:t>S</a:t>
            </a:r>
            <a:r>
              <a:rPr spc="-11" dirty="0">
                <a:cs typeface="Calibri"/>
              </a:rPr>
              <a:t>e</a:t>
            </a:r>
            <a:r>
              <a:rPr dirty="0">
                <a:cs typeface="Calibri"/>
              </a:rPr>
              <a:t> </a:t>
            </a:r>
            <a:r>
              <a:rPr spc="-15" dirty="0">
                <a:cs typeface="Calibri"/>
              </a:rPr>
              <a:t>di</a:t>
            </a:r>
            <a:r>
              <a:rPr spc="-11" dirty="0">
                <a:cs typeface="Calibri"/>
              </a:rPr>
              <a:t>v</a:t>
            </a:r>
            <a:r>
              <a:rPr spc="-15" dirty="0">
                <a:cs typeface="Calibri"/>
              </a:rPr>
              <a:t>id</a:t>
            </a:r>
            <a:r>
              <a:rPr spc="-11" dirty="0">
                <a:cs typeface="Calibri"/>
              </a:rPr>
              <a:t>e</a:t>
            </a:r>
            <a:r>
              <a:rPr spc="15" dirty="0">
                <a:cs typeface="Calibri"/>
              </a:rPr>
              <a:t> </a:t>
            </a:r>
            <a:r>
              <a:rPr spc="-11" dirty="0">
                <a:cs typeface="Calibri"/>
              </a:rPr>
              <a:t>en</a:t>
            </a:r>
            <a:r>
              <a:rPr spc="8" dirty="0">
                <a:cs typeface="Calibri"/>
              </a:rPr>
              <a:t> </a:t>
            </a:r>
            <a:r>
              <a:rPr spc="-11" dirty="0">
                <a:cs typeface="Calibri"/>
              </a:rPr>
              <a:t>Bandas</a:t>
            </a:r>
            <a:r>
              <a:rPr dirty="0">
                <a:cs typeface="Calibri"/>
              </a:rPr>
              <a:t>.</a:t>
            </a:r>
          </a:p>
          <a:p>
            <a:pPr marL="523875" lvl="1" indent="-171450">
              <a:lnSpc>
                <a:spcPct val="150000"/>
              </a:lnSpc>
              <a:buClr>
                <a:srgbClr val="454551"/>
              </a:buClr>
              <a:buFont typeface="Arial"/>
              <a:buChar char="•"/>
              <a:tabLst>
                <a:tab pos="523875" algn="l"/>
              </a:tabLst>
            </a:pPr>
            <a:r>
              <a:rPr spc="-11" dirty="0">
                <a:cs typeface="Calibri"/>
              </a:rPr>
              <a:t>Ra</a:t>
            </a:r>
            <a:r>
              <a:rPr spc="-4" dirty="0">
                <a:cs typeface="Calibri"/>
              </a:rPr>
              <a:t>n</a:t>
            </a:r>
            <a:r>
              <a:rPr spc="-11" dirty="0">
                <a:cs typeface="Calibri"/>
              </a:rPr>
              <a:t>g</a:t>
            </a:r>
            <a:r>
              <a:rPr spc="-4" dirty="0">
                <a:cs typeface="Calibri"/>
              </a:rPr>
              <a:t>o</a:t>
            </a:r>
            <a:r>
              <a:rPr dirty="0">
                <a:cs typeface="Calibri"/>
              </a:rPr>
              <a:t>s</a:t>
            </a:r>
            <a:r>
              <a:rPr spc="-15" dirty="0">
                <a:cs typeface="Calibri"/>
              </a:rPr>
              <a:t> d</a:t>
            </a:r>
            <a:r>
              <a:rPr spc="-11" dirty="0">
                <a:cs typeface="Calibri"/>
              </a:rPr>
              <a:t>e</a:t>
            </a:r>
            <a:r>
              <a:rPr dirty="0">
                <a:cs typeface="Calibri"/>
              </a:rPr>
              <a:t> </a:t>
            </a:r>
            <a:r>
              <a:rPr spc="-11" dirty="0">
                <a:cs typeface="Calibri"/>
              </a:rPr>
              <a:t>f</a:t>
            </a:r>
            <a:r>
              <a:rPr spc="-34" dirty="0">
                <a:cs typeface="Calibri"/>
              </a:rPr>
              <a:t>r</a:t>
            </a:r>
            <a:r>
              <a:rPr spc="-11" dirty="0">
                <a:cs typeface="Calibri"/>
              </a:rPr>
              <a:t>e</a:t>
            </a:r>
            <a:r>
              <a:rPr spc="-8" dirty="0">
                <a:cs typeface="Calibri"/>
              </a:rPr>
              <a:t>c</a:t>
            </a:r>
            <a:r>
              <a:rPr spc="-4" dirty="0">
                <a:cs typeface="Calibri"/>
              </a:rPr>
              <a:t>uen</a:t>
            </a:r>
            <a:r>
              <a:rPr spc="4" dirty="0">
                <a:cs typeface="Calibri"/>
              </a:rPr>
              <a:t>c</a:t>
            </a:r>
            <a:r>
              <a:rPr dirty="0">
                <a:cs typeface="Calibri"/>
              </a:rPr>
              <a:t>ias</a:t>
            </a:r>
            <a:r>
              <a:rPr spc="-11" dirty="0">
                <a:cs typeface="Calibri"/>
              </a:rPr>
              <a:t> </a:t>
            </a:r>
            <a:r>
              <a:rPr spc="-26" dirty="0">
                <a:cs typeface="Calibri"/>
              </a:rPr>
              <a:t>c</a:t>
            </a:r>
            <a:r>
              <a:rPr spc="-4" dirty="0">
                <a:cs typeface="Calibri"/>
              </a:rPr>
              <a:t>o</a:t>
            </a:r>
            <a:r>
              <a:rPr dirty="0">
                <a:cs typeface="Calibri"/>
              </a:rPr>
              <a:t>n</a:t>
            </a:r>
            <a:r>
              <a:rPr spc="-8" dirty="0">
                <a:cs typeface="Calibri"/>
              </a:rPr>
              <a:t> </a:t>
            </a:r>
            <a:r>
              <a:rPr spc="-26" dirty="0">
                <a:cs typeface="Calibri"/>
              </a:rPr>
              <a:t>c</a:t>
            </a:r>
            <a:r>
              <a:rPr spc="-11" dirty="0">
                <a:cs typeface="Calibri"/>
              </a:rPr>
              <a:t>a</a:t>
            </a:r>
            <a:r>
              <a:rPr spc="-41" dirty="0">
                <a:cs typeface="Calibri"/>
              </a:rPr>
              <a:t>r</a:t>
            </a:r>
            <a:r>
              <a:rPr spc="-11" dirty="0">
                <a:cs typeface="Calibri"/>
              </a:rPr>
              <a:t>ac</a:t>
            </a:r>
            <a:r>
              <a:rPr spc="-23" dirty="0">
                <a:cs typeface="Calibri"/>
              </a:rPr>
              <a:t>t</a:t>
            </a:r>
            <a:r>
              <a:rPr spc="-11" dirty="0">
                <a:cs typeface="Calibri"/>
              </a:rPr>
              <a:t>e</a:t>
            </a:r>
            <a:r>
              <a:rPr spc="-4" dirty="0">
                <a:cs typeface="Calibri"/>
              </a:rPr>
              <a:t>r</a:t>
            </a:r>
            <a:r>
              <a:rPr dirty="0">
                <a:cs typeface="Calibri"/>
              </a:rPr>
              <a:t>í</a:t>
            </a:r>
            <a:r>
              <a:rPr spc="-23" dirty="0">
                <a:cs typeface="Calibri"/>
              </a:rPr>
              <a:t>s</a:t>
            </a:r>
            <a:r>
              <a:rPr dirty="0">
                <a:cs typeface="Calibri"/>
              </a:rPr>
              <a:t>ti</a:t>
            </a:r>
            <a:r>
              <a:rPr spc="-15" dirty="0">
                <a:cs typeface="Calibri"/>
              </a:rPr>
              <a:t>c</a:t>
            </a:r>
            <a:r>
              <a:rPr dirty="0">
                <a:cs typeface="Calibri"/>
              </a:rPr>
              <a:t>as</a:t>
            </a:r>
            <a:r>
              <a:rPr spc="-26" dirty="0">
                <a:cs typeface="Calibri"/>
              </a:rPr>
              <a:t> </a:t>
            </a:r>
            <a:r>
              <a:rPr spc="-8" dirty="0">
                <a:cs typeface="Calibri"/>
              </a:rPr>
              <a:t>e</a:t>
            </a:r>
            <a:r>
              <a:rPr spc="-11" dirty="0">
                <a:cs typeface="Calibri"/>
              </a:rPr>
              <a:t>n</a:t>
            </a:r>
            <a:r>
              <a:rPr spc="-4" dirty="0">
                <a:cs typeface="Calibri"/>
              </a:rPr>
              <a:t> </a:t>
            </a:r>
            <a:r>
              <a:rPr spc="-26" dirty="0">
                <a:cs typeface="Calibri"/>
              </a:rPr>
              <a:t>c</a:t>
            </a:r>
            <a:r>
              <a:rPr spc="-4" dirty="0">
                <a:cs typeface="Calibri"/>
              </a:rPr>
              <a:t>omú</a:t>
            </a:r>
            <a:r>
              <a:rPr dirty="0">
                <a:cs typeface="Calibri"/>
              </a:rPr>
              <a:t>n.</a:t>
            </a:r>
          </a:p>
          <a:p>
            <a:pPr marL="523875" lvl="1" indent="-171450">
              <a:lnSpc>
                <a:spcPct val="150000"/>
              </a:lnSpc>
              <a:buClr>
                <a:srgbClr val="454551"/>
              </a:buClr>
              <a:buFont typeface="Arial"/>
              <a:buChar char="•"/>
              <a:tabLst>
                <a:tab pos="523875" algn="l"/>
              </a:tabLst>
            </a:pPr>
            <a:r>
              <a:rPr spc="-11" dirty="0">
                <a:cs typeface="Calibri"/>
              </a:rPr>
              <a:t>Ra</a:t>
            </a:r>
            <a:r>
              <a:rPr spc="-4" dirty="0">
                <a:cs typeface="Calibri"/>
              </a:rPr>
              <a:t>n</a:t>
            </a:r>
            <a:r>
              <a:rPr spc="-11" dirty="0">
                <a:cs typeface="Calibri"/>
              </a:rPr>
              <a:t>g</a:t>
            </a:r>
            <a:r>
              <a:rPr spc="-4" dirty="0">
                <a:cs typeface="Calibri"/>
              </a:rPr>
              <a:t>o</a:t>
            </a:r>
            <a:r>
              <a:rPr dirty="0">
                <a:cs typeface="Calibri"/>
              </a:rPr>
              <a:t>s</a:t>
            </a:r>
            <a:r>
              <a:rPr spc="-15" dirty="0">
                <a:cs typeface="Calibri"/>
              </a:rPr>
              <a:t> d</a:t>
            </a:r>
            <a:r>
              <a:rPr spc="-11" dirty="0">
                <a:cs typeface="Calibri"/>
              </a:rPr>
              <a:t>e</a:t>
            </a:r>
            <a:r>
              <a:rPr dirty="0">
                <a:cs typeface="Calibri"/>
              </a:rPr>
              <a:t> </a:t>
            </a:r>
            <a:r>
              <a:rPr spc="-11" dirty="0">
                <a:cs typeface="Calibri"/>
              </a:rPr>
              <a:t>f</a:t>
            </a:r>
            <a:r>
              <a:rPr spc="-34" dirty="0">
                <a:cs typeface="Calibri"/>
              </a:rPr>
              <a:t>r</a:t>
            </a:r>
            <a:r>
              <a:rPr spc="-11" dirty="0">
                <a:cs typeface="Calibri"/>
              </a:rPr>
              <a:t>e</a:t>
            </a:r>
            <a:r>
              <a:rPr spc="-8" dirty="0">
                <a:cs typeface="Calibri"/>
              </a:rPr>
              <a:t>c</a:t>
            </a:r>
            <a:r>
              <a:rPr spc="-4" dirty="0">
                <a:cs typeface="Calibri"/>
              </a:rPr>
              <a:t>uen</a:t>
            </a:r>
            <a:r>
              <a:rPr spc="4" dirty="0">
                <a:cs typeface="Calibri"/>
              </a:rPr>
              <a:t>c</a:t>
            </a:r>
            <a:r>
              <a:rPr dirty="0">
                <a:cs typeface="Calibri"/>
              </a:rPr>
              <a:t>ias</a:t>
            </a:r>
            <a:r>
              <a:rPr spc="-11" dirty="0">
                <a:cs typeface="Calibri"/>
              </a:rPr>
              <a:t> </a:t>
            </a:r>
            <a:r>
              <a:rPr spc="-4" dirty="0">
                <a:cs typeface="Calibri"/>
              </a:rPr>
              <a:t>designada</a:t>
            </a:r>
            <a:r>
              <a:rPr dirty="0">
                <a:cs typeface="Calibri"/>
              </a:rPr>
              <a:t>s</a:t>
            </a:r>
            <a:r>
              <a:rPr spc="8" dirty="0">
                <a:cs typeface="Calibri"/>
              </a:rPr>
              <a:t> </a:t>
            </a:r>
            <a:r>
              <a:rPr spc="-4" dirty="0">
                <a:cs typeface="Calibri"/>
              </a:rPr>
              <a:t>pa</a:t>
            </a:r>
            <a:r>
              <a:rPr spc="-34" dirty="0">
                <a:cs typeface="Calibri"/>
              </a:rPr>
              <a:t>r</a:t>
            </a:r>
            <a:r>
              <a:rPr dirty="0">
                <a:cs typeface="Calibri"/>
              </a:rPr>
              <a:t>a </a:t>
            </a:r>
            <a:r>
              <a:rPr spc="-4" dirty="0">
                <a:cs typeface="Calibri"/>
              </a:rPr>
              <a:t>u</a:t>
            </a:r>
            <a:r>
              <a:rPr dirty="0">
                <a:cs typeface="Calibri"/>
              </a:rPr>
              <a:t>n</a:t>
            </a:r>
            <a:r>
              <a:rPr spc="-4" dirty="0">
                <a:cs typeface="Calibri"/>
              </a:rPr>
              <a:t> us</a:t>
            </a:r>
            <a:r>
              <a:rPr dirty="0">
                <a:cs typeface="Calibri"/>
              </a:rPr>
              <a:t>o</a:t>
            </a:r>
            <a:r>
              <a:rPr spc="-8" dirty="0">
                <a:cs typeface="Calibri"/>
              </a:rPr>
              <a:t> </a:t>
            </a:r>
            <a:r>
              <a:rPr spc="-4" dirty="0">
                <a:cs typeface="Calibri"/>
              </a:rPr>
              <a:t>parti</a:t>
            </a:r>
            <a:r>
              <a:rPr spc="8" dirty="0">
                <a:cs typeface="Calibri"/>
              </a:rPr>
              <a:t>c</a:t>
            </a:r>
            <a:r>
              <a:rPr spc="-4" dirty="0">
                <a:cs typeface="Calibri"/>
              </a:rPr>
              <a:t>ula</a:t>
            </a:r>
            <a:r>
              <a:rPr spc="-180" dirty="0">
                <a:cs typeface="Calibri"/>
              </a:rPr>
              <a:t>r</a:t>
            </a:r>
            <a:r>
              <a:rPr dirty="0">
                <a:cs typeface="Calibri"/>
              </a:rPr>
              <a:t>.</a:t>
            </a:r>
          </a:p>
          <a:p>
            <a:pPr marL="180975" indent="-171450">
              <a:lnSpc>
                <a:spcPct val="150000"/>
              </a:lnSpc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pc="-11" dirty="0">
                <a:cs typeface="Calibri"/>
              </a:rPr>
              <a:t>Los</a:t>
            </a:r>
            <a:r>
              <a:rPr spc="8" dirty="0">
                <a:cs typeface="Calibri"/>
              </a:rPr>
              <a:t> </a:t>
            </a:r>
            <a:r>
              <a:rPr spc="-26" dirty="0">
                <a:cs typeface="Calibri"/>
              </a:rPr>
              <a:t>g</a:t>
            </a:r>
            <a:r>
              <a:rPr spc="-15" dirty="0">
                <a:cs typeface="Calibri"/>
              </a:rPr>
              <a:t>obi</a:t>
            </a:r>
            <a:r>
              <a:rPr spc="-11" dirty="0">
                <a:cs typeface="Calibri"/>
              </a:rPr>
              <a:t>ernos</a:t>
            </a:r>
            <a:r>
              <a:rPr spc="11" dirty="0">
                <a:cs typeface="Calibri"/>
              </a:rPr>
              <a:t> </a:t>
            </a:r>
            <a:r>
              <a:rPr spc="-38" dirty="0">
                <a:cs typeface="Calibri"/>
              </a:rPr>
              <a:t>r</a:t>
            </a:r>
            <a:r>
              <a:rPr spc="-11" dirty="0">
                <a:cs typeface="Calibri"/>
              </a:rPr>
              <a:t>egulan</a:t>
            </a:r>
            <a:r>
              <a:rPr dirty="0">
                <a:cs typeface="Calibri"/>
              </a:rPr>
              <a:t> </a:t>
            </a:r>
            <a:r>
              <a:rPr spc="-15" dirty="0" err="1">
                <a:cs typeface="Calibri"/>
              </a:rPr>
              <a:t>s</a:t>
            </a:r>
            <a:r>
              <a:rPr spc="-11" dirty="0" err="1">
                <a:cs typeface="Calibri"/>
              </a:rPr>
              <a:t>u</a:t>
            </a:r>
            <a:r>
              <a:rPr spc="8" dirty="0">
                <a:cs typeface="Calibri"/>
              </a:rPr>
              <a:t> </a:t>
            </a:r>
            <a:r>
              <a:rPr spc="-11" dirty="0" err="1">
                <a:cs typeface="Calibri"/>
              </a:rPr>
              <a:t>ap</a:t>
            </a:r>
            <a:r>
              <a:rPr spc="-49" dirty="0" err="1">
                <a:cs typeface="Calibri"/>
              </a:rPr>
              <a:t>r</a:t>
            </a:r>
            <a:r>
              <a:rPr spc="-19" dirty="0" err="1">
                <a:cs typeface="Calibri"/>
              </a:rPr>
              <a:t>o</a:t>
            </a:r>
            <a:r>
              <a:rPr spc="-34" dirty="0" err="1">
                <a:cs typeface="Calibri"/>
              </a:rPr>
              <a:t>v</a:t>
            </a:r>
            <a:r>
              <a:rPr spc="-11" dirty="0" err="1">
                <a:cs typeface="Calibri"/>
              </a:rPr>
              <a:t>echamie</a:t>
            </a:r>
            <a:r>
              <a:rPr spc="-41" dirty="0" err="1">
                <a:cs typeface="Calibri"/>
              </a:rPr>
              <a:t>n</a:t>
            </a:r>
            <a:r>
              <a:rPr spc="-26" dirty="0" err="1">
                <a:cs typeface="Calibri"/>
              </a:rPr>
              <a:t>t</a:t>
            </a:r>
            <a:r>
              <a:rPr spc="-11" dirty="0" err="1">
                <a:cs typeface="Calibri"/>
              </a:rPr>
              <a:t>o</a:t>
            </a:r>
            <a:r>
              <a:rPr lang="es-ES" spc="-11" dirty="0">
                <a:cs typeface="Calibri"/>
              </a:rPr>
              <a:t> &gt; </a:t>
            </a:r>
            <a:r>
              <a:rPr spc="-49" dirty="0">
                <a:cs typeface="Times New Roman"/>
              </a:rPr>
              <a:t> </a:t>
            </a:r>
            <a:r>
              <a:rPr spc="-15" dirty="0">
                <a:cs typeface="Calibri"/>
              </a:rPr>
              <a:t>Licenciam</a:t>
            </a:r>
            <a:r>
              <a:rPr spc="-11" dirty="0">
                <a:cs typeface="Calibri"/>
              </a:rPr>
              <a:t>ie</a:t>
            </a:r>
            <a:r>
              <a:rPr spc="-34" dirty="0">
                <a:cs typeface="Calibri"/>
              </a:rPr>
              <a:t>n</a:t>
            </a:r>
            <a:r>
              <a:rPr spc="-26" dirty="0">
                <a:cs typeface="Calibri"/>
              </a:rPr>
              <a:t>t</a:t>
            </a:r>
            <a:r>
              <a:rPr spc="-11" dirty="0">
                <a:cs typeface="Calibri"/>
              </a:rPr>
              <a:t>o</a:t>
            </a:r>
            <a:r>
              <a:rPr dirty="0">
                <a:cs typeface="Calibri"/>
              </a:rPr>
              <a:t>.</a:t>
            </a:r>
          </a:p>
        </p:txBody>
      </p:sp>
      <p:sp>
        <p:nvSpPr>
          <p:cNvPr id="5" name="7 CuadroTexto">
            <a:extLst>
              <a:ext uri="{FF2B5EF4-FFF2-40B4-BE49-F238E27FC236}">
                <a16:creationId xmlns:a16="http://schemas.microsoft.com/office/drawing/2014/main" id="{7FAD1FBE-413E-41FE-966F-61F006016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720" y="703047"/>
            <a:ext cx="5080620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alt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El espectro electromagnético</a:t>
            </a:r>
            <a:endParaRPr lang="es-MX" altLang="es-MX" sz="20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0C5F356-F18D-49BB-9CA9-E85B9B1C6FDB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9326A28-B6B2-4D8D-A12C-BD1A6ACD2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720" y="3573492"/>
            <a:ext cx="6629741" cy="252108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F9655D82-CF78-44F8-8E33-B4AB4AD15D84}"/>
              </a:ext>
            </a:extLst>
          </p:cNvPr>
          <p:cNvSpPr txBox="1"/>
          <p:nvPr/>
        </p:nvSpPr>
        <p:spPr>
          <a:xfrm>
            <a:off x="2286000" y="2127658"/>
            <a:ext cx="457200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7D7D7D"/>
                </a:solidFill>
                <a:effectLst/>
                <a:latin typeface="Open Sans" panose="020B0606030504020204" pitchFamily="34" charset="0"/>
              </a:rPr>
              <a:t>El espectro electromagnético es el conjunto de señales electromagnéticas, ordenadas según su </a:t>
            </a:r>
            <a:r>
              <a:rPr lang="es-ES" b="1" i="0" dirty="0">
                <a:solidFill>
                  <a:srgbClr val="7D7D7D"/>
                </a:solidFill>
                <a:effectLst/>
                <a:latin typeface="Open Sans" panose="020B0606030504020204" pitchFamily="34" charset="0"/>
              </a:rPr>
              <a:t>frecuencia</a:t>
            </a:r>
            <a:r>
              <a:rPr lang="es-ES" b="0" i="0" dirty="0">
                <a:solidFill>
                  <a:srgbClr val="7D7D7D"/>
                </a:solidFill>
                <a:effectLst/>
                <a:latin typeface="Open Sans" panose="020B0606030504020204" pitchFamily="34" charset="0"/>
              </a:rPr>
              <a:t> y </a:t>
            </a:r>
            <a:r>
              <a:rPr lang="es-ES" b="1" i="0" dirty="0">
                <a:solidFill>
                  <a:srgbClr val="7D7D7D"/>
                </a:solidFill>
                <a:effectLst/>
                <a:latin typeface="Open Sans" panose="020B0606030504020204" pitchFamily="34" charset="0"/>
              </a:rPr>
              <a:t>longitud de onda</a:t>
            </a:r>
            <a:r>
              <a:rPr lang="es-ES" b="0" i="0" dirty="0">
                <a:solidFill>
                  <a:srgbClr val="7D7D7D"/>
                </a:solidFill>
                <a:effectLst/>
                <a:latin typeface="Open Sans" panose="020B0606030504020204" pitchFamily="34" charset="0"/>
              </a:rPr>
              <a:t>. Una señal electromagnética se caracteriza por se periódica en el tiempo, es decir que se repite con exactamente la misma forma cada un intervalo de tiempo determinado.</a:t>
            </a:r>
            <a:endParaRPr lang="es-MX" dirty="0"/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7 CuadroTexto">
            <a:extLst>
              <a:ext uri="{FF2B5EF4-FFF2-40B4-BE49-F238E27FC236}">
                <a16:creationId xmlns:a16="http://schemas.microsoft.com/office/drawing/2014/main" id="{7FAD1FBE-413E-41FE-966F-61F006016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720" y="703047"/>
            <a:ext cx="5080620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alt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El espectro electromagnético</a:t>
            </a:r>
            <a:endParaRPr lang="es-MX" altLang="es-MX" sz="20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0C5F356-F18D-49BB-9CA9-E85B9B1C6FDB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DBBE780-F0C4-418E-9BCC-E16179AF1D62}"/>
              </a:ext>
            </a:extLst>
          </p:cNvPr>
          <p:cNvSpPr/>
          <p:nvPr/>
        </p:nvSpPr>
        <p:spPr>
          <a:xfrm>
            <a:off x="253174" y="1628800"/>
            <a:ext cx="8637651" cy="42130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4006122415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23 Imagen" descr="cable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1769393"/>
            <a:ext cx="1857375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928688" y="1340768"/>
            <a:ext cx="7000875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800" dirty="0">
                <a:latin typeface="ZapfHumnst BT"/>
              </a:rPr>
              <a:t>  </a:t>
            </a: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Medios de comunicación que utilizan líneas físicas (guiados)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1357313" y="1983706"/>
            <a:ext cx="3643312" cy="13111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6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l"/>
              <a:defRPr/>
            </a:pPr>
            <a:r>
              <a:rPr lang="es-ES_tradnl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Par trenzado ( UTP /STP)</a:t>
            </a:r>
          </a:p>
          <a:p>
            <a:pPr marL="2286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l"/>
              <a:defRPr/>
            </a:pPr>
            <a:r>
              <a:rPr lang="es-ES_tradnl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Cable coaxial</a:t>
            </a:r>
          </a:p>
          <a:p>
            <a:pPr marL="2286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l"/>
              <a:defRPr/>
            </a:pPr>
            <a:r>
              <a:rPr lang="es-ES_tradnl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Fibra óptica</a:t>
            </a:r>
          </a:p>
          <a:p>
            <a:pPr>
              <a:defRPr/>
            </a:pPr>
            <a:endParaRPr lang="es-MX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928688" y="3437856"/>
            <a:ext cx="7000875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800" dirty="0">
                <a:latin typeface="ZapfHumnst BT"/>
              </a:rPr>
              <a:t>  </a:t>
            </a: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Medios de comunicación inalámbricos (no guiados)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1357313" y="4080793"/>
            <a:ext cx="3643312" cy="10341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6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l"/>
              <a:defRPr/>
            </a:pPr>
            <a:r>
              <a:rPr lang="es-ES_tradnl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Ondas de radio</a:t>
            </a:r>
            <a:endParaRPr lang="es-ES_tradnl" sz="1800" dirty="0">
              <a:solidFill>
                <a:schemeClr val="bg2">
                  <a:lumMod val="25000"/>
                </a:schemeClr>
              </a:solidFill>
              <a:latin typeface="ZapfHumnst BT"/>
            </a:endParaRPr>
          </a:p>
          <a:p>
            <a:pPr marL="2286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l"/>
              <a:defRPr/>
            </a:pPr>
            <a:r>
              <a:rPr lang="es-ES_tradnl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Microondas</a:t>
            </a:r>
          </a:p>
          <a:p>
            <a:pPr marL="2286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l"/>
              <a:defRPr/>
            </a:pPr>
            <a:r>
              <a:rPr lang="es-ES_tradnl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Satélite</a:t>
            </a:r>
            <a:endParaRPr lang="es-MX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5369" name="6 Imagen" descr="ofice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3983956"/>
            <a:ext cx="197326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07504" y="125760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de comunicación</a:t>
            </a:r>
          </a:p>
        </p:txBody>
      </p:sp>
    </p:spTree>
    <p:extLst>
      <p:ext uri="{BB962C8B-B14F-4D97-AF65-F5344CB8AC3E}">
        <p14:creationId xmlns:p14="http://schemas.microsoft.com/office/powerpoint/2010/main" val="216163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6" grpId="0"/>
      <p:bldP spid="17" grpId="0"/>
      <p:bldP spid="1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707904" y="824278"/>
            <a:ext cx="1440160" cy="62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Microondas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197768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718613" y="1696921"/>
            <a:ext cx="7706774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La radiocomunicación por </a:t>
            </a:r>
            <a:r>
              <a:rPr lang="es-MX" b="1" dirty="0">
                <a:solidFill>
                  <a:srgbClr val="FF0000"/>
                </a:solidFill>
                <a:latin typeface="+mn-lt"/>
              </a:rPr>
              <a:t>microondas</a:t>
            </a:r>
            <a:r>
              <a:rPr lang="es-MX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se refiere a la transmisión de datos o energía a través de radiofrecuencias. Se denomina </a:t>
            </a:r>
            <a:r>
              <a:rPr lang="es-MX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microondas</a:t>
            </a:r>
            <a:r>
              <a:rPr lang="es-MX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a las ondas electromagnéticas; generalmente de entre </a:t>
            </a:r>
            <a:r>
              <a:rPr lang="es-MX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300 MHz y 300 GHz</a:t>
            </a:r>
            <a:r>
              <a:rPr lang="es-MX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. 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40B842-678F-4802-BF79-FCEA8634C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246967"/>
            <a:ext cx="3672408" cy="2832711"/>
          </a:xfrm>
          <a:prstGeom prst="rect">
            <a:avLst/>
          </a:prstGeom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718613" y="3140968"/>
            <a:ext cx="4536504" cy="295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Su desventaja es que viajan en línea directa y no curva (sobre la tierra), por tanto, necesitan estar relativamente cerca una estación de otra. (máximo de 40 a 48 kilómetros de distancia) y se deben encontrar en lugares altos para asegurar las transmisión sin obstrucción. </a:t>
            </a:r>
          </a:p>
        </p:txBody>
      </p:sp>
    </p:spTree>
    <p:extLst>
      <p:ext uri="{BB962C8B-B14F-4D97-AF65-F5344CB8AC3E}">
        <p14:creationId xmlns:p14="http://schemas.microsoft.com/office/powerpoint/2010/main" val="4218482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7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38734" y="1690156"/>
            <a:ext cx="8673465" cy="1267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975" indent="-171450">
              <a:lnSpc>
                <a:spcPts val="2396"/>
              </a:lnSpc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15" dirty="0">
                <a:latin typeface="Calibri"/>
                <a:cs typeface="Calibri"/>
              </a:rPr>
              <a:t>La</a:t>
            </a:r>
            <a:r>
              <a:rPr sz="2100" spc="-11" dirty="0">
                <a:latin typeface="Calibri"/>
                <a:cs typeface="Calibri"/>
              </a:rPr>
              <a:t>s</a:t>
            </a:r>
            <a:r>
              <a:rPr sz="2100" spc="113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banda</a:t>
            </a:r>
            <a:r>
              <a:rPr sz="2100" spc="-11" dirty="0">
                <a:latin typeface="Calibri"/>
                <a:cs typeface="Calibri"/>
              </a:rPr>
              <a:t>s</a:t>
            </a:r>
            <a:r>
              <a:rPr sz="2100" spc="113" dirty="0"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454551"/>
                </a:solidFill>
                <a:latin typeface="Calibri"/>
                <a:cs typeface="Calibri"/>
              </a:rPr>
              <a:t>IS</a:t>
            </a:r>
            <a:r>
              <a:rPr sz="2100" b="1" spc="-19" dirty="0">
                <a:solidFill>
                  <a:srgbClr val="454551"/>
                </a:solidFill>
                <a:latin typeface="Calibri"/>
                <a:cs typeface="Calibri"/>
              </a:rPr>
              <a:t>M</a:t>
            </a:r>
            <a:r>
              <a:rPr sz="2100" b="1" spc="109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y</a:t>
            </a:r>
            <a:r>
              <a:rPr sz="2100" spc="105" dirty="0">
                <a:latin typeface="Calibri"/>
                <a:cs typeface="Calibri"/>
              </a:rPr>
              <a:t> </a:t>
            </a:r>
            <a:r>
              <a:rPr sz="2100" b="1" spc="-11" dirty="0">
                <a:solidFill>
                  <a:srgbClr val="454551"/>
                </a:solidFill>
                <a:latin typeface="Calibri"/>
                <a:cs typeface="Calibri"/>
              </a:rPr>
              <a:t>UNII</a:t>
            </a:r>
            <a:r>
              <a:rPr sz="2100" b="1" spc="109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2100" spc="-30" dirty="0">
                <a:latin typeface="Calibri"/>
                <a:cs typeface="Calibri"/>
              </a:rPr>
              <a:t>g</a:t>
            </a:r>
            <a:r>
              <a:rPr sz="2100" spc="-11" dirty="0">
                <a:latin typeface="Calibri"/>
                <a:cs typeface="Calibri"/>
              </a:rPr>
              <a:t>ene</a:t>
            </a:r>
            <a:r>
              <a:rPr sz="2100" spc="-64" dirty="0">
                <a:latin typeface="Calibri"/>
                <a:cs typeface="Calibri"/>
              </a:rPr>
              <a:t>r</a:t>
            </a:r>
            <a:r>
              <a:rPr sz="2100" spc="-11" dirty="0">
                <a:latin typeface="Calibri"/>
                <a:cs typeface="Calibri"/>
              </a:rPr>
              <a:t>alm</a:t>
            </a:r>
            <a:r>
              <a:rPr sz="2100" spc="-19" dirty="0">
                <a:latin typeface="Calibri"/>
                <a:cs typeface="Calibri"/>
              </a:rPr>
              <a:t>e</a:t>
            </a:r>
            <a:r>
              <a:rPr sz="2100" spc="-23" dirty="0">
                <a:latin typeface="Calibri"/>
                <a:cs typeface="Calibri"/>
              </a:rPr>
              <a:t>n</a:t>
            </a:r>
            <a:r>
              <a:rPr sz="2100" spc="-26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98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s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116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puede</a:t>
            </a:r>
            <a:r>
              <a:rPr sz="2100" spc="-11" dirty="0">
                <a:latin typeface="Calibri"/>
                <a:cs typeface="Calibri"/>
              </a:rPr>
              <a:t>n</a:t>
            </a:r>
            <a:r>
              <a:rPr sz="2100" spc="113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u</a:t>
            </a:r>
            <a:r>
              <a:rPr sz="2100" spc="-4" dirty="0">
                <a:latin typeface="Calibri"/>
                <a:cs typeface="Calibri"/>
              </a:rPr>
              <a:t>s</a:t>
            </a:r>
            <a:r>
              <a:rPr sz="2100" spc="-11" dirty="0">
                <a:latin typeface="Calibri"/>
                <a:cs typeface="Calibri"/>
              </a:rPr>
              <a:t>ar</a:t>
            </a:r>
            <a:r>
              <a:rPr sz="2100" spc="101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si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105" dirty="0">
                <a:latin typeface="Calibri"/>
                <a:cs typeface="Calibri"/>
              </a:rPr>
              <a:t> </a:t>
            </a:r>
            <a:r>
              <a:rPr sz="2100" spc="-26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ener</a:t>
            </a:r>
            <a:r>
              <a:rPr sz="2100" spc="9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</a:t>
            </a:r>
            <a:r>
              <a:rPr sz="2100" spc="-15" dirty="0">
                <a:latin typeface="Calibri"/>
                <a:cs typeface="Calibri"/>
              </a:rPr>
              <a:t>u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109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pa</a:t>
            </a:r>
            <a:r>
              <a:rPr sz="2100" spc="-49" dirty="0">
                <a:latin typeface="Calibri"/>
                <a:cs typeface="Calibri"/>
              </a:rPr>
              <a:t>g</a:t>
            </a:r>
            <a:r>
              <a:rPr sz="2100" spc="-19" dirty="0">
                <a:latin typeface="Calibri"/>
                <a:cs typeface="Calibri"/>
              </a:rPr>
              <a:t>a</a:t>
            </a:r>
            <a:r>
              <a:rPr sz="2100" spc="-8" dirty="0">
                <a:latin typeface="Calibri"/>
                <a:cs typeface="Calibri"/>
              </a:rPr>
              <a:t>r</a:t>
            </a:r>
            <a:r>
              <a:rPr sz="2100" spc="10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una</a:t>
            </a:r>
            <a:endParaRPr sz="2100" dirty="0">
              <a:latin typeface="Calibri"/>
              <a:cs typeface="Calibri"/>
            </a:endParaRPr>
          </a:p>
          <a:p>
            <a:pPr marL="180975">
              <a:lnSpc>
                <a:spcPts val="2396"/>
              </a:lnSpc>
            </a:pPr>
            <a:r>
              <a:rPr sz="2100" dirty="0">
                <a:latin typeface="Calibri"/>
                <a:cs typeface="Calibri"/>
              </a:rPr>
              <a:t>l</a:t>
            </a:r>
            <a:r>
              <a:rPr sz="2100" spc="-11" dirty="0">
                <a:latin typeface="Calibri"/>
                <a:cs typeface="Calibri"/>
              </a:rPr>
              <a:t>icencia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mie</a:t>
            </a:r>
            <a:r>
              <a:rPr sz="2100" spc="-41" dirty="0">
                <a:latin typeface="Calibri"/>
                <a:cs typeface="Calibri"/>
              </a:rPr>
              <a:t>n</a:t>
            </a:r>
            <a:r>
              <a:rPr sz="2100" spc="-8" dirty="0">
                <a:latin typeface="Calibri"/>
                <a:cs typeface="Calibri"/>
              </a:rPr>
              <a:t>t</a:t>
            </a:r>
            <a:r>
              <a:rPr sz="2100" spc="-56" dirty="0">
                <a:latin typeface="Calibri"/>
                <a:cs typeface="Calibri"/>
              </a:rPr>
              <a:t>r</a:t>
            </a:r>
            <a:r>
              <a:rPr sz="2100" spc="-11" dirty="0">
                <a:latin typeface="Calibri"/>
                <a:cs typeface="Calibri"/>
              </a:rPr>
              <a:t>as</a:t>
            </a:r>
            <a:r>
              <a:rPr sz="2100" spc="23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el</a:t>
            </a:r>
            <a:r>
              <a:rPr sz="2100" spc="-4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al</a:t>
            </a:r>
            <a:r>
              <a:rPr sz="2100" spc="-30" dirty="0">
                <a:latin typeface="Calibri"/>
                <a:cs typeface="Calibri"/>
              </a:rPr>
              <a:t>c</a:t>
            </a:r>
            <a:r>
              <a:rPr sz="2100" spc="-11" dirty="0">
                <a:latin typeface="Calibri"/>
                <a:cs typeface="Calibri"/>
              </a:rPr>
              <a:t>ance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(po</a:t>
            </a:r>
            <a:r>
              <a:rPr sz="2100" spc="-26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encia)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l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seña</a:t>
            </a:r>
            <a:r>
              <a:rPr sz="2100" spc="-8" dirty="0">
                <a:latin typeface="Calibri"/>
                <a:cs typeface="Calibri"/>
              </a:rPr>
              <a:t>l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se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l</a:t>
            </a:r>
            <a:r>
              <a:rPr sz="2100" spc="-11" dirty="0">
                <a:latin typeface="Calibri"/>
                <a:cs typeface="Calibri"/>
              </a:rPr>
              <a:t>i</a:t>
            </a:r>
            <a:r>
              <a:rPr sz="2100" spc="-19" dirty="0">
                <a:latin typeface="Calibri"/>
                <a:cs typeface="Calibri"/>
              </a:rPr>
              <a:t>m</a:t>
            </a:r>
            <a:r>
              <a:rPr sz="2100" spc="-15" dirty="0">
                <a:latin typeface="Calibri"/>
                <a:cs typeface="Calibri"/>
              </a:rPr>
              <a:t>i</a:t>
            </a:r>
            <a:r>
              <a:rPr sz="2100" spc="-38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ada</a:t>
            </a:r>
            <a:r>
              <a:rPr sz="2100" dirty="0">
                <a:latin typeface="Calibri"/>
                <a:cs typeface="Calibri"/>
              </a:rPr>
              <a:t>.</a:t>
            </a:r>
          </a:p>
          <a:p>
            <a:pPr>
              <a:spcBef>
                <a:spcPts val="35"/>
              </a:spcBef>
            </a:pPr>
            <a:endParaRPr sz="2138" dirty="0">
              <a:latin typeface="Times New Roman"/>
              <a:cs typeface="Times New Roman"/>
            </a:endParaRPr>
          </a:p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15" dirty="0">
                <a:latin typeface="Calibri"/>
                <a:cs typeface="Calibri"/>
              </a:rPr>
              <a:t>La</a:t>
            </a:r>
            <a:r>
              <a:rPr sz="2100" spc="-11" dirty="0">
                <a:latin typeface="Calibri"/>
                <a:cs typeface="Calibri"/>
              </a:rPr>
              <a:t>s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FF0000"/>
                </a:solidFill>
                <a:latin typeface="Calibri"/>
                <a:cs typeface="Calibri"/>
              </a:rPr>
              <a:t>WLA</a:t>
            </a:r>
            <a:r>
              <a:rPr sz="2100" b="1" spc="-26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100" b="1" spc="-11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100" spc="26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usa</a:t>
            </a:r>
            <a:r>
              <a:rPr sz="2100" spc="-11" dirty="0">
                <a:latin typeface="Calibri"/>
                <a:cs typeface="Calibri"/>
              </a:rPr>
              <a:t>n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las</a:t>
            </a:r>
            <a:r>
              <a:rPr sz="2100" spc="-4" dirty="0">
                <a:latin typeface="Calibri"/>
                <a:cs typeface="Calibri"/>
              </a:rPr>
              <a:t> ban</a:t>
            </a:r>
            <a:r>
              <a:rPr sz="2100" spc="-11" dirty="0">
                <a:latin typeface="Calibri"/>
                <a:cs typeface="Calibri"/>
              </a:rPr>
              <a:t>das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454551"/>
                </a:solidFill>
                <a:latin typeface="Calibri"/>
                <a:cs typeface="Calibri"/>
              </a:rPr>
              <a:t>2</a:t>
            </a:r>
            <a:r>
              <a:rPr sz="2100" b="1" spc="-11" dirty="0">
                <a:solidFill>
                  <a:srgbClr val="454551"/>
                </a:solidFill>
                <a:latin typeface="Calibri"/>
                <a:cs typeface="Calibri"/>
              </a:rPr>
              <a:t>.</a:t>
            </a:r>
            <a:r>
              <a:rPr sz="2100" b="1" spc="-19" dirty="0">
                <a:solidFill>
                  <a:srgbClr val="454551"/>
                </a:solidFill>
                <a:latin typeface="Calibri"/>
                <a:cs typeface="Calibri"/>
              </a:rPr>
              <a:t>4GH</a:t>
            </a:r>
            <a:r>
              <a:rPr sz="2100" b="1" spc="-11" dirty="0">
                <a:solidFill>
                  <a:srgbClr val="454551"/>
                </a:solidFill>
                <a:latin typeface="Calibri"/>
                <a:cs typeface="Calibri"/>
              </a:rPr>
              <a:t>z</a:t>
            </a:r>
            <a:r>
              <a:rPr sz="2100" b="1" spc="26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y</a:t>
            </a:r>
            <a:r>
              <a:rPr sz="2100" spc="-4" dirty="0">
                <a:latin typeface="Calibri"/>
                <a:cs typeface="Calibri"/>
              </a:rPr>
              <a:t> </a:t>
            </a:r>
            <a:r>
              <a:rPr sz="2100" b="1" spc="-19" dirty="0">
                <a:solidFill>
                  <a:srgbClr val="454551"/>
                </a:solidFill>
                <a:latin typeface="Calibri"/>
                <a:cs typeface="Calibri"/>
              </a:rPr>
              <a:t>5GHz</a:t>
            </a:r>
            <a:r>
              <a:rPr sz="2100" dirty="0">
                <a:latin typeface="Calibri"/>
                <a:cs typeface="Calibri"/>
              </a:rPr>
              <a:t>.</a:t>
            </a:r>
          </a:p>
        </p:txBody>
      </p:sp>
      <p:sp>
        <p:nvSpPr>
          <p:cNvPr id="4" name="object 4"/>
          <p:cNvSpPr/>
          <p:nvPr/>
        </p:nvSpPr>
        <p:spPr>
          <a:xfrm>
            <a:off x="505206" y="3331845"/>
            <a:ext cx="8145018" cy="21591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EDAD8E68-4EDF-4D45-920A-6D74DD584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864" y="824278"/>
            <a:ext cx="2520280" cy="62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Bandas de frecuencia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31A287F-0A57-4461-A472-00F28F46ECD9}"/>
              </a:ext>
            </a:extLst>
          </p:cNvPr>
          <p:cNvSpPr txBox="1">
            <a:spLocks noChangeArrowheads="1"/>
          </p:cNvSpPr>
          <p:nvPr/>
        </p:nvSpPr>
        <p:spPr>
          <a:xfrm>
            <a:off x="144016" y="197768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735332" y="5242481"/>
            <a:ext cx="2813209" cy="2259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b="1" spc="-15" dirty="0">
                <a:latin typeface="Calibri"/>
                <a:cs typeface="Calibri"/>
              </a:rPr>
              <a:t>Ampli</a:t>
            </a:r>
            <a:r>
              <a:rPr sz="2100" b="1" spc="-11" dirty="0">
                <a:latin typeface="Calibri"/>
                <a:cs typeface="Calibri"/>
              </a:rPr>
              <a:t>tud</a:t>
            </a:r>
            <a:r>
              <a:rPr sz="2100" b="1" spc="4" dirty="0">
                <a:latin typeface="Calibri"/>
                <a:cs typeface="Calibri"/>
              </a:rPr>
              <a:t> </a:t>
            </a:r>
            <a:r>
              <a:rPr sz="2100" b="1" spc="-8" dirty="0">
                <a:latin typeface="Calibri"/>
                <a:cs typeface="Calibri"/>
              </a:rPr>
              <a:t>(I</a:t>
            </a:r>
            <a:r>
              <a:rPr sz="2100" b="1" spc="-34" dirty="0">
                <a:latin typeface="Calibri"/>
                <a:cs typeface="Calibri"/>
              </a:rPr>
              <a:t>n</a:t>
            </a:r>
            <a:r>
              <a:rPr sz="2100" b="1" spc="-38" dirty="0">
                <a:latin typeface="Calibri"/>
                <a:cs typeface="Calibri"/>
              </a:rPr>
              <a:t>t</a:t>
            </a:r>
            <a:r>
              <a:rPr sz="2100" b="1" spc="-15" dirty="0">
                <a:latin typeface="Calibri"/>
                <a:cs typeface="Calibri"/>
              </a:rPr>
              <a:t>ensi</a:t>
            </a:r>
            <a:r>
              <a:rPr sz="2100" b="1" spc="-11" dirty="0">
                <a:latin typeface="Calibri"/>
                <a:cs typeface="Calibri"/>
              </a:rPr>
              <a:t>dad).</a:t>
            </a:r>
            <a:endParaRPr sz="2100" dirty="0">
              <a:latin typeface="Calibri"/>
              <a:cs typeface="Calibri"/>
            </a:endParaRPr>
          </a:p>
          <a:p>
            <a:pPr marL="180975" indent="-171450">
              <a:spcBef>
                <a:spcPts val="503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b="1" spc="-11" dirty="0">
                <a:latin typeface="Calibri"/>
                <a:cs typeface="Calibri"/>
              </a:rPr>
              <a:t>F</a:t>
            </a:r>
            <a:r>
              <a:rPr sz="2100" b="1" spc="-34" dirty="0">
                <a:latin typeface="Calibri"/>
                <a:cs typeface="Calibri"/>
              </a:rPr>
              <a:t>r</a:t>
            </a:r>
            <a:r>
              <a:rPr sz="2100" b="1" spc="-15" dirty="0">
                <a:latin typeface="Calibri"/>
                <a:cs typeface="Calibri"/>
              </a:rPr>
              <a:t>ecuenci</a:t>
            </a:r>
            <a:r>
              <a:rPr sz="2100" b="1" spc="-11" dirty="0">
                <a:latin typeface="Calibri"/>
                <a:cs typeface="Calibri"/>
              </a:rPr>
              <a:t>a</a:t>
            </a:r>
            <a:r>
              <a:rPr sz="2100" b="1" spc="38" dirty="0">
                <a:latin typeface="Calibri"/>
                <a:cs typeface="Calibri"/>
              </a:rPr>
              <a:t> </a:t>
            </a:r>
            <a:r>
              <a:rPr sz="2100" b="1" spc="-11" dirty="0">
                <a:latin typeface="Calibri"/>
                <a:cs typeface="Calibri"/>
              </a:rPr>
              <a:t>(Hz).</a:t>
            </a:r>
            <a:endParaRPr sz="2100" dirty="0">
              <a:latin typeface="Calibri"/>
              <a:cs typeface="Calibri"/>
            </a:endParaRPr>
          </a:p>
          <a:p>
            <a:pPr marL="180975" indent="-171450">
              <a:spcBef>
                <a:spcPts val="495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15" dirty="0">
                <a:latin typeface="Calibri"/>
                <a:cs typeface="Calibri"/>
              </a:rPr>
              <a:t>Longitu</a:t>
            </a:r>
            <a:r>
              <a:rPr sz="2100" spc="-11" dirty="0">
                <a:latin typeface="Calibri"/>
                <a:cs typeface="Calibri"/>
              </a:rPr>
              <a:t>d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On</a:t>
            </a:r>
            <a:r>
              <a:rPr sz="2100" spc="-23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19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</a:t>
            </a:r>
            <a:r>
              <a:rPr sz="2100" spc="-38" dirty="0">
                <a:latin typeface="Calibri"/>
                <a:cs typeface="Calibri"/>
              </a:rPr>
              <a:t>m</a:t>
            </a:r>
            <a:r>
              <a:rPr sz="2100" spc="-8" dirty="0">
                <a:latin typeface="Calibri"/>
                <a:cs typeface="Calibri"/>
              </a:rPr>
              <a:t>t</a:t>
            </a:r>
            <a:r>
              <a:rPr sz="2100" spc="-15" dirty="0">
                <a:latin typeface="Calibri"/>
                <a:cs typeface="Calibri"/>
              </a:rPr>
              <a:t>s</a:t>
            </a:r>
            <a:r>
              <a:rPr sz="2100" spc="-8" dirty="0">
                <a:latin typeface="Calibri"/>
                <a:cs typeface="Calibri"/>
              </a:rPr>
              <a:t>).</a:t>
            </a:r>
            <a:endParaRPr sz="2100" dirty="0">
              <a:latin typeface="Calibri"/>
              <a:cs typeface="Calibri"/>
            </a:endParaRPr>
          </a:p>
          <a:p>
            <a:pPr marL="180975" indent="-171450">
              <a:spcBef>
                <a:spcPts val="495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b="1" spc="-68" dirty="0">
                <a:latin typeface="Calibri"/>
                <a:cs typeface="Calibri"/>
              </a:rPr>
              <a:t>F</a:t>
            </a:r>
            <a:r>
              <a:rPr sz="2100" b="1" spc="-11" dirty="0">
                <a:latin typeface="Calibri"/>
                <a:cs typeface="Calibri"/>
              </a:rPr>
              <a:t>ase.</a:t>
            </a:r>
            <a:endParaRPr sz="2100" dirty="0">
              <a:latin typeface="Calibri"/>
              <a:cs typeface="Calibri"/>
            </a:endParaRPr>
          </a:p>
          <a:p>
            <a:pPr marL="180975" indent="-171450">
              <a:spcBef>
                <a:spcPts val="506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15" dirty="0">
                <a:latin typeface="Calibri"/>
                <a:cs typeface="Calibri"/>
              </a:rPr>
              <a:t>Ene</a:t>
            </a:r>
            <a:r>
              <a:rPr sz="2100" spc="-38" dirty="0">
                <a:latin typeface="Calibri"/>
                <a:cs typeface="Calibri"/>
              </a:rPr>
              <a:t>r</a:t>
            </a:r>
            <a:r>
              <a:rPr sz="2100" spc="-8" dirty="0">
                <a:latin typeface="Calibri"/>
                <a:cs typeface="Calibri"/>
              </a:rPr>
              <a:t>gía.</a:t>
            </a:r>
            <a:endParaRPr sz="2100" dirty="0">
              <a:latin typeface="Calibri"/>
              <a:cs typeface="Calibri"/>
            </a:endParaRPr>
          </a:p>
          <a:p>
            <a:pPr marL="180975" indent="-171450">
              <a:spcBef>
                <a:spcPts val="495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60" dirty="0">
                <a:latin typeface="Calibri"/>
                <a:cs typeface="Calibri"/>
              </a:rPr>
              <a:t>P</a:t>
            </a:r>
            <a:r>
              <a:rPr sz="2100" spc="-15" dirty="0">
                <a:latin typeface="Calibri"/>
                <a:cs typeface="Calibri"/>
              </a:rPr>
              <a:t>olari</a:t>
            </a:r>
            <a:r>
              <a:rPr sz="2100" spc="-49" dirty="0">
                <a:latin typeface="Calibri"/>
                <a:cs typeface="Calibri"/>
              </a:rPr>
              <a:t>z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-8" dirty="0">
                <a:latin typeface="Calibri"/>
                <a:cs typeface="Calibri"/>
              </a:rPr>
              <a:t>c</a:t>
            </a:r>
            <a:r>
              <a:rPr sz="2100" spc="-11" dirty="0">
                <a:latin typeface="Calibri"/>
                <a:cs typeface="Calibri"/>
              </a:rPr>
              <a:t>ió</a:t>
            </a:r>
            <a:r>
              <a:rPr sz="2100" spc="-19" dirty="0">
                <a:latin typeface="Calibri"/>
                <a:cs typeface="Calibri"/>
              </a:rPr>
              <a:t>n</a:t>
            </a:r>
            <a:r>
              <a:rPr sz="2100" dirty="0">
                <a:latin typeface="Calibri"/>
                <a:cs typeface="Calibri"/>
              </a:rPr>
              <a:t>.</a:t>
            </a:r>
          </a:p>
        </p:txBody>
      </p:sp>
      <p:sp>
        <p:nvSpPr>
          <p:cNvPr id="4" name="object 4"/>
          <p:cNvSpPr/>
          <p:nvPr/>
        </p:nvSpPr>
        <p:spPr>
          <a:xfrm>
            <a:off x="6795924" y="2571042"/>
            <a:ext cx="2258568" cy="16219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6632828" y="4457523"/>
            <a:ext cx="2264283" cy="16242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4638729" y="5035775"/>
            <a:ext cx="2314575" cy="1660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4046188" y="4770309"/>
            <a:ext cx="2186558" cy="14596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2AB94440-3293-44A0-9F92-796ABF8131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716" y="655191"/>
            <a:ext cx="5112568" cy="56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Propiedades de las Ondas Electromagnéticas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093B4F92-DF38-457C-8423-F3DA7EE51D7A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A024CD6-3ABB-4BF5-902F-F9386B713D67}"/>
              </a:ext>
            </a:extLst>
          </p:cNvPr>
          <p:cNvSpPr txBox="1"/>
          <p:nvPr/>
        </p:nvSpPr>
        <p:spPr>
          <a:xfrm>
            <a:off x="673011" y="1471320"/>
            <a:ext cx="7931437" cy="1070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ts val="2600"/>
              </a:lnSpc>
            </a:pPr>
            <a:r>
              <a:rPr lang="es-ES" dirty="0"/>
              <a:t>Los medios inalámbricos transportan </a:t>
            </a:r>
            <a:r>
              <a:rPr lang="es-ES" b="1" dirty="0">
                <a:solidFill>
                  <a:srgbClr val="FF0000"/>
                </a:solidFill>
              </a:rPr>
              <a:t>señales electromagnéticas </a:t>
            </a:r>
            <a:r>
              <a:rPr lang="es-ES" dirty="0"/>
              <a:t>que representan los dígitos binarios de las comunicaciones de datos mediante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frecuencias de radio </a:t>
            </a:r>
            <a:r>
              <a:rPr lang="es-ES" dirty="0"/>
              <a:t>y de </a:t>
            </a:r>
            <a:r>
              <a:rPr lang="es-ES" b="1" dirty="0">
                <a:solidFill>
                  <a:schemeClr val="accent5">
                    <a:lumMod val="75000"/>
                  </a:schemeClr>
                </a:solidFill>
              </a:rPr>
              <a:t>microondas</a:t>
            </a:r>
            <a:r>
              <a:rPr lang="es-ES" dirty="0"/>
              <a:t>.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9107884A-2339-4ACC-AFA0-28D74D8E1C18}"/>
              </a:ext>
            </a:extLst>
          </p:cNvPr>
          <p:cNvSpPr txBox="1"/>
          <p:nvPr/>
        </p:nvSpPr>
        <p:spPr>
          <a:xfrm>
            <a:off x="703498" y="2640234"/>
            <a:ext cx="6249806" cy="2070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600"/>
              </a:lnSpc>
            </a:pPr>
            <a:r>
              <a:rPr lang="es-ES" dirty="0"/>
              <a:t>Una </a:t>
            </a:r>
            <a:r>
              <a:rPr lang="es-ES" b="1" dirty="0"/>
              <a:t>señal electromagnética</a:t>
            </a:r>
            <a:r>
              <a:rPr lang="es-ES" dirty="0"/>
              <a:t> se transmite por el espacio</a:t>
            </a:r>
            <a:r>
              <a:rPr lang="es-ES" b="1" dirty="0"/>
              <a:t> en forma de </a:t>
            </a:r>
            <a:r>
              <a:rPr lang="es-ES" b="1" dirty="0">
                <a:solidFill>
                  <a:srgbClr val="FF0000"/>
                </a:solidFill>
              </a:rPr>
              <a:t>ondas electromagnéticas</a:t>
            </a:r>
            <a:r>
              <a:rPr lang="es-ES" dirty="0"/>
              <a:t>.</a:t>
            </a:r>
          </a:p>
          <a:p>
            <a:pPr>
              <a:lnSpc>
                <a:spcPts val="2600"/>
              </a:lnSpc>
            </a:pPr>
            <a:r>
              <a:rPr lang="es-ES" dirty="0"/>
              <a:t>Cada onda tiene unas características determinadas de: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Longitud </a:t>
            </a:r>
            <a:r>
              <a:rPr lang="es-ES" dirty="0"/>
              <a:t>(distancia entre dos picos)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Amplitud </a:t>
            </a:r>
            <a:r>
              <a:rPr lang="es-ES" dirty="0"/>
              <a:t>(distancia entre el pico y el punto medio de la onda)</a:t>
            </a:r>
          </a:p>
          <a:p>
            <a:pPr marL="285750" indent="-285750">
              <a:lnSpc>
                <a:spcPts val="2600"/>
              </a:lnSpc>
              <a:buFont typeface="Arial" panose="020B0604020202020204" pitchFamily="34" charset="0"/>
              <a:buChar char="•"/>
            </a:pPr>
            <a:r>
              <a:rPr lang="es-ES" b="1" dirty="0"/>
              <a:t>Frecuencia </a:t>
            </a:r>
            <a:r>
              <a:rPr lang="es-ES" dirty="0"/>
              <a:t>(cuantas ondas llegan al receptor por segundo).</a:t>
            </a:r>
          </a:p>
        </p:txBody>
      </p:sp>
      <p:sp>
        <p:nvSpPr>
          <p:cNvPr id="18" name="object 3">
            <a:extLst>
              <a:ext uri="{FF2B5EF4-FFF2-40B4-BE49-F238E27FC236}">
                <a16:creationId xmlns:a16="http://schemas.microsoft.com/office/drawing/2014/main" id="{92F8467D-1E13-4455-B473-870608FD1F21}"/>
              </a:ext>
            </a:extLst>
          </p:cNvPr>
          <p:cNvSpPr txBox="1"/>
          <p:nvPr/>
        </p:nvSpPr>
        <p:spPr>
          <a:xfrm>
            <a:off x="935373" y="4005064"/>
            <a:ext cx="2813209" cy="2259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b="1" spc="-15" dirty="0">
                <a:latin typeface="Calibri"/>
                <a:cs typeface="Calibri"/>
              </a:rPr>
              <a:t>Ampli</a:t>
            </a:r>
            <a:r>
              <a:rPr sz="2100" b="1" spc="-11" dirty="0">
                <a:latin typeface="Calibri"/>
                <a:cs typeface="Calibri"/>
              </a:rPr>
              <a:t>tud</a:t>
            </a:r>
            <a:r>
              <a:rPr sz="2100" b="1" spc="4" dirty="0">
                <a:latin typeface="Calibri"/>
                <a:cs typeface="Calibri"/>
              </a:rPr>
              <a:t> </a:t>
            </a:r>
            <a:r>
              <a:rPr sz="2100" b="1" spc="-8" dirty="0">
                <a:latin typeface="Calibri"/>
                <a:cs typeface="Calibri"/>
              </a:rPr>
              <a:t>(I</a:t>
            </a:r>
            <a:r>
              <a:rPr sz="2100" b="1" spc="-34" dirty="0">
                <a:latin typeface="Calibri"/>
                <a:cs typeface="Calibri"/>
              </a:rPr>
              <a:t>n</a:t>
            </a:r>
            <a:r>
              <a:rPr sz="2100" b="1" spc="-38" dirty="0">
                <a:latin typeface="Calibri"/>
                <a:cs typeface="Calibri"/>
              </a:rPr>
              <a:t>t</a:t>
            </a:r>
            <a:r>
              <a:rPr sz="2100" b="1" spc="-15" dirty="0">
                <a:latin typeface="Calibri"/>
                <a:cs typeface="Calibri"/>
              </a:rPr>
              <a:t>ensi</a:t>
            </a:r>
            <a:r>
              <a:rPr sz="2100" b="1" spc="-11" dirty="0">
                <a:latin typeface="Calibri"/>
                <a:cs typeface="Calibri"/>
              </a:rPr>
              <a:t>dad).</a:t>
            </a:r>
            <a:endParaRPr sz="2100" dirty="0">
              <a:latin typeface="Calibri"/>
              <a:cs typeface="Calibri"/>
            </a:endParaRPr>
          </a:p>
          <a:p>
            <a:pPr marL="180975" indent="-171450">
              <a:spcBef>
                <a:spcPts val="503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b="1" spc="-11" dirty="0">
                <a:latin typeface="Calibri"/>
                <a:cs typeface="Calibri"/>
              </a:rPr>
              <a:t>F</a:t>
            </a:r>
            <a:r>
              <a:rPr sz="2100" b="1" spc="-34" dirty="0">
                <a:latin typeface="Calibri"/>
                <a:cs typeface="Calibri"/>
              </a:rPr>
              <a:t>r</a:t>
            </a:r>
            <a:r>
              <a:rPr sz="2100" b="1" spc="-15" dirty="0">
                <a:latin typeface="Calibri"/>
                <a:cs typeface="Calibri"/>
              </a:rPr>
              <a:t>ecuenci</a:t>
            </a:r>
            <a:r>
              <a:rPr sz="2100" b="1" spc="-11" dirty="0">
                <a:latin typeface="Calibri"/>
                <a:cs typeface="Calibri"/>
              </a:rPr>
              <a:t>a</a:t>
            </a:r>
            <a:r>
              <a:rPr sz="2100" b="1" spc="38" dirty="0">
                <a:latin typeface="Calibri"/>
                <a:cs typeface="Calibri"/>
              </a:rPr>
              <a:t> </a:t>
            </a:r>
            <a:r>
              <a:rPr sz="2100" b="1" spc="-11" dirty="0">
                <a:latin typeface="Calibri"/>
                <a:cs typeface="Calibri"/>
              </a:rPr>
              <a:t>(Hz).</a:t>
            </a:r>
            <a:endParaRPr sz="2100" dirty="0">
              <a:latin typeface="Calibri"/>
              <a:cs typeface="Calibri"/>
            </a:endParaRPr>
          </a:p>
          <a:p>
            <a:pPr marL="180975" indent="-171450">
              <a:spcBef>
                <a:spcPts val="495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15" dirty="0">
                <a:latin typeface="Calibri"/>
                <a:cs typeface="Calibri"/>
              </a:rPr>
              <a:t>Longitu</a:t>
            </a:r>
            <a:r>
              <a:rPr sz="2100" spc="-11" dirty="0">
                <a:latin typeface="Calibri"/>
                <a:cs typeface="Calibri"/>
              </a:rPr>
              <a:t>d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On</a:t>
            </a:r>
            <a:r>
              <a:rPr sz="2100" spc="-23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19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</a:t>
            </a:r>
            <a:r>
              <a:rPr sz="2100" spc="-38" dirty="0">
                <a:latin typeface="Calibri"/>
                <a:cs typeface="Calibri"/>
              </a:rPr>
              <a:t>m</a:t>
            </a:r>
            <a:r>
              <a:rPr sz="2100" spc="-8" dirty="0">
                <a:latin typeface="Calibri"/>
                <a:cs typeface="Calibri"/>
              </a:rPr>
              <a:t>t</a:t>
            </a:r>
            <a:r>
              <a:rPr sz="2100" spc="-15" dirty="0">
                <a:latin typeface="Calibri"/>
                <a:cs typeface="Calibri"/>
              </a:rPr>
              <a:t>s</a:t>
            </a:r>
            <a:r>
              <a:rPr sz="2100" spc="-8" dirty="0">
                <a:latin typeface="Calibri"/>
                <a:cs typeface="Calibri"/>
              </a:rPr>
              <a:t>).</a:t>
            </a:r>
            <a:endParaRPr sz="2100" dirty="0">
              <a:latin typeface="Calibri"/>
              <a:cs typeface="Calibri"/>
            </a:endParaRPr>
          </a:p>
          <a:p>
            <a:pPr marL="180975" indent="-171450">
              <a:spcBef>
                <a:spcPts val="495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b="1" spc="-68" dirty="0">
                <a:latin typeface="Calibri"/>
                <a:cs typeface="Calibri"/>
              </a:rPr>
              <a:t>F</a:t>
            </a:r>
            <a:r>
              <a:rPr sz="2100" b="1" spc="-11" dirty="0">
                <a:latin typeface="Calibri"/>
                <a:cs typeface="Calibri"/>
              </a:rPr>
              <a:t>ase.</a:t>
            </a:r>
            <a:endParaRPr sz="2100" dirty="0">
              <a:latin typeface="Calibri"/>
              <a:cs typeface="Calibri"/>
            </a:endParaRPr>
          </a:p>
          <a:p>
            <a:pPr marL="180975" indent="-171450">
              <a:spcBef>
                <a:spcPts val="506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15" dirty="0">
                <a:latin typeface="Calibri"/>
                <a:cs typeface="Calibri"/>
              </a:rPr>
              <a:t>Ene</a:t>
            </a:r>
            <a:r>
              <a:rPr sz="2100" spc="-38" dirty="0">
                <a:latin typeface="Calibri"/>
                <a:cs typeface="Calibri"/>
              </a:rPr>
              <a:t>r</a:t>
            </a:r>
            <a:r>
              <a:rPr sz="2100" spc="-8" dirty="0">
                <a:latin typeface="Calibri"/>
                <a:cs typeface="Calibri"/>
              </a:rPr>
              <a:t>gía.</a:t>
            </a:r>
            <a:endParaRPr sz="2100" dirty="0">
              <a:latin typeface="Calibri"/>
              <a:cs typeface="Calibri"/>
            </a:endParaRPr>
          </a:p>
          <a:p>
            <a:pPr marL="180975" indent="-171450">
              <a:spcBef>
                <a:spcPts val="495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60" dirty="0">
                <a:latin typeface="Calibri"/>
                <a:cs typeface="Calibri"/>
              </a:rPr>
              <a:t>P</a:t>
            </a:r>
            <a:r>
              <a:rPr sz="2100" spc="-15" dirty="0">
                <a:latin typeface="Calibri"/>
                <a:cs typeface="Calibri"/>
              </a:rPr>
              <a:t>olari</a:t>
            </a:r>
            <a:r>
              <a:rPr sz="2100" spc="-49" dirty="0">
                <a:latin typeface="Calibri"/>
                <a:cs typeface="Calibri"/>
              </a:rPr>
              <a:t>z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-8" dirty="0">
                <a:latin typeface="Calibri"/>
                <a:cs typeface="Calibri"/>
              </a:rPr>
              <a:t>c</a:t>
            </a:r>
            <a:r>
              <a:rPr sz="2100" spc="-11" dirty="0">
                <a:latin typeface="Calibri"/>
                <a:cs typeface="Calibri"/>
              </a:rPr>
              <a:t>ió</a:t>
            </a:r>
            <a:r>
              <a:rPr sz="2100" spc="-19" dirty="0">
                <a:latin typeface="Calibri"/>
                <a:cs typeface="Calibri"/>
              </a:rPr>
              <a:t>n</a:t>
            </a:r>
            <a:r>
              <a:rPr sz="2100" dirty="0"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99237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7173" name="5 CuadroTexto"/>
          <p:cNvSpPr txBox="1">
            <a:spLocks noChangeArrowheads="1"/>
          </p:cNvSpPr>
          <p:nvPr/>
        </p:nvSpPr>
        <p:spPr bwMode="auto">
          <a:xfrm>
            <a:off x="395536" y="1556792"/>
            <a:ext cx="1857375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</a:t>
            </a:r>
            <a:r>
              <a:rPr lang="es-MX" altLang="es-MX" sz="1600" dirty="0">
                <a:latin typeface="ZapfHumnst BT"/>
              </a:rPr>
              <a:t> </a:t>
            </a:r>
            <a:r>
              <a:rPr lang="es-MX" altLang="es-MX" sz="16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modulación</a:t>
            </a:r>
            <a:r>
              <a:rPr lang="es-MX" altLang="es-MX" sz="1600" b="1" dirty="0">
                <a:latin typeface="ZapfHumnst BT"/>
              </a:rPr>
              <a:t> 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es una técnica para representar 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datos digitales 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en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señales analógicas.</a:t>
            </a:r>
          </a:p>
        </p:txBody>
      </p:sp>
      <p:pic>
        <p:nvPicPr>
          <p:cNvPr id="615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555233"/>
            <a:ext cx="6125832" cy="4382219"/>
          </a:xfrm>
          <a:prstGeom prst="rect">
            <a:avLst/>
          </a:prstGeom>
          <a:noFill/>
          <a:ln w="9525">
            <a:solidFill>
              <a:schemeClr val="tx1">
                <a:alpha val="98822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Box 5">
            <a:extLst>
              <a:ext uri="{FF2B5EF4-FFF2-40B4-BE49-F238E27FC236}">
                <a16:creationId xmlns:a16="http://schemas.microsoft.com/office/drawing/2014/main" id="{D2E82106-8D24-4A8F-8EBD-118E9F2449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716" y="655191"/>
            <a:ext cx="5112568" cy="56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Datos digitales – Señales analógicas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BE4DB14-191C-45C1-B52A-008C628D532C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</p:spTree>
    <p:extLst>
      <p:ext uri="{BB962C8B-B14F-4D97-AF65-F5344CB8AC3E}">
        <p14:creationId xmlns:p14="http://schemas.microsoft.com/office/powerpoint/2010/main" val="247953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3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8196" name="5 CuadroTexto"/>
          <p:cNvSpPr txBox="1">
            <a:spLocks noChangeArrowheads="1"/>
          </p:cNvSpPr>
          <p:nvPr/>
        </p:nvSpPr>
        <p:spPr bwMode="auto">
          <a:xfrm>
            <a:off x="600025" y="1602915"/>
            <a:ext cx="8019530" cy="792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1600" b="1" dirty="0">
                <a:solidFill>
                  <a:schemeClr val="accent3">
                    <a:lumMod val="75000"/>
                  </a:schemeClr>
                </a:solidFill>
                <a:latin typeface="ZapfHumnst BT"/>
              </a:rPr>
              <a:t>La señal portadora es  una señal periódica que se encarga de “transportar” la información a transmitir.</a:t>
            </a:r>
          </a:p>
        </p:txBody>
      </p:sp>
      <p:sp>
        <p:nvSpPr>
          <p:cNvPr id="8198" name="7 CuadroTexto"/>
          <p:cNvSpPr txBox="1">
            <a:spLocks noChangeArrowheads="1"/>
          </p:cNvSpPr>
          <p:nvPr/>
        </p:nvSpPr>
        <p:spPr bwMode="auto">
          <a:xfrm>
            <a:off x="847106" y="3471535"/>
            <a:ext cx="3214687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s-MX" altLang="es-MX" sz="1800" b="1" dirty="0">
                <a:latin typeface="ZapfHumnst BT"/>
              </a:rPr>
              <a:t>  </a:t>
            </a:r>
            <a:r>
              <a:rPr lang="es-MX" alt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 </a:t>
            </a:r>
            <a:r>
              <a:rPr lang="es-MX" alt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amplitud</a:t>
            </a:r>
            <a:r>
              <a:rPr lang="es-MX" altLang="es-MX" sz="1800" b="1" dirty="0">
                <a:latin typeface="ZapfHumnst BT"/>
              </a:rPr>
              <a:t> </a:t>
            </a:r>
            <a:r>
              <a:rPr lang="es-MX" alt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de la señal</a:t>
            </a:r>
            <a:endParaRPr lang="es-MX" altLang="es-MX" sz="1600" dirty="0">
              <a:solidFill>
                <a:schemeClr val="bg2">
                  <a:lumMod val="25000"/>
                </a:schemeClr>
              </a:solidFill>
              <a:latin typeface="ZapfHumnst BT"/>
            </a:endParaRPr>
          </a:p>
        </p:txBody>
      </p:sp>
      <p:sp>
        <p:nvSpPr>
          <p:cNvPr id="8199" name="8 CuadroTexto"/>
          <p:cNvSpPr txBox="1">
            <a:spLocks noChangeArrowheads="1"/>
          </p:cNvSpPr>
          <p:nvPr/>
        </p:nvSpPr>
        <p:spPr bwMode="auto">
          <a:xfrm>
            <a:off x="847106" y="3971598"/>
            <a:ext cx="3214687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s-MX" altLang="es-MX" sz="1800" b="1" dirty="0">
                <a:latin typeface="ZapfHumnst BT"/>
              </a:rPr>
              <a:t>  </a:t>
            </a:r>
            <a:r>
              <a:rPr lang="es-MX" alt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</a:t>
            </a:r>
            <a:r>
              <a:rPr lang="es-MX" altLang="es-MX" sz="1800" dirty="0">
                <a:latin typeface="ZapfHumnst BT"/>
              </a:rPr>
              <a:t> </a:t>
            </a:r>
            <a:r>
              <a:rPr lang="es-MX" alt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frecuencia</a:t>
            </a:r>
            <a:r>
              <a:rPr lang="es-MX" altLang="es-MX" sz="1800" dirty="0">
                <a:latin typeface="ZapfHumnst BT"/>
              </a:rPr>
              <a:t> </a:t>
            </a:r>
            <a:r>
              <a:rPr lang="es-MX" alt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de la señal</a:t>
            </a:r>
            <a:endParaRPr lang="es-MX" altLang="es-MX" sz="1600" dirty="0">
              <a:solidFill>
                <a:schemeClr val="bg2">
                  <a:lumMod val="25000"/>
                </a:schemeClr>
              </a:solidFill>
              <a:latin typeface="ZapfHumnst BT"/>
            </a:endParaRPr>
          </a:p>
        </p:txBody>
      </p:sp>
      <p:sp>
        <p:nvSpPr>
          <p:cNvPr id="8200" name="9 CuadroTexto"/>
          <p:cNvSpPr txBox="1">
            <a:spLocks noChangeArrowheads="1"/>
          </p:cNvSpPr>
          <p:nvPr/>
        </p:nvSpPr>
        <p:spPr bwMode="auto">
          <a:xfrm>
            <a:off x="847106" y="4504998"/>
            <a:ext cx="3143250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s-MX" altLang="es-MX" sz="1800" b="1" dirty="0">
                <a:latin typeface="ZapfHumnst BT"/>
              </a:rPr>
              <a:t>  </a:t>
            </a:r>
            <a:r>
              <a:rPr lang="es-MX" alt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 </a:t>
            </a:r>
            <a:r>
              <a:rPr lang="es-MX" alt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fase</a:t>
            </a:r>
            <a:r>
              <a:rPr lang="es-MX" alt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MX" alt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de la señal</a:t>
            </a:r>
            <a:endParaRPr lang="es-MX" altLang="es-MX" sz="1600" dirty="0">
              <a:solidFill>
                <a:schemeClr val="bg2">
                  <a:lumMod val="25000"/>
                </a:schemeClr>
              </a:solidFill>
              <a:latin typeface="ZapfHumnst BT"/>
            </a:endParaRPr>
          </a:p>
        </p:txBody>
      </p:sp>
      <p:sp>
        <p:nvSpPr>
          <p:cNvPr id="8201" name="5 CuadroTexto"/>
          <p:cNvSpPr txBox="1">
            <a:spLocks noChangeArrowheads="1"/>
          </p:cNvSpPr>
          <p:nvPr/>
        </p:nvSpPr>
        <p:spPr bwMode="auto">
          <a:xfrm>
            <a:off x="600025" y="2587783"/>
            <a:ext cx="7860407" cy="42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 información se consigue modificando algún parámetro propio de la portadora como:</a:t>
            </a:r>
            <a:endParaRPr lang="es-MX" altLang="es-MX" sz="1600" b="1" dirty="0">
              <a:solidFill>
                <a:schemeClr val="bg2">
                  <a:lumMod val="25000"/>
                </a:schemeClr>
              </a:solidFill>
              <a:latin typeface="ZapfHumnst BT"/>
            </a:endParaRPr>
          </a:p>
        </p:txBody>
      </p:sp>
      <p:sp>
        <p:nvSpPr>
          <p:cNvPr id="7178" name="Line 9"/>
          <p:cNvSpPr>
            <a:spLocks noChangeShapeType="1"/>
          </p:cNvSpPr>
          <p:nvPr/>
        </p:nvSpPr>
        <p:spPr bwMode="auto">
          <a:xfrm flipV="1">
            <a:off x="4797599" y="3544689"/>
            <a:ext cx="0" cy="1666875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sp>
        <p:nvSpPr>
          <p:cNvPr id="7179" name="Line 10"/>
          <p:cNvSpPr>
            <a:spLocks noChangeShapeType="1"/>
          </p:cNvSpPr>
          <p:nvPr/>
        </p:nvSpPr>
        <p:spPr bwMode="auto">
          <a:xfrm>
            <a:off x="4797599" y="4425751"/>
            <a:ext cx="3132137" cy="0"/>
          </a:xfrm>
          <a:prstGeom prst="line">
            <a:avLst/>
          </a:prstGeom>
          <a:noFill/>
          <a:ln w="25400">
            <a:solidFill>
              <a:srgbClr val="33CC33"/>
            </a:solidFill>
            <a:round/>
            <a:headEnd type="none" w="sm" len="sm"/>
            <a:tailEnd type="stealth" w="med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s-MX"/>
          </a:p>
        </p:txBody>
      </p:sp>
      <p:grpSp>
        <p:nvGrpSpPr>
          <p:cNvPr id="7180" name="Group 11"/>
          <p:cNvGrpSpPr>
            <a:grpSpLocks/>
          </p:cNvGrpSpPr>
          <p:nvPr/>
        </p:nvGrpSpPr>
        <p:grpSpPr bwMode="auto">
          <a:xfrm>
            <a:off x="4810299" y="3520876"/>
            <a:ext cx="496887" cy="1763713"/>
            <a:chOff x="3089" y="975"/>
            <a:chExt cx="313" cy="1111"/>
          </a:xfrm>
        </p:grpSpPr>
        <p:sp>
          <p:nvSpPr>
            <p:cNvPr id="7207" name="Arc 12"/>
            <p:cNvSpPr>
              <a:spLocks/>
            </p:cNvSpPr>
            <p:nvPr/>
          </p:nvSpPr>
          <p:spPr bwMode="auto">
            <a:xfrm>
              <a:off x="3089" y="975"/>
              <a:ext cx="79" cy="548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75"/>
                    <a:pt x="9505" y="149"/>
                    <a:pt x="21326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75"/>
                    <a:pt x="9505" y="149"/>
                    <a:pt x="21326" y="-1"/>
                  </a:cubicBezTo>
                  <a:lnTo>
                    <a:pt x="21600" y="21598"/>
                  </a:lnTo>
                  <a:lnTo>
                    <a:pt x="0" y="21598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208" name="Arc 13"/>
            <p:cNvSpPr>
              <a:spLocks/>
            </p:cNvSpPr>
            <p:nvPr/>
          </p:nvSpPr>
          <p:spPr bwMode="auto">
            <a:xfrm>
              <a:off x="3164" y="978"/>
              <a:ext cx="80" cy="548"/>
            </a:xfrm>
            <a:custGeom>
              <a:avLst/>
              <a:gdLst>
                <a:gd name="T0" fmla="*/ 0 w 21873"/>
                <a:gd name="T1" fmla="*/ 0 h 21600"/>
                <a:gd name="T2" fmla="*/ 0 w 21873"/>
                <a:gd name="T3" fmla="*/ 0 h 21600"/>
                <a:gd name="T4" fmla="*/ 0 w 21873"/>
                <a:gd name="T5" fmla="*/ 0 h 21600"/>
                <a:gd name="T6" fmla="*/ 0 60000 65536"/>
                <a:gd name="T7" fmla="*/ 0 60000 65536"/>
                <a:gd name="T8" fmla="*/ 0 60000 65536"/>
                <a:gd name="T9" fmla="*/ 0 w 21873"/>
                <a:gd name="T10" fmla="*/ 0 h 21600"/>
                <a:gd name="T11" fmla="*/ 21873 w 2187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873" h="21600" fill="none" extrusionOk="0">
                  <a:moveTo>
                    <a:pt x="-1" y="1"/>
                  </a:moveTo>
                  <a:cubicBezTo>
                    <a:pt x="90" y="0"/>
                    <a:pt x="181" y="-1"/>
                    <a:pt x="273" y="0"/>
                  </a:cubicBezTo>
                  <a:cubicBezTo>
                    <a:pt x="12202" y="0"/>
                    <a:pt x="21873" y="9670"/>
                    <a:pt x="21873" y="21600"/>
                  </a:cubicBezTo>
                </a:path>
                <a:path w="21873" h="21600" stroke="0" extrusionOk="0">
                  <a:moveTo>
                    <a:pt x="-1" y="1"/>
                  </a:moveTo>
                  <a:cubicBezTo>
                    <a:pt x="90" y="0"/>
                    <a:pt x="181" y="-1"/>
                    <a:pt x="273" y="0"/>
                  </a:cubicBezTo>
                  <a:cubicBezTo>
                    <a:pt x="12202" y="0"/>
                    <a:pt x="21873" y="9670"/>
                    <a:pt x="21873" y="21600"/>
                  </a:cubicBezTo>
                  <a:lnTo>
                    <a:pt x="273" y="21600"/>
                  </a:lnTo>
                  <a:lnTo>
                    <a:pt x="-1" y="1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209" name="Arc 14"/>
            <p:cNvSpPr>
              <a:spLocks/>
            </p:cNvSpPr>
            <p:nvPr/>
          </p:nvSpPr>
          <p:spPr bwMode="auto">
            <a:xfrm>
              <a:off x="3248" y="1535"/>
              <a:ext cx="79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210" name="Arc 15"/>
            <p:cNvSpPr>
              <a:spLocks/>
            </p:cNvSpPr>
            <p:nvPr/>
          </p:nvSpPr>
          <p:spPr bwMode="auto">
            <a:xfrm>
              <a:off x="3323" y="1538"/>
              <a:ext cx="79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7181" name="Group 16"/>
          <p:cNvGrpSpPr>
            <a:grpSpLocks/>
          </p:cNvGrpSpPr>
          <p:nvPr/>
        </p:nvGrpSpPr>
        <p:grpSpPr bwMode="auto">
          <a:xfrm>
            <a:off x="5296074" y="3533576"/>
            <a:ext cx="496887" cy="1763713"/>
            <a:chOff x="3395" y="983"/>
            <a:chExt cx="313" cy="1111"/>
          </a:xfrm>
        </p:grpSpPr>
        <p:sp>
          <p:nvSpPr>
            <p:cNvPr id="7203" name="Arc 17"/>
            <p:cNvSpPr>
              <a:spLocks/>
            </p:cNvSpPr>
            <p:nvPr/>
          </p:nvSpPr>
          <p:spPr bwMode="auto">
            <a:xfrm>
              <a:off x="3395" y="983"/>
              <a:ext cx="79" cy="548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75"/>
                    <a:pt x="9505" y="149"/>
                    <a:pt x="21326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75"/>
                    <a:pt x="9505" y="149"/>
                    <a:pt x="21326" y="-1"/>
                  </a:cubicBezTo>
                  <a:lnTo>
                    <a:pt x="21600" y="21598"/>
                  </a:lnTo>
                  <a:lnTo>
                    <a:pt x="0" y="21598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204" name="Arc 18"/>
            <p:cNvSpPr>
              <a:spLocks/>
            </p:cNvSpPr>
            <p:nvPr/>
          </p:nvSpPr>
          <p:spPr bwMode="auto">
            <a:xfrm>
              <a:off x="3470" y="986"/>
              <a:ext cx="80" cy="548"/>
            </a:xfrm>
            <a:custGeom>
              <a:avLst/>
              <a:gdLst>
                <a:gd name="T0" fmla="*/ 0 w 21873"/>
                <a:gd name="T1" fmla="*/ 0 h 21600"/>
                <a:gd name="T2" fmla="*/ 0 w 21873"/>
                <a:gd name="T3" fmla="*/ 0 h 21600"/>
                <a:gd name="T4" fmla="*/ 0 w 21873"/>
                <a:gd name="T5" fmla="*/ 0 h 21600"/>
                <a:gd name="T6" fmla="*/ 0 60000 65536"/>
                <a:gd name="T7" fmla="*/ 0 60000 65536"/>
                <a:gd name="T8" fmla="*/ 0 60000 65536"/>
                <a:gd name="T9" fmla="*/ 0 w 21873"/>
                <a:gd name="T10" fmla="*/ 0 h 21600"/>
                <a:gd name="T11" fmla="*/ 21873 w 2187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873" h="21600" fill="none" extrusionOk="0">
                  <a:moveTo>
                    <a:pt x="-1" y="1"/>
                  </a:moveTo>
                  <a:cubicBezTo>
                    <a:pt x="90" y="0"/>
                    <a:pt x="181" y="-1"/>
                    <a:pt x="273" y="0"/>
                  </a:cubicBezTo>
                  <a:cubicBezTo>
                    <a:pt x="12202" y="0"/>
                    <a:pt x="21873" y="9670"/>
                    <a:pt x="21873" y="21600"/>
                  </a:cubicBezTo>
                </a:path>
                <a:path w="21873" h="21600" stroke="0" extrusionOk="0">
                  <a:moveTo>
                    <a:pt x="-1" y="1"/>
                  </a:moveTo>
                  <a:cubicBezTo>
                    <a:pt x="90" y="0"/>
                    <a:pt x="181" y="-1"/>
                    <a:pt x="273" y="0"/>
                  </a:cubicBezTo>
                  <a:cubicBezTo>
                    <a:pt x="12202" y="0"/>
                    <a:pt x="21873" y="9670"/>
                    <a:pt x="21873" y="21600"/>
                  </a:cubicBezTo>
                  <a:lnTo>
                    <a:pt x="273" y="21600"/>
                  </a:lnTo>
                  <a:lnTo>
                    <a:pt x="-1" y="1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205" name="Arc 19"/>
            <p:cNvSpPr>
              <a:spLocks/>
            </p:cNvSpPr>
            <p:nvPr/>
          </p:nvSpPr>
          <p:spPr bwMode="auto">
            <a:xfrm>
              <a:off x="3554" y="1543"/>
              <a:ext cx="79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206" name="Arc 20"/>
            <p:cNvSpPr>
              <a:spLocks/>
            </p:cNvSpPr>
            <p:nvPr/>
          </p:nvSpPr>
          <p:spPr bwMode="auto">
            <a:xfrm>
              <a:off x="3629" y="1546"/>
              <a:ext cx="79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7182" name="Group 21"/>
          <p:cNvGrpSpPr>
            <a:grpSpLocks/>
          </p:cNvGrpSpPr>
          <p:nvPr/>
        </p:nvGrpSpPr>
        <p:grpSpPr bwMode="auto">
          <a:xfrm>
            <a:off x="5796136" y="3546276"/>
            <a:ext cx="496888" cy="1763713"/>
            <a:chOff x="3710" y="991"/>
            <a:chExt cx="313" cy="1111"/>
          </a:xfrm>
        </p:grpSpPr>
        <p:sp>
          <p:nvSpPr>
            <p:cNvPr id="7199" name="Arc 22"/>
            <p:cNvSpPr>
              <a:spLocks/>
            </p:cNvSpPr>
            <p:nvPr/>
          </p:nvSpPr>
          <p:spPr bwMode="auto">
            <a:xfrm>
              <a:off x="3710" y="991"/>
              <a:ext cx="79" cy="548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75"/>
                    <a:pt x="9505" y="149"/>
                    <a:pt x="21326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75"/>
                    <a:pt x="9505" y="149"/>
                    <a:pt x="21326" y="-1"/>
                  </a:cubicBezTo>
                  <a:lnTo>
                    <a:pt x="21600" y="21598"/>
                  </a:lnTo>
                  <a:lnTo>
                    <a:pt x="0" y="21598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200" name="Arc 23"/>
            <p:cNvSpPr>
              <a:spLocks/>
            </p:cNvSpPr>
            <p:nvPr/>
          </p:nvSpPr>
          <p:spPr bwMode="auto">
            <a:xfrm>
              <a:off x="3785" y="994"/>
              <a:ext cx="80" cy="548"/>
            </a:xfrm>
            <a:custGeom>
              <a:avLst/>
              <a:gdLst>
                <a:gd name="T0" fmla="*/ 0 w 21873"/>
                <a:gd name="T1" fmla="*/ 0 h 21600"/>
                <a:gd name="T2" fmla="*/ 0 w 21873"/>
                <a:gd name="T3" fmla="*/ 0 h 21600"/>
                <a:gd name="T4" fmla="*/ 0 w 21873"/>
                <a:gd name="T5" fmla="*/ 0 h 21600"/>
                <a:gd name="T6" fmla="*/ 0 60000 65536"/>
                <a:gd name="T7" fmla="*/ 0 60000 65536"/>
                <a:gd name="T8" fmla="*/ 0 60000 65536"/>
                <a:gd name="T9" fmla="*/ 0 w 21873"/>
                <a:gd name="T10" fmla="*/ 0 h 21600"/>
                <a:gd name="T11" fmla="*/ 21873 w 2187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873" h="21600" fill="none" extrusionOk="0">
                  <a:moveTo>
                    <a:pt x="-1" y="1"/>
                  </a:moveTo>
                  <a:cubicBezTo>
                    <a:pt x="90" y="0"/>
                    <a:pt x="181" y="-1"/>
                    <a:pt x="273" y="0"/>
                  </a:cubicBezTo>
                  <a:cubicBezTo>
                    <a:pt x="12202" y="0"/>
                    <a:pt x="21873" y="9670"/>
                    <a:pt x="21873" y="21600"/>
                  </a:cubicBezTo>
                </a:path>
                <a:path w="21873" h="21600" stroke="0" extrusionOk="0">
                  <a:moveTo>
                    <a:pt x="-1" y="1"/>
                  </a:moveTo>
                  <a:cubicBezTo>
                    <a:pt x="90" y="0"/>
                    <a:pt x="181" y="-1"/>
                    <a:pt x="273" y="0"/>
                  </a:cubicBezTo>
                  <a:cubicBezTo>
                    <a:pt x="12202" y="0"/>
                    <a:pt x="21873" y="9670"/>
                    <a:pt x="21873" y="21600"/>
                  </a:cubicBezTo>
                  <a:lnTo>
                    <a:pt x="273" y="21600"/>
                  </a:lnTo>
                  <a:lnTo>
                    <a:pt x="-1" y="1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201" name="Arc 24"/>
            <p:cNvSpPr>
              <a:spLocks/>
            </p:cNvSpPr>
            <p:nvPr/>
          </p:nvSpPr>
          <p:spPr bwMode="auto">
            <a:xfrm>
              <a:off x="3869" y="1551"/>
              <a:ext cx="79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202" name="Arc 25"/>
            <p:cNvSpPr>
              <a:spLocks/>
            </p:cNvSpPr>
            <p:nvPr/>
          </p:nvSpPr>
          <p:spPr bwMode="auto">
            <a:xfrm>
              <a:off x="3944" y="1554"/>
              <a:ext cx="79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7183" name="Group 26"/>
          <p:cNvGrpSpPr>
            <a:grpSpLocks/>
          </p:cNvGrpSpPr>
          <p:nvPr/>
        </p:nvGrpSpPr>
        <p:grpSpPr bwMode="auto">
          <a:xfrm>
            <a:off x="6275561" y="3546276"/>
            <a:ext cx="496888" cy="1763713"/>
            <a:chOff x="4012" y="991"/>
            <a:chExt cx="313" cy="1111"/>
          </a:xfrm>
        </p:grpSpPr>
        <p:sp>
          <p:nvSpPr>
            <p:cNvPr id="7195" name="Arc 27"/>
            <p:cNvSpPr>
              <a:spLocks/>
            </p:cNvSpPr>
            <p:nvPr/>
          </p:nvSpPr>
          <p:spPr bwMode="auto">
            <a:xfrm>
              <a:off x="4012" y="991"/>
              <a:ext cx="79" cy="548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75"/>
                    <a:pt x="9505" y="149"/>
                    <a:pt x="21326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75"/>
                    <a:pt x="9505" y="149"/>
                    <a:pt x="21326" y="-1"/>
                  </a:cubicBezTo>
                  <a:lnTo>
                    <a:pt x="21600" y="21598"/>
                  </a:lnTo>
                  <a:lnTo>
                    <a:pt x="0" y="21598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196" name="Arc 28"/>
            <p:cNvSpPr>
              <a:spLocks/>
            </p:cNvSpPr>
            <p:nvPr/>
          </p:nvSpPr>
          <p:spPr bwMode="auto">
            <a:xfrm>
              <a:off x="4087" y="994"/>
              <a:ext cx="80" cy="548"/>
            </a:xfrm>
            <a:custGeom>
              <a:avLst/>
              <a:gdLst>
                <a:gd name="T0" fmla="*/ 0 w 21873"/>
                <a:gd name="T1" fmla="*/ 0 h 21600"/>
                <a:gd name="T2" fmla="*/ 0 w 21873"/>
                <a:gd name="T3" fmla="*/ 0 h 21600"/>
                <a:gd name="T4" fmla="*/ 0 w 21873"/>
                <a:gd name="T5" fmla="*/ 0 h 21600"/>
                <a:gd name="T6" fmla="*/ 0 60000 65536"/>
                <a:gd name="T7" fmla="*/ 0 60000 65536"/>
                <a:gd name="T8" fmla="*/ 0 60000 65536"/>
                <a:gd name="T9" fmla="*/ 0 w 21873"/>
                <a:gd name="T10" fmla="*/ 0 h 21600"/>
                <a:gd name="T11" fmla="*/ 21873 w 2187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873" h="21600" fill="none" extrusionOk="0">
                  <a:moveTo>
                    <a:pt x="-1" y="1"/>
                  </a:moveTo>
                  <a:cubicBezTo>
                    <a:pt x="90" y="0"/>
                    <a:pt x="181" y="-1"/>
                    <a:pt x="273" y="0"/>
                  </a:cubicBezTo>
                  <a:cubicBezTo>
                    <a:pt x="12202" y="0"/>
                    <a:pt x="21873" y="9670"/>
                    <a:pt x="21873" y="21600"/>
                  </a:cubicBezTo>
                </a:path>
                <a:path w="21873" h="21600" stroke="0" extrusionOk="0">
                  <a:moveTo>
                    <a:pt x="-1" y="1"/>
                  </a:moveTo>
                  <a:cubicBezTo>
                    <a:pt x="90" y="0"/>
                    <a:pt x="181" y="-1"/>
                    <a:pt x="273" y="0"/>
                  </a:cubicBezTo>
                  <a:cubicBezTo>
                    <a:pt x="12202" y="0"/>
                    <a:pt x="21873" y="9670"/>
                    <a:pt x="21873" y="21600"/>
                  </a:cubicBezTo>
                  <a:lnTo>
                    <a:pt x="273" y="21600"/>
                  </a:lnTo>
                  <a:lnTo>
                    <a:pt x="-1" y="1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197" name="Arc 29"/>
            <p:cNvSpPr>
              <a:spLocks/>
            </p:cNvSpPr>
            <p:nvPr/>
          </p:nvSpPr>
          <p:spPr bwMode="auto">
            <a:xfrm>
              <a:off x="4171" y="1551"/>
              <a:ext cx="79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198" name="Arc 30"/>
            <p:cNvSpPr>
              <a:spLocks/>
            </p:cNvSpPr>
            <p:nvPr/>
          </p:nvSpPr>
          <p:spPr bwMode="auto">
            <a:xfrm>
              <a:off x="4246" y="1554"/>
              <a:ext cx="79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7184" name="Group 31"/>
          <p:cNvGrpSpPr>
            <a:grpSpLocks/>
          </p:cNvGrpSpPr>
          <p:nvPr/>
        </p:nvGrpSpPr>
        <p:grpSpPr bwMode="auto">
          <a:xfrm>
            <a:off x="6769274" y="3568501"/>
            <a:ext cx="496887" cy="1763713"/>
            <a:chOff x="4323" y="1005"/>
            <a:chExt cx="313" cy="1111"/>
          </a:xfrm>
        </p:grpSpPr>
        <p:sp>
          <p:nvSpPr>
            <p:cNvPr id="7191" name="Arc 32"/>
            <p:cNvSpPr>
              <a:spLocks/>
            </p:cNvSpPr>
            <p:nvPr/>
          </p:nvSpPr>
          <p:spPr bwMode="auto">
            <a:xfrm>
              <a:off x="4323" y="1005"/>
              <a:ext cx="79" cy="548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75"/>
                    <a:pt x="9505" y="149"/>
                    <a:pt x="21326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75"/>
                    <a:pt x="9505" y="149"/>
                    <a:pt x="21326" y="-1"/>
                  </a:cubicBezTo>
                  <a:lnTo>
                    <a:pt x="21600" y="21598"/>
                  </a:lnTo>
                  <a:lnTo>
                    <a:pt x="0" y="21598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192" name="Arc 33"/>
            <p:cNvSpPr>
              <a:spLocks/>
            </p:cNvSpPr>
            <p:nvPr/>
          </p:nvSpPr>
          <p:spPr bwMode="auto">
            <a:xfrm>
              <a:off x="4398" y="1008"/>
              <a:ext cx="80" cy="548"/>
            </a:xfrm>
            <a:custGeom>
              <a:avLst/>
              <a:gdLst>
                <a:gd name="T0" fmla="*/ 0 w 21873"/>
                <a:gd name="T1" fmla="*/ 0 h 21600"/>
                <a:gd name="T2" fmla="*/ 0 w 21873"/>
                <a:gd name="T3" fmla="*/ 0 h 21600"/>
                <a:gd name="T4" fmla="*/ 0 w 21873"/>
                <a:gd name="T5" fmla="*/ 0 h 21600"/>
                <a:gd name="T6" fmla="*/ 0 60000 65536"/>
                <a:gd name="T7" fmla="*/ 0 60000 65536"/>
                <a:gd name="T8" fmla="*/ 0 60000 65536"/>
                <a:gd name="T9" fmla="*/ 0 w 21873"/>
                <a:gd name="T10" fmla="*/ 0 h 21600"/>
                <a:gd name="T11" fmla="*/ 21873 w 2187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873" h="21600" fill="none" extrusionOk="0">
                  <a:moveTo>
                    <a:pt x="-1" y="1"/>
                  </a:moveTo>
                  <a:cubicBezTo>
                    <a:pt x="90" y="0"/>
                    <a:pt x="181" y="-1"/>
                    <a:pt x="273" y="0"/>
                  </a:cubicBezTo>
                  <a:cubicBezTo>
                    <a:pt x="12202" y="0"/>
                    <a:pt x="21873" y="9670"/>
                    <a:pt x="21873" y="21600"/>
                  </a:cubicBezTo>
                </a:path>
                <a:path w="21873" h="21600" stroke="0" extrusionOk="0">
                  <a:moveTo>
                    <a:pt x="-1" y="1"/>
                  </a:moveTo>
                  <a:cubicBezTo>
                    <a:pt x="90" y="0"/>
                    <a:pt x="181" y="-1"/>
                    <a:pt x="273" y="0"/>
                  </a:cubicBezTo>
                  <a:cubicBezTo>
                    <a:pt x="12202" y="0"/>
                    <a:pt x="21873" y="9670"/>
                    <a:pt x="21873" y="21600"/>
                  </a:cubicBezTo>
                  <a:lnTo>
                    <a:pt x="273" y="21600"/>
                  </a:lnTo>
                  <a:lnTo>
                    <a:pt x="-1" y="1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193" name="Arc 34"/>
            <p:cNvSpPr>
              <a:spLocks/>
            </p:cNvSpPr>
            <p:nvPr/>
          </p:nvSpPr>
          <p:spPr bwMode="auto">
            <a:xfrm>
              <a:off x="4482" y="1565"/>
              <a:ext cx="79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194" name="Arc 35"/>
            <p:cNvSpPr>
              <a:spLocks/>
            </p:cNvSpPr>
            <p:nvPr/>
          </p:nvSpPr>
          <p:spPr bwMode="auto">
            <a:xfrm>
              <a:off x="4557" y="1568"/>
              <a:ext cx="79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grpSp>
        <p:nvGrpSpPr>
          <p:cNvPr id="7185" name="Group 36"/>
          <p:cNvGrpSpPr>
            <a:grpSpLocks/>
          </p:cNvGrpSpPr>
          <p:nvPr/>
        </p:nvGrpSpPr>
        <p:grpSpPr bwMode="auto">
          <a:xfrm>
            <a:off x="7261399" y="3568501"/>
            <a:ext cx="496887" cy="1763713"/>
            <a:chOff x="4633" y="1005"/>
            <a:chExt cx="313" cy="1111"/>
          </a:xfrm>
        </p:grpSpPr>
        <p:sp>
          <p:nvSpPr>
            <p:cNvPr id="7187" name="Arc 37"/>
            <p:cNvSpPr>
              <a:spLocks/>
            </p:cNvSpPr>
            <p:nvPr/>
          </p:nvSpPr>
          <p:spPr bwMode="auto">
            <a:xfrm>
              <a:off x="4633" y="1005"/>
              <a:ext cx="79" cy="548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75"/>
                    <a:pt x="9505" y="149"/>
                    <a:pt x="21326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75"/>
                    <a:pt x="9505" y="149"/>
                    <a:pt x="21326" y="-1"/>
                  </a:cubicBezTo>
                  <a:lnTo>
                    <a:pt x="21600" y="21598"/>
                  </a:lnTo>
                  <a:lnTo>
                    <a:pt x="0" y="21598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188" name="Arc 38"/>
            <p:cNvSpPr>
              <a:spLocks/>
            </p:cNvSpPr>
            <p:nvPr/>
          </p:nvSpPr>
          <p:spPr bwMode="auto">
            <a:xfrm>
              <a:off x="4708" y="1008"/>
              <a:ext cx="80" cy="548"/>
            </a:xfrm>
            <a:custGeom>
              <a:avLst/>
              <a:gdLst>
                <a:gd name="T0" fmla="*/ 0 w 21873"/>
                <a:gd name="T1" fmla="*/ 0 h 21600"/>
                <a:gd name="T2" fmla="*/ 0 w 21873"/>
                <a:gd name="T3" fmla="*/ 0 h 21600"/>
                <a:gd name="T4" fmla="*/ 0 w 21873"/>
                <a:gd name="T5" fmla="*/ 0 h 21600"/>
                <a:gd name="T6" fmla="*/ 0 60000 65536"/>
                <a:gd name="T7" fmla="*/ 0 60000 65536"/>
                <a:gd name="T8" fmla="*/ 0 60000 65536"/>
                <a:gd name="T9" fmla="*/ 0 w 21873"/>
                <a:gd name="T10" fmla="*/ 0 h 21600"/>
                <a:gd name="T11" fmla="*/ 21873 w 21873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873" h="21600" fill="none" extrusionOk="0">
                  <a:moveTo>
                    <a:pt x="-1" y="1"/>
                  </a:moveTo>
                  <a:cubicBezTo>
                    <a:pt x="90" y="0"/>
                    <a:pt x="181" y="-1"/>
                    <a:pt x="273" y="0"/>
                  </a:cubicBezTo>
                  <a:cubicBezTo>
                    <a:pt x="12202" y="0"/>
                    <a:pt x="21873" y="9670"/>
                    <a:pt x="21873" y="21600"/>
                  </a:cubicBezTo>
                </a:path>
                <a:path w="21873" h="21600" stroke="0" extrusionOk="0">
                  <a:moveTo>
                    <a:pt x="-1" y="1"/>
                  </a:moveTo>
                  <a:cubicBezTo>
                    <a:pt x="90" y="0"/>
                    <a:pt x="181" y="-1"/>
                    <a:pt x="273" y="0"/>
                  </a:cubicBezTo>
                  <a:cubicBezTo>
                    <a:pt x="12202" y="0"/>
                    <a:pt x="21873" y="9670"/>
                    <a:pt x="21873" y="21600"/>
                  </a:cubicBezTo>
                  <a:lnTo>
                    <a:pt x="273" y="21600"/>
                  </a:lnTo>
                  <a:lnTo>
                    <a:pt x="-1" y="1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189" name="Arc 39"/>
            <p:cNvSpPr>
              <a:spLocks/>
            </p:cNvSpPr>
            <p:nvPr/>
          </p:nvSpPr>
          <p:spPr bwMode="auto">
            <a:xfrm>
              <a:off x="4792" y="1565"/>
              <a:ext cx="79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</a:path>
                <a:path w="21600" h="21600" stroke="0" extrusionOk="0">
                  <a:moveTo>
                    <a:pt x="21600" y="21600"/>
                  </a:moveTo>
                  <a:cubicBezTo>
                    <a:pt x="9670" y="21600"/>
                    <a:pt x="0" y="11929"/>
                    <a:pt x="0" y="0"/>
                  </a:cubicBez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7190" name="Arc 40"/>
            <p:cNvSpPr>
              <a:spLocks/>
            </p:cNvSpPr>
            <p:nvPr/>
          </p:nvSpPr>
          <p:spPr bwMode="auto">
            <a:xfrm>
              <a:off x="4867" y="1568"/>
              <a:ext cx="79" cy="54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</a:path>
                <a:path w="21600" h="21600" stroke="0" extrusionOk="0">
                  <a:moveTo>
                    <a:pt x="21600" y="0"/>
                  </a:moveTo>
                  <a:cubicBezTo>
                    <a:pt x="21600" y="11929"/>
                    <a:pt x="11929" y="21599"/>
                    <a:pt x="0" y="21600"/>
                  </a:cubicBezTo>
                  <a:lnTo>
                    <a:pt x="0" y="0"/>
                  </a:lnTo>
                  <a:lnTo>
                    <a:pt x="21600" y="0"/>
                  </a:lnTo>
                  <a:close/>
                </a:path>
              </a:pathLst>
            </a:custGeom>
            <a:noFill/>
            <a:ln w="25400" cap="rnd">
              <a:solidFill>
                <a:schemeClr val="accent2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</p:grpSp>
      <p:sp>
        <p:nvSpPr>
          <p:cNvPr id="7186" name="Rectangle 75"/>
          <p:cNvSpPr>
            <a:spLocks noChangeArrowheads="1"/>
          </p:cNvSpPr>
          <p:nvPr/>
        </p:nvSpPr>
        <p:spPr bwMode="auto">
          <a:xfrm>
            <a:off x="5624686" y="5502076"/>
            <a:ext cx="1398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s-ES_tradnl" altLang="es-MX" sz="2000" b="1">
                <a:latin typeface="ZapfHumnst BT"/>
              </a:rPr>
              <a:t>Portadora</a:t>
            </a:r>
          </a:p>
        </p:txBody>
      </p:sp>
      <p:sp>
        <p:nvSpPr>
          <p:cNvPr id="43" name="Text Box 5">
            <a:extLst>
              <a:ext uri="{FF2B5EF4-FFF2-40B4-BE49-F238E27FC236}">
                <a16:creationId xmlns:a16="http://schemas.microsoft.com/office/drawing/2014/main" id="{B2C7C0D8-4F42-4D41-AD66-0737BBFBAA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716" y="655191"/>
            <a:ext cx="5112568" cy="56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Señal portadora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44" name="Rectangle 2">
            <a:extLst>
              <a:ext uri="{FF2B5EF4-FFF2-40B4-BE49-F238E27FC236}">
                <a16:creationId xmlns:a16="http://schemas.microsoft.com/office/drawing/2014/main" id="{F193B159-1580-4361-874F-E23F810BCD95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</p:spTree>
    <p:extLst>
      <p:ext uri="{BB962C8B-B14F-4D97-AF65-F5344CB8AC3E}">
        <p14:creationId xmlns:p14="http://schemas.microsoft.com/office/powerpoint/2010/main" val="288439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6" grpId="0"/>
      <p:bldP spid="8198" grpId="0"/>
      <p:bldP spid="8199" grpId="0"/>
      <p:bldP spid="8200" grpId="0"/>
      <p:bldP spid="8201" grpId="0"/>
      <p:bldP spid="4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9220" name="5 CuadroTexto"/>
          <p:cNvSpPr txBox="1">
            <a:spLocks noChangeArrowheads="1"/>
          </p:cNvSpPr>
          <p:nvPr/>
        </p:nvSpPr>
        <p:spPr bwMode="auto">
          <a:xfrm>
            <a:off x="827584" y="1683457"/>
            <a:ext cx="7643813" cy="464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1800" dirty="0">
                <a:latin typeface="ZapfHumnst BT"/>
              </a:rPr>
              <a:t>El proceso de alteración de la señal portadora se conoce como </a:t>
            </a:r>
            <a:r>
              <a:rPr lang="es-MX" altLang="es-MX" sz="1800" b="1" dirty="0">
                <a:solidFill>
                  <a:srgbClr val="FF0000"/>
                </a:solidFill>
                <a:latin typeface="ZapfHumnst BT"/>
              </a:rPr>
              <a:t>modulación</a:t>
            </a:r>
            <a:r>
              <a:rPr lang="es-MX" altLang="es-MX" sz="1800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.</a:t>
            </a:r>
            <a:endParaRPr lang="es-MX" altLang="es-MX" sz="1800" b="1" dirty="0">
              <a:solidFill>
                <a:schemeClr val="accent5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9222" name="5 CuadroTexto"/>
          <p:cNvSpPr txBox="1">
            <a:spLocks noChangeArrowheads="1"/>
          </p:cNvSpPr>
          <p:nvPr/>
        </p:nvSpPr>
        <p:spPr bwMode="auto">
          <a:xfrm>
            <a:off x="796207" y="2242778"/>
            <a:ext cx="7572375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1800" dirty="0">
                <a:latin typeface="ZapfHumnst BT"/>
              </a:rPr>
              <a:t>La señal que representa la información y que modifica parámetros de la portadora se denomina </a:t>
            </a:r>
            <a:r>
              <a:rPr lang="es-MX" alt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señal modulada</a:t>
            </a:r>
            <a:r>
              <a:rPr lang="es-MX" altLang="es-MX" sz="1800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.</a:t>
            </a:r>
          </a:p>
        </p:txBody>
      </p:sp>
      <p:grpSp>
        <p:nvGrpSpPr>
          <p:cNvPr id="8199" name="72 Grupo"/>
          <p:cNvGrpSpPr>
            <a:grpSpLocks/>
          </p:cNvGrpSpPr>
          <p:nvPr/>
        </p:nvGrpSpPr>
        <p:grpSpPr bwMode="auto">
          <a:xfrm>
            <a:off x="1115616" y="3573016"/>
            <a:ext cx="3132138" cy="2381250"/>
            <a:chOff x="1143000" y="4143375"/>
            <a:chExt cx="3132138" cy="2381250"/>
          </a:xfrm>
        </p:grpSpPr>
        <p:sp>
          <p:nvSpPr>
            <p:cNvPr id="8234" name="Line 9"/>
            <p:cNvSpPr>
              <a:spLocks noChangeShapeType="1"/>
            </p:cNvSpPr>
            <p:nvPr/>
          </p:nvSpPr>
          <p:spPr bwMode="auto">
            <a:xfrm flipV="1">
              <a:off x="1143000" y="4167188"/>
              <a:ext cx="0" cy="1666875"/>
            </a:xfrm>
            <a:prstGeom prst="line">
              <a:avLst/>
            </a:prstGeom>
            <a:noFill/>
            <a:ln w="25400">
              <a:solidFill>
                <a:srgbClr val="33CC33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235" name="Line 10"/>
            <p:cNvSpPr>
              <a:spLocks noChangeShapeType="1"/>
            </p:cNvSpPr>
            <p:nvPr/>
          </p:nvSpPr>
          <p:spPr bwMode="auto">
            <a:xfrm>
              <a:off x="1143000" y="5048250"/>
              <a:ext cx="3132138" cy="0"/>
            </a:xfrm>
            <a:prstGeom prst="line">
              <a:avLst/>
            </a:prstGeom>
            <a:noFill/>
            <a:ln w="25400">
              <a:solidFill>
                <a:srgbClr val="33CC33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grpSp>
          <p:nvGrpSpPr>
            <p:cNvPr id="8236" name="Group 11"/>
            <p:cNvGrpSpPr>
              <a:grpSpLocks/>
            </p:cNvGrpSpPr>
            <p:nvPr/>
          </p:nvGrpSpPr>
          <p:grpSpPr bwMode="auto">
            <a:xfrm>
              <a:off x="1155700" y="4143375"/>
              <a:ext cx="496888" cy="1763713"/>
              <a:chOff x="3089" y="975"/>
              <a:chExt cx="313" cy="1111"/>
            </a:xfrm>
          </p:grpSpPr>
          <p:sp>
            <p:nvSpPr>
              <p:cNvPr id="8263" name="Arc 12"/>
              <p:cNvSpPr>
                <a:spLocks/>
              </p:cNvSpPr>
              <p:nvPr/>
            </p:nvSpPr>
            <p:spPr bwMode="auto">
              <a:xfrm>
                <a:off x="3089" y="975"/>
                <a:ext cx="79" cy="548"/>
              </a:xfrm>
              <a:custGeom>
                <a:avLst/>
                <a:gdLst>
                  <a:gd name="T0" fmla="*/ 0 w 21600"/>
                  <a:gd name="T1" fmla="*/ 0 h 21598"/>
                  <a:gd name="T2" fmla="*/ 0 w 21600"/>
                  <a:gd name="T3" fmla="*/ 0 h 21598"/>
                  <a:gd name="T4" fmla="*/ 0 w 21600"/>
                  <a:gd name="T5" fmla="*/ 0 h 215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8"/>
                  <a:gd name="T11" fmla="*/ 21600 w 21600"/>
                  <a:gd name="T12" fmla="*/ 21598 h 215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8" fill="none" extrusionOk="0">
                    <a:moveTo>
                      <a:pt x="0" y="21598"/>
                    </a:moveTo>
                    <a:cubicBezTo>
                      <a:pt x="0" y="9775"/>
                      <a:pt x="9505" y="149"/>
                      <a:pt x="21326" y="-1"/>
                    </a:cubicBezTo>
                  </a:path>
                  <a:path w="21600" h="21598" stroke="0" extrusionOk="0">
                    <a:moveTo>
                      <a:pt x="0" y="21598"/>
                    </a:moveTo>
                    <a:cubicBezTo>
                      <a:pt x="0" y="9775"/>
                      <a:pt x="9505" y="149"/>
                      <a:pt x="21326" y="-1"/>
                    </a:cubicBezTo>
                    <a:lnTo>
                      <a:pt x="21600" y="21598"/>
                    </a:lnTo>
                    <a:lnTo>
                      <a:pt x="0" y="21598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64" name="Arc 13"/>
              <p:cNvSpPr>
                <a:spLocks/>
              </p:cNvSpPr>
              <p:nvPr/>
            </p:nvSpPr>
            <p:spPr bwMode="auto">
              <a:xfrm>
                <a:off x="3164" y="978"/>
                <a:ext cx="80" cy="548"/>
              </a:xfrm>
              <a:custGeom>
                <a:avLst/>
                <a:gdLst>
                  <a:gd name="T0" fmla="*/ 0 w 21873"/>
                  <a:gd name="T1" fmla="*/ 0 h 21600"/>
                  <a:gd name="T2" fmla="*/ 0 w 21873"/>
                  <a:gd name="T3" fmla="*/ 0 h 21600"/>
                  <a:gd name="T4" fmla="*/ 0 w 21873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873"/>
                  <a:gd name="T10" fmla="*/ 0 h 21600"/>
                  <a:gd name="T11" fmla="*/ 21873 w 21873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873" h="21600" fill="none" extrusionOk="0">
                    <a:moveTo>
                      <a:pt x="-1" y="1"/>
                    </a:moveTo>
                    <a:cubicBezTo>
                      <a:pt x="90" y="0"/>
                      <a:pt x="181" y="-1"/>
                      <a:pt x="273" y="0"/>
                    </a:cubicBezTo>
                    <a:cubicBezTo>
                      <a:pt x="12202" y="0"/>
                      <a:pt x="21873" y="9670"/>
                      <a:pt x="21873" y="21600"/>
                    </a:cubicBezTo>
                  </a:path>
                  <a:path w="21873" h="21600" stroke="0" extrusionOk="0">
                    <a:moveTo>
                      <a:pt x="-1" y="1"/>
                    </a:moveTo>
                    <a:cubicBezTo>
                      <a:pt x="90" y="0"/>
                      <a:pt x="181" y="-1"/>
                      <a:pt x="273" y="0"/>
                    </a:cubicBezTo>
                    <a:cubicBezTo>
                      <a:pt x="12202" y="0"/>
                      <a:pt x="21873" y="9670"/>
                      <a:pt x="21873" y="21600"/>
                    </a:cubicBezTo>
                    <a:lnTo>
                      <a:pt x="273" y="21600"/>
                    </a:lnTo>
                    <a:lnTo>
                      <a:pt x="-1" y="1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65" name="Arc 14"/>
              <p:cNvSpPr>
                <a:spLocks/>
              </p:cNvSpPr>
              <p:nvPr/>
            </p:nvSpPr>
            <p:spPr bwMode="auto">
              <a:xfrm>
                <a:off x="3248" y="1535"/>
                <a:ext cx="79" cy="5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66" name="Arc 15"/>
              <p:cNvSpPr>
                <a:spLocks/>
              </p:cNvSpPr>
              <p:nvPr/>
            </p:nvSpPr>
            <p:spPr bwMode="auto">
              <a:xfrm>
                <a:off x="3323" y="1538"/>
                <a:ext cx="79" cy="5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</p:grpSp>
        <p:grpSp>
          <p:nvGrpSpPr>
            <p:cNvPr id="8237" name="Group 16"/>
            <p:cNvGrpSpPr>
              <a:grpSpLocks/>
            </p:cNvGrpSpPr>
            <p:nvPr/>
          </p:nvGrpSpPr>
          <p:grpSpPr bwMode="auto">
            <a:xfrm>
              <a:off x="1641475" y="4156075"/>
              <a:ext cx="496888" cy="1763713"/>
              <a:chOff x="3395" y="983"/>
              <a:chExt cx="313" cy="1111"/>
            </a:xfrm>
          </p:grpSpPr>
          <p:sp>
            <p:nvSpPr>
              <p:cNvPr id="8259" name="Arc 17"/>
              <p:cNvSpPr>
                <a:spLocks/>
              </p:cNvSpPr>
              <p:nvPr/>
            </p:nvSpPr>
            <p:spPr bwMode="auto">
              <a:xfrm>
                <a:off x="3395" y="983"/>
                <a:ext cx="79" cy="548"/>
              </a:xfrm>
              <a:custGeom>
                <a:avLst/>
                <a:gdLst>
                  <a:gd name="T0" fmla="*/ 0 w 21600"/>
                  <a:gd name="T1" fmla="*/ 0 h 21598"/>
                  <a:gd name="T2" fmla="*/ 0 w 21600"/>
                  <a:gd name="T3" fmla="*/ 0 h 21598"/>
                  <a:gd name="T4" fmla="*/ 0 w 21600"/>
                  <a:gd name="T5" fmla="*/ 0 h 215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8"/>
                  <a:gd name="T11" fmla="*/ 21600 w 21600"/>
                  <a:gd name="T12" fmla="*/ 21598 h 215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8" fill="none" extrusionOk="0">
                    <a:moveTo>
                      <a:pt x="0" y="21598"/>
                    </a:moveTo>
                    <a:cubicBezTo>
                      <a:pt x="0" y="9775"/>
                      <a:pt x="9505" y="149"/>
                      <a:pt x="21326" y="-1"/>
                    </a:cubicBezTo>
                  </a:path>
                  <a:path w="21600" h="21598" stroke="0" extrusionOk="0">
                    <a:moveTo>
                      <a:pt x="0" y="21598"/>
                    </a:moveTo>
                    <a:cubicBezTo>
                      <a:pt x="0" y="9775"/>
                      <a:pt x="9505" y="149"/>
                      <a:pt x="21326" y="-1"/>
                    </a:cubicBezTo>
                    <a:lnTo>
                      <a:pt x="21600" y="21598"/>
                    </a:lnTo>
                    <a:lnTo>
                      <a:pt x="0" y="21598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60" name="Arc 18"/>
              <p:cNvSpPr>
                <a:spLocks/>
              </p:cNvSpPr>
              <p:nvPr/>
            </p:nvSpPr>
            <p:spPr bwMode="auto">
              <a:xfrm>
                <a:off x="3470" y="986"/>
                <a:ext cx="80" cy="548"/>
              </a:xfrm>
              <a:custGeom>
                <a:avLst/>
                <a:gdLst>
                  <a:gd name="T0" fmla="*/ 0 w 21873"/>
                  <a:gd name="T1" fmla="*/ 0 h 21600"/>
                  <a:gd name="T2" fmla="*/ 0 w 21873"/>
                  <a:gd name="T3" fmla="*/ 0 h 21600"/>
                  <a:gd name="T4" fmla="*/ 0 w 21873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873"/>
                  <a:gd name="T10" fmla="*/ 0 h 21600"/>
                  <a:gd name="T11" fmla="*/ 21873 w 21873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873" h="21600" fill="none" extrusionOk="0">
                    <a:moveTo>
                      <a:pt x="-1" y="1"/>
                    </a:moveTo>
                    <a:cubicBezTo>
                      <a:pt x="90" y="0"/>
                      <a:pt x="181" y="-1"/>
                      <a:pt x="273" y="0"/>
                    </a:cubicBezTo>
                    <a:cubicBezTo>
                      <a:pt x="12202" y="0"/>
                      <a:pt x="21873" y="9670"/>
                      <a:pt x="21873" y="21600"/>
                    </a:cubicBezTo>
                  </a:path>
                  <a:path w="21873" h="21600" stroke="0" extrusionOk="0">
                    <a:moveTo>
                      <a:pt x="-1" y="1"/>
                    </a:moveTo>
                    <a:cubicBezTo>
                      <a:pt x="90" y="0"/>
                      <a:pt x="181" y="-1"/>
                      <a:pt x="273" y="0"/>
                    </a:cubicBezTo>
                    <a:cubicBezTo>
                      <a:pt x="12202" y="0"/>
                      <a:pt x="21873" y="9670"/>
                      <a:pt x="21873" y="21600"/>
                    </a:cubicBezTo>
                    <a:lnTo>
                      <a:pt x="273" y="21600"/>
                    </a:lnTo>
                    <a:lnTo>
                      <a:pt x="-1" y="1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61" name="Arc 19"/>
              <p:cNvSpPr>
                <a:spLocks/>
              </p:cNvSpPr>
              <p:nvPr/>
            </p:nvSpPr>
            <p:spPr bwMode="auto">
              <a:xfrm>
                <a:off x="3554" y="1543"/>
                <a:ext cx="79" cy="5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62" name="Arc 20"/>
              <p:cNvSpPr>
                <a:spLocks/>
              </p:cNvSpPr>
              <p:nvPr/>
            </p:nvSpPr>
            <p:spPr bwMode="auto">
              <a:xfrm>
                <a:off x="3629" y="1546"/>
                <a:ext cx="79" cy="5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</p:grpSp>
        <p:grpSp>
          <p:nvGrpSpPr>
            <p:cNvPr id="8238" name="Group 21"/>
            <p:cNvGrpSpPr>
              <a:grpSpLocks/>
            </p:cNvGrpSpPr>
            <p:nvPr/>
          </p:nvGrpSpPr>
          <p:grpSpPr bwMode="auto">
            <a:xfrm>
              <a:off x="2141538" y="4168775"/>
              <a:ext cx="496887" cy="1763713"/>
              <a:chOff x="3710" y="991"/>
              <a:chExt cx="313" cy="1111"/>
            </a:xfrm>
          </p:grpSpPr>
          <p:sp>
            <p:nvSpPr>
              <p:cNvPr id="8255" name="Arc 22"/>
              <p:cNvSpPr>
                <a:spLocks/>
              </p:cNvSpPr>
              <p:nvPr/>
            </p:nvSpPr>
            <p:spPr bwMode="auto">
              <a:xfrm>
                <a:off x="3710" y="991"/>
                <a:ext cx="79" cy="548"/>
              </a:xfrm>
              <a:custGeom>
                <a:avLst/>
                <a:gdLst>
                  <a:gd name="T0" fmla="*/ 0 w 21600"/>
                  <a:gd name="T1" fmla="*/ 0 h 21598"/>
                  <a:gd name="T2" fmla="*/ 0 w 21600"/>
                  <a:gd name="T3" fmla="*/ 0 h 21598"/>
                  <a:gd name="T4" fmla="*/ 0 w 21600"/>
                  <a:gd name="T5" fmla="*/ 0 h 215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8"/>
                  <a:gd name="T11" fmla="*/ 21600 w 21600"/>
                  <a:gd name="T12" fmla="*/ 21598 h 215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8" fill="none" extrusionOk="0">
                    <a:moveTo>
                      <a:pt x="0" y="21598"/>
                    </a:moveTo>
                    <a:cubicBezTo>
                      <a:pt x="0" y="9775"/>
                      <a:pt x="9505" y="149"/>
                      <a:pt x="21326" y="-1"/>
                    </a:cubicBezTo>
                  </a:path>
                  <a:path w="21600" h="21598" stroke="0" extrusionOk="0">
                    <a:moveTo>
                      <a:pt x="0" y="21598"/>
                    </a:moveTo>
                    <a:cubicBezTo>
                      <a:pt x="0" y="9775"/>
                      <a:pt x="9505" y="149"/>
                      <a:pt x="21326" y="-1"/>
                    </a:cubicBezTo>
                    <a:lnTo>
                      <a:pt x="21600" y="21598"/>
                    </a:lnTo>
                    <a:lnTo>
                      <a:pt x="0" y="21598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56" name="Arc 23"/>
              <p:cNvSpPr>
                <a:spLocks/>
              </p:cNvSpPr>
              <p:nvPr/>
            </p:nvSpPr>
            <p:spPr bwMode="auto">
              <a:xfrm>
                <a:off x="3785" y="994"/>
                <a:ext cx="80" cy="548"/>
              </a:xfrm>
              <a:custGeom>
                <a:avLst/>
                <a:gdLst>
                  <a:gd name="T0" fmla="*/ 0 w 21873"/>
                  <a:gd name="T1" fmla="*/ 0 h 21600"/>
                  <a:gd name="T2" fmla="*/ 0 w 21873"/>
                  <a:gd name="T3" fmla="*/ 0 h 21600"/>
                  <a:gd name="T4" fmla="*/ 0 w 21873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873"/>
                  <a:gd name="T10" fmla="*/ 0 h 21600"/>
                  <a:gd name="T11" fmla="*/ 21873 w 21873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873" h="21600" fill="none" extrusionOk="0">
                    <a:moveTo>
                      <a:pt x="-1" y="1"/>
                    </a:moveTo>
                    <a:cubicBezTo>
                      <a:pt x="90" y="0"/>
                      <a:pt x="181" y="-1"/>
                      <a:pt x="273" y="0"/>
                    </a:cubicBezTo>
                    <a:cubicBezTo>
                      <a:pt x="12202" y="0"/>
                      <a:pt x="21873" y="9670"/>
                      <a:pt x="21873" y="21600"/>
                    </a:cubicBezTo>
                  </a:path>
                  <a:path w="21873" h="21600" stroke="0" extrusionOk="0">
                    <a:moveTo>
                      <a:pt x="-1" y="1"/>
                    </a:moveTo>
                    <a:cubicBezTo>
                      <a:pt x="90" y="0"/>
                      <a:pt x="181" y="-1"/>
                      <a:pt x="273" y="0"/>
                    </a:cubicBezTo>
                    <a:cubicBezTo>
                      <a:pt x="12202" y="0"/>
                      <a:pt x="21873" y="9670"/>
                      <a:pt x="21873" y="21600"/>
                    </a:cubicBezTo>
                    <a:lnTo>
                      <a:pt x="273" y="21600"/>
                    </a:lnTo>
                    <a:lnTo>
                      <a:pt x="-1" y="1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57" name="Arc 24"/>
              <p:cNvSpPr>
                <a:spLocks/>
              </p:cNvSpPr>
              <p:nvPr/>
            </p:nvSpPr>
            <p:spPr bwMode="auto">
              <a:xfrm>
                <a:off x="3869" y="1551"/>
                <a:ext cx="79" cy="5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58" name="Arc 25"/>
              <p:cNvSpPr>
                <a:spLocks/>
              </p:cNvSpPr>
              <p:nvPr/>
            </p:nvSpPr>
            <p:spPr bwMode="auto">
              <a:xfrm>
                <a:off x="3944" y="1554"/>
                <a:ext cx="79" cy="5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</p:grpSp>
        <p:grpSp>
          <p:nvGrpSpPr>
            <p:cNvPr id="8239" name="Group 26"/>
            <p:cNvGrpSpPr>
              <a:grpSpLocks/>
            </p:cNvGrpSpPr>
            <p:nvPr/>
          </p:nvGrpSpPr>
          <p:grpSpPr bwMode="auto">
            <a:xfrm>
              <a:off x="2620963" y="4168775"/>
              <a:ext cx="496887" cy="1763713"/>
              <a:chOff x="4012" y="991"/>
              <a:chExt cx="313" cy="1111"/>
            </a:xfrm>
          </p:grpSpPr>
          <p:sp>
            <p:nvSpPr>
              <p:cNvPr id="8251" name="Arc 27"/>
              <p:cNvSpPr>
                <a:spLocks/>
              </p:cNvSpPr>
              <p:nvPr/>
            </p:nvSpPr>
            <p:spPr bwMode="auto">
              <a:xfrm>
                <a:off x="4012" y="991"/>
                <a:ext cx="79" cy="548"/>
              </a:xfrm>
              <a:custGeom>
                <a:avLst/>
                <a:gdLst>
                  <a:gd name="T0" fmla="*/ 0 w 21600"/>
                  <a:gd name="T1" fmla="*/ 0 h 21598"/>
                  <a:gd name="T2" fmla="*/ 0 w 21600"/>
                  <a:gd name="T3" fmla="*/ 0 h 21598"/>
                  <a:gd name="T4" fmla="*/ 0 w 21600"/>
                  <a:gd name="T5" fmla="*/ 0 h 215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8"/>
                  <a:gd name="T11" fmla="*/ 21600 w 21600"/>
                  <a:gd name="T12" fmla="*/ 21598 h 215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8" fill="none" extrusionOk="0">
                    <a:moveTo>
                      <a:pt x="0" y="21598"/>
                    </a:moveTo>
                    <a:cubicBezTo>
                      <a:pt x="0" y="9775"/>
                      <a:pt x="9505" y="149"/>
                      <a:pt x="21326" y="-1"/>
                    </a:cubicBezTo>
                  </a:path>
                  <a:path w="21600" h="21598" stroke="0" extrusionOk="0">
                    <a:moveTo>
                      <a:pt x="0" y="21598"/>
                    </a:moveTo>
                    <a:cubicBezTo>
                      <a:pt x="0" y="9775"/>
                      <a:pt x="9505" y="149"/>
                      <a:pt x="21326" y="-1"/>
                    </a:cubicBezTo>
                    <a:lnTo>
                      <a:pt x="21600" y="21598"/>
                    </a:lnTo>
                    <a:lnTo>
                      <a:pt x="0" y="21598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52" name="Arc 28"/>
              <p:cNvSpPr>
                <a:spLocks/>
              </p:cNvSpPr>
              <p:nvPr/>
            </p:nvSpPr>
            <p:spPr bwMode="auto">
              <a:xfrm>
                <a:off x="4087" y="994"/>
                <a:ext cx="80" cy="548"/>
              </a:xfrm>
              <a:custGeom>
                <a:avLst/>
                <a:gdLst>
                  <a:gd name="T0" fmla="*/ 0 w 21873"/>
                  <a:gd name="T1" fmla="*/ 0 h 21600"/>
                  <a:gd name="T2" fmla="*/ 0 w 21873"/>
                  <a:gd name="T3" fmla="*/ 0 h 21600"/>
                  <a:gd name="T4" fmla="*/ 0 w 21873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873"/>
                  <a:gd name="T10" fmla="*/ 0 h 21600"/>
                  <a:gd name="T11" fmla="*/ 21873 w 21873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873" h="21600" fill="none" extrusionOk="0">
                    <a:moveTo>
                      <a:pt x="-1" y="1"/>
                    </a:moveTo>
                    <a:cubicBezTo>
                      <a:pt x="90" y="0"/>
                      <a:pt x="181" y="-1"/>
                      <a:pt x="273" y="0"/>
                    </a:cubicBezTo>
                    <a:cubicBezTo>
                      <a:pt x="12202" y="0"/>
                      <a:pt x="21873" y="9670"/>
                      <a:pt x="21873" y="21600"/>
                    </a:cubicBezTo>
                  </a:path>
                  <a:path w="21873" h="21600" stroke="0" extrusionOk="0">
                    <a:moveTo>
                      <a:pt x="-1" y="1"/>
                    </a:moveTo>
                    <a:cubicBezTo>
                      <a:pt x="90" y="0"/>
                      <a:pt x="181" y="-1"/>
                      <a:pt x="273" y="0"/>
                    </a:cubicBezTo>
                    <a:cubicBezTo>
                      <a:pt x="12202" y="0"/>
                      <a:pt x="21873" y="9670"/>
                      <a:pt x="21873" y="21600"/>
                    </a:cubicBezTo>
                    <a:lnTo>
                      <a:pt x="273" y="21600"/>
                    </a:lnTo>
                    <a:lnTo>
                      <a:pt x="-1" y="1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53" name="Arc 29"/>
              <p:cNvSpPr>
                <a:spLocks/>
              </p:cNvSpPr>
              <p:nvPr/>
            </p:nvSpPr>
            <p:spPr bwMode="auto">
              <a:xfrm>
                <a:off x="4171" y="1551"/>
                <a:ext cx="79" cy="5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54" name="Arc 30"/>
              <p:cNvSpPr>
                <a:spLocks/>
              </p:cNvSpPr>
              <p:nvPr/>
            </p:nvSpPr>
            <p:spPr bwMode="auto">
              <a:xfrm>
                <a:off x="4246" y="1554"/>
                <a:ext cx="79" cy="5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</p:grpSp>
        <p:grpSp>
          <p:nvGrpSpPr>
            <p:cNvPr id="8240" name="Group 31"/>
            <p:cNvGrpSpPr>
              <a:grpSpLocks/>
            </p:cNvGrpSpPr>
            <p:nvPr/>
          </p:nvGrpSpPr>
          <p:grpSpPr bwMode="auto">
            <a:xfrm>
              <a:off x="3114675" y="4191000"/>
              <a:ext cx="496888" cy="1763713"/>
              <a:chOff x="4323" y="1005"/>
              <a:chExt cx="313" cy="1111"/>
            </a:xfrm>
          </p:grpSpPr>
          <p:sp>
            <p:nvSpPr>
              <p:cNvPr id="8247" name="Arc 32"/>
              <p:cNvSpPr>
                <a:spLocks/>
              </p:cNvSpPr>
              <p:nvPr/>
            </p:nvSpPr>
            <p:spPr bwMode="auto">
              <a:xfrm>
                <a:off x="4323" y="1005"/>
                <a:ext cx="79" cy="548"/>
              </a:xfrm>
              <a:custGeom>
                <a:avLst/>
                <a:gdLst>
                  <a:gd name="T0" fmla="*/ 0 w 21600"/>
                  <a:gd name="T1" fmla="*/ 0 h 21598"/>
                  <a:gd name="T2" fmla="*/ 0 w 21600"/>
                  <a:gd name="T3" fmla="*/ 0 h 21598"/>
                  <a:gd name="T4" fmla="*/ 0 w 21600"/>
                  <a:gd name="T5" fmla="*/ 0 h 215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8"/>
                  <a:gd name="T11" fmla="*/ 21600 w 21600"/>
                  <a:gd name="T12" fmla="*/ 21598 h 215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8" fill="none" extrusionOk="0">
                    <a:moveTo>
                      <a:pt x="0" y="21598"/>
                    </a:moveTo>
                    <a:cubicBezTo>
                      <a:pt x="0" y="9775"/>
                      <a:pt x="9505" y="149"/>
                      <a:pt x="21326" y="-1"/>
                    </a:cubicBezTo>
                  </a:path>
                  <a:path w="21600" h="21598" stroke="0" extrusionOk="0">
                    <a:moveTo>
                      <a:pt x="0" y="21598"/>
                    </a:moveTo>
                    <a:cubicBezTo>
                      <a:pt x="0" y="9775"/>
                      <a:pt x="9505" y="149"/>
                      <a:pt x="21326" y="-1"/>
                    </a:cubicBezTo>
                    <a:lnTo>
                      <a:pt x="21600" y="21598"/>
                    </a:lnTo>
                    <a:lnTo>
                      <a:pt x="0" y="21598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48" name="Arc 33"/>
              <p:cNvSpPr>
                <a:spLocks/>
              </p:cNvSpPr>
              <p:nvPr/>
            </p:nvSpPr>
            <p:spPr bwMode="auto">
              <a:xfrm>
                <a:off x="4398" y="1008"/>
                <a:ext cx="80" cy="548"/>
              </a:xfrm>
              <a:custGeom>
                <a:avLst/>
                <a:gdLst>
                  <a:gd name="T0" fmla="*/ 0 w 21873"/>
                  <a:gd name="T1" fmla="*/ 0 h 21600"/>
                  <a:gd name="T2" fmla="*/ 0 w 21873"/>
                  <a:gd name="T3" fmla="*/ 0 h 21600"/>
                  <a:gd name="T4" fmla="*/ 0 w 21873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873"/>
                  <a:gd name="T10" fmla="*/ 0 h 21600"/>
                  <a:gd name="T11" fmla="*/ 21873 w 21873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873" h="21600" fill="none" extrusionOk="0">
                    <a:moveTo>
                      <a:pt x="-1" y="1"/>
                    </a:moveTo>
                    <a:cubicBezTo>
                      <a:pt x="90" y="0"/>
                      <a:pt x="181" y="-1"/>
                      <a:pt x="273" y="0"/>
                    </a:cubicBezTo>
                    <a:cubicBezTo>
                      <a:pt x="12202" y="0"/>
                      <a:pt x="21873" y="9670"/>
                      <a:pt x="21873" y="21600"/>
                    </a:cubicBezTo>
                  </a:path>
                  <a:path w="21873" h="21600" stroke="0" extrusionOk="0">
                    <a:moveTo>
                      <a:pt x="-1" y="1"/>
                    </a:moveTo>
                    <a:cubicBezTo>
                      <a:pt x="90" y="0"/>
                      <a:pt x="181" y="-1"/>
                      <a:pt x="273" y="0"/>
                    </a:cubicBezTo>
                    <a:cubicBezTo>
                      <a:pt x="12202" y="0"/>
                      <a:pt x="21873" y="9670"/>
                      <a:pt x="21873" y="21600"/>
                    </a:cubicBezTo>
                    <a:lnTo>
                      <a:pt x="273" y="21600"/>
                    </a:lnTo>
                    <a:lnTo>
                      <a:pt x="-1" y="1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49" name="Arc 34"/>
              <p:cNvSpPr>
                <a:spLocks/>
              </p:cNvSpPr>
              <p:nvPr/>
            </p:nvSpPr>
            <p:spPr bwMode="auto">
              <a:xfrm>
                <a:off x="4482" y="1565"/>
                <a:ext cx="79" cy="5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50" name="Arc 35"/>
              <p:cNvSpPr>
                <a:spLocks/>
              </p:cNvSpPr>
              <p:nvPr/>
            </p:nvSpPr>
            <p:spPr bwMode="auto">
              <a:xfrm>
                <a:off x="4557" y="1568"/>
                <a:ext cx="79" cy="5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</p:grpSp>
        <p:grpSp>
          <p:nvGrpSpPr>
            <p:cNvPr id="8241" name="Group 36"/>
            <p:cNvGrpSpPr>
              <a:grpSpLocks/>
            </p:cNvGrpSpPr>
            <p:nvPr/>
          </p:nvGrpSpPr>
          <p:grpSpPr bwMode="auto">
            <a:xfrm>
              <a:off x="3606800" y="4191000"/>
              <a:ext cx="496888" cy="1763713"/>
              <a:chOff x="4633" y="1005"/>
              <a:chExt cx="313" cy="1111"/>
            </a:xfrm>
          </p:grpSpPr>
          <p:sp>
            <p:nvSpPr>
              <p:cNvPr id="8243" name="Arc 37"/>
              <p:cNvSpPr>
                <a:spLocks/>
              </p:cNvSpPr>
              <p:nvPr/>
            </p:nvSpPr>
            <p:spPr bwMode="auto">
              <a:xfrm>
                <a:off x="4633" y="1005"/>
                <a:ext cx="79" cy="548"/>
              </a:xfrm>
              <a:custGeom>
                <a:avLst/>
                <a:gdLst>
                  <a:gd name="T0" fmla="*/ 0 w 21600"/>
                  <a:gd name="T1" fmla="*/ 0 h 21598"/>
                  <a:gd name="T2" fmla="*/ 0 w 21600"/>
                  <a:gd name="T3" fmla="*/ 0 h 21598"/>
                  <a:gd name="T4" fmla="*/ 0 w 21600"/>
                  <a:gd name="T5" fmla="*/ 0 h 215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8"/>
                  <a:gd name="T11" fmla="*/ 21600 w 21600"/>
                  <a:gd name="T12" fmla="*/ 21598 h 215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8" fill="none" extrusionOk="0">
                    <a:moveTo>
                      <a:pt x="0" y="21598"/>
                    </a:moveTo>
                    <a:cubicBezTo>
                      <a:pt x="0" y="9775"/>
                      <a:pt x="9505" y="149"/>
                      <a:pt x="21326" y="-1"/>
                    </a:cubicBezTo>
                  </a:path>
                  <a:path w="21600" h="21598" stroke="0" extrusionOk="0">
                    <a:moveTo>
                      <a:pt x="0" y="21598"/>
                    </a:moveTo>
                    <a:cubicBezTo>
                      <a:pt x="0" y="9775"/>
                      <a:pt x="9505" y="149"/>
                      <a:pt x="21326" y="-1"/>
                    </a:cubicBezTo>
                    <a:lnTo>
                      <a:pt x="21600" y="21598"/>
                    </a:lnTo>
                    <a:lnTo>
                      <a:pt x="0" y="21598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44" name="Arc 38"/>
              <p:cNvSpPr>
                <a:spLocks/>
              </p:cNvSpPr>
              <p:nvPr/>
            </p:nvSpPr>
            <p:spPr bwMode="auto">
              <a:xfrm>
                <a:off x="4708" y="1008"/>
                <a:ext cx="80" cy="548"/>
              </a:xfrm>
              <a:custGeom>
                <a:avLst/>
                <a:gdLst>
                  <a:gd name="T0" fmla="*/ 0 w 21873"/>
                  <a:gd name="T1" fmla="*/ 0 h 21600"/>
                  <a:gd name="T2" fmla="*/ 0 w 21873"/>
                  <a:gd name="T3" fmla="*/ 0 h 21600"/>
                  <a:gd name="T4" fmla="*/ 0 w 21873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873"/>
                  <a:gd name="T10" fmla="*/ 0 h 21600"/>
                  <a:gd name="T11" fmla="*/ 21873 w 21873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873" h="21600" fill="none" extrusionOk="0">
                    <a:moveTo>
                      <a:pt x="-1" y="1"/>
                    </a:moveTo>
                    <a:cubicBezTo>
                      <a:pt x="90" y="0"/>
                      <a:pt x="181" y="-1"/>
                      <a:pt x="273" y="0"/>
                    </a:cubicBezTo>
                    <a:cubicBezTo>
                      <a:pt x="12202" y="0"/>
                      <a:pt x="21873" y="9670"/>
                      <a:pt x="21873" y="21600"/>
                    </a:cubicBezTo>
                  </a:path>
                  <a:path w="21873" h="21600" stroke="0" extrusionOk="0">
                    <a:moveTo>
                      <a:pt x="-1" y="1"/>
                    </a:moveTo>
                    <a:cubicBezTo>
                      <a:pt x="90" y="0"/>
                      <a:pt x="181" y="-1"/>
                      <a:pt x="273" y="0"/>
                    </a:cubicBezTo>
                    <a:cubicBezTo>
                      <a:pt x="12202" y="0"/>
                      <a:pt x="21873" y="9670"/>
                      <a:pt x="21873" y="21600"/>
                    </a:cubicBezTo>
                    <a:lnTo>
                      <a:pt x="273" y="21600"/>
                    </a:lnTo>
                    <a:lnTo>
                      <a:pt x="-1" y="1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45" name="Arc 39"/>
              <p:cNvSpPr>
                <a:spLocks/>
              </p:cNvSpPr>
              <p:nvPr/>
            </p:nvSpPr>
            <p:spPr bwMode="auto">
              <a:xfrm>
                <a:off x="4792" y="1565"/>
                <a:ext cx="79" cy="5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46" name="Arc 40"/>
              <p:cNvSpPr>
                <a:spLocks/>
              </p:cNvSpPr>
              <p:nvPr/>
            </p:nvSpPr>
            <p:spPr bwMode="auto">
              <a:xfrm>
                <a:off x="4867" y="1568"/>
                <a:ext cx="79" cy="5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</p:grpSp>
        <p:sp>
          <p:nvSpPr>
            <p:cNvPr id="8242" name="Rectangle 75"/>
            <p:cNvSpPr>
              <a:spLocks noChangeArrowheads="1"/>
            </p:cNvSpPr>
            <p:nvPr/>
          </p:nvSpPr>
          <p:spPr bwMode="auto">
            <a:xfrm>
              <a:off x="1970088" y="6124575"/>
              <a:ext cx="1398587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s-ES_tradnl" altLang="es-MX" sz="2000" b="1">
                  <a:latin typeface="ZapfHumnst BT"/>
                </a:rPr>
                <a:t>Portadora</a:t>
              </a:r>
            </a:p>
          </p:txBody>
        </p:sp>
      </p:grpSp>
      <p:grpSp>
        <p:nvGrpSpPr>
          <p:cNvPr id="9" name="73 Grupo"/>
          <p:cNvGrpSpPr>
            <a:grpSpLocks/>
          </p:cNvGrpSpPr>
          <p:nvPr/>
        </p:nvGrpSpPr>
        <p:grpSpPr bwMode="auto">
          <a:xfrm>
            <a:off x="5116116" y="3573016"/>
            <a:ext cx="3132138" cy="2400300"/>
            <a:chOff x="5143500" y="4143375"/>
            <a:chExt cx="3132138" cy="2400300"/>
          </a:xfrm>
        </p:grpSpPr>
        <p:sp>
          <p:nvSpPr>
            <p:cNvPr id="8201" name="Line 42"/>
            <p:cNvSpPr>
              <a:spLocks noChangeShapeType="1"/>
            </p:cNvSpPr>
            <p:nvPr/>
          </p:nvSpPr>
          <p:spPr bwMode="auto">
            <a:xfrm flipV="1">
              <a:off x="5143500" y="4154488"/>
              <a:ext cx="0" cy="1666875"/>
            </a:xfrm>
            <a:prstGeom prst="line">
              <a:avLst/>
            </a:prstGeom>
            <a:noFill/>
            <a:ln w="25400">
              <a:solidFill>
                <a:srgbClr val="33CC33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sp>
          <p:nvSpPr>
            <p:cNvPr id="8202" name="Line 43"/>
            <p:cNvSpPr>
              <a:spLocks noChangeShapeType="1"/>
            </p:cNvSpPr>
            <p:nvPr/>
          </p:nvSpPr>
          <p:spPr bwMode="auto">
            <a:xfrm>
              <a:off x="5143500" y="5035550"/>
              <a:ext cx="3132138" cy="0"/>
            </a:xfrm>
            <a:prstGeom prst="line">
              <a:avLst/>
            </a:prstGeom>
            <a:noFill/>
            <a:ln w="25400">
              <a:solidFill>
                <a:srgbClr val="33CC33"/>
              </a:solidFill>
              <a:round/>
              <a:headEnd type="none" w="sm" len="sm"/>
              <a:tailEnd type="stealth" w="med" len="lg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s-MX"/>
            </a:p>
          </p:txBody>
        </p:sp>
        <p:grpSp>
          <p:nvGrpSpPr>
            <p:cNvPr id="8203" name="Group 44"/>
            <p:cNvGrpSpPr>
              <a:grpSpLocks/>
            </p:cNvGrpSpPr>
            <p:nvPr/>
          </p:nvGrpSpPr>
          <p:grpSpPr bwMode="auto">
            <a:xfrm>
              <a:off x="5168900" y="4633913"/>
              <a:ext cx="474663" cy="838200"/>
              <a:chOff x="688" y="2802"/>
              <a:chExt cx="299" cy="528"/>
            </a:xfrm>
          </p:grpSpPr>
          <p:sp>
            <p:nvSpPr>
              <p:cNvPr id="8230" name="Arc 45"/>
              <p:cNvSpPr>
                <a:spLocks/>
              </p:cNvSpPr>
              <p:nvPr/>
            </p:nvSpPr>
            <p:spPr bwMode="auto">
              <a:xfrm>
                <a:off x="688" y="2802"/>
                <a:ext cx="76" cy="260"/>
              </a:xfrm>
              <a:custGeom>
                <a:avLst/>
                <a:gdLst>
                  <a:gd name="T0" fmla="*/ 0 w 21600"/>
                  <a:gd name="T1" fmla="*/ 0 h 21598"/>
                  <a:gd name="T2" fmla="*/ 0 w 21600"/>
                  <a:gd name="T3" fmla="*/ 0 h 21598"/>
                  <a:gd name="T4" fmla="*/ 0 w 21600"/>
                  <a:gd name="T5" fmla="*/ 0 h 215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8"/>
                  <a:gd name="T11" fmla="*/ 21600 w 21600"/>
                  <a:gd name="T12" fmla="*/ 21598 h 215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8" fill="none" extrusionOk="0">
                    <a:moveTo>
                      <a:pt x="0" y="21516"/>
                    </a:moveTo>
                    <a:cubicBezTo>
                      <a:pt x="44" y="9730"/>
                      <a:pt x="9529" y="155"/>
                      <a:pt x="21313" y="-1"/>
                    </a:cubicBezTo>
                  </a:path>
                  <a:path w="21600" h="21598" stroke="0" extrusionOk="0">
                    <a:moveTo>
                      <a:pt x="0" y="21516"/>
                    </a:moveTo>
                    <a:cubicBezTo>
                      <a:pt x="44" y="9730"/>
                      <a:pt x="9529" y="155"/>
                      <a:pt x="21313" y="-1"/>
                    </a:cubicBezTo>
                    <a:lnTo>
                      <a:pt x="21600" y="21598"/>
                    </a:lnTo>
                    <a:lnTo>
                      <a:pt x="0" y="21516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31" name="Arc 46"/>
              <p:cNvSpPr>
                <a:spLocks/>
              </p:cNvSpPr>
              <p:nvPr/>
            </p:nvSpPr>
            <p:spPr bwMode="auto">
              <a:xfrm>
                <a:off x="760" y="2802"/>
                <a:ext cx="76" cy="261"/>
              </a:xfrm>
              <a:custGeom>
                <a:avLst/>
                <a:gdLst>
                  <a:gd name="T0" fmla="*/ 0 w 21888"/>
                  <a:gd name="T1" fmla="*/ 0 h 21600"/>
                  <a:gd name="T2" fmla="*/ 0 w 21888"/>
                  <a:gd name="T3" fmla="*/ 0 h 21600"/>
                  <a:gd name="T4" fmla="*/ 0 w 21888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888"/>
                  <a:gd name="T10" fmla="*/ 0 h 21600"/>
                  <a:gd name="T11" fmla="*/ 21888 w 21888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888" h="21600" fill="none" extrusionOk="0">
                    <a:moveTo>
                      <a:pt x="-1" y="1"/>
                    </a:moveTo>
                    <a:cubicBezTo>
                      <a:pt x="95" y="0"/>
                      <a:pt x="191" y="-1"/>
                      <a:pt x="288" y="0"/>
                    </a:cubicBezTo>
                    <a:cubicBezTo>
                      <a:pt x="12217" y="0"/>
                      <a:pt x="21888" y="9670"/>
                      <a:pt x="21888" y="21600"/>
                    </a:cubicBezTo>
                  </a:path>
                  <a:path w="21888" h="21600" stroke="0" extrusionOk="0">
                    <a:moveTo>
                      <a:pt x="-1" y="1"/>
                    </a:moveTo>
                    <a:cubicBezTo>
                      <a:pt x="95" y="0"/>
                      <a:pt x="191" y="-1"/>
                      <a:pt x="288" y="0"/>
                    </a:cubicBezTo>
                    <a:cubicBezTo>
                      <a:pt x="12217" y="0"/>
                      <a:pt x="21888" y="9670"/>
                      <a:pt x="21888" y="21600"/>
                    </a:cubicBezTo>
                    <a:lnTo>
                      <a:pt x="288" y="21600"/>
                    </a:lnTo>
                    <a:lnTo>
                      <a:pt x="-1" y="1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32" name="Arc 47"/>
              <p:cNvSpPr>
                <a:spLocks/>
              </p:cNvSpPr>
              <p:nvPr/>
            </p:nvSpPr>
            <p:spPr bwMode="auto">
              <a:xfrm>
                <a:off x="840" y="3067"/>
                <a:ext cx="76" cy="261"/>
              </a:xfrm>
              <a:custGeom>
                <a:avLst/>
                <a:gdLst>
                  <a:gd name="T0" fmla="*/ 0 w 21600"/>
                  <a:gd name="T1" fmla="*/ 0 h 21598"/>
                  <a:gd name="T2" fmla="*/ 0 w 21600"/>
                  <a:gd name="T3" fmla="*/ 0 h 21598"/>
                  <a:gd name="T4" fmla="*/ 0 w 21600"/>
                  <a:gd name="T5" fmla="*/ 0 h 215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8"/>
                  <a:gd name="T11" fmla="*/ 21600 w 21600"/>
                  <a:gd name="T12" fmla="*/ 21598 h 215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8" fill="none" extrusionOk="0">
                    <a:moveTo>
                      <a:pt x="21313" y="21598"/>
                    </a:moveTo>
                    <a:cubicBezTo>
                      <a:pt x="9497" y="21441"/>
                      <a:pt x="0" y="11817"/>
                      <a:pt x="0" y="0"/>
                    </a:cubicBezTo>
                  </a:path>
                  <a:path w="21600" h="21598" stroke="0" extrusionOk="0">
                    <a:moveTo>
                      <a:pt x="21313" y="21598"/>
                    </a:moveTo>
                    <a:cubicBezTo>
                      <a:pt x="9497" y="21441"/>
                      <a:pt x="0" y="11817"/>
                      <a:pt x="0" y="0"/>
                    </a:cubicBezTo>
                    <a:lnTo>
                      <a:pt x="21600" y="0"/>
                    </a:lnTo>
                    <a:lnTo>
                      <a:pt x="21313" y="21598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33" name="Arc 48"/>
              <p:cNvSpPr>
                <a:spLocks/>
              </p:cNvSpPr>
              <p:nvPr/>
            </p:nvSpPr>
            <p:spPr bwMode="auto">
              <a:xfrm>
                <a:off x="912" y="3068"/>
                <a:ext cx="75" cy="262"/>
              </a:xfrm>
              <a:custGeom>
                <a:avLst/>
                <a:gdLst>
                  <a:gd name="T0" fmla="*/ 0 w 21600"/>
                  <a:gd name="T1" fmla="*/ 0 h 21683"/>
                  <a:gd name="T2" fmla="*/ 0 w 21600"/>
                  <a:gd name="T3" fmla="*/ 0 h 21683"/>
                  <a:gd name="T4" fmla="*/ 0 w 21600"/>
                  <a:gd name="T5" fmla="*/ 0 h 21683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83"/>
                  <a:gd name="T11" fmla="*/ 21600 w 21600"/>
                  <a:gd name="T12" fmla="*/ 21683 h 21683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83" fill="none" extrusionOk="0">
                    <a:moveTo>
                      <a:pt x="21599" y="0"/>
                    </a:moveTo>
                    <a:cubicBezTo>
                      <a:pt x="21599" y="27"/>
                      <a:pt x="21600" y="55"/>
                      <a:pt x="21600" y="83"/>
                    </a:cubicBezTo>
                    <a:cubicBezTo>
                      <a:pt x="21600" y="12012"/>
                      <a:pt x="11929" y="21682"/>
                      <a:pt x="0" y="21683"/>
                    </a:cubicBezTo>
                  </a:path>
                  <a:path w="21600" h="21683" stroke="0" extrusionOk="0">
                    <a:moveTo>
                      <a:pt x="21599" y="0"/>
                    </a:moveTo>
                    <a:cubicBezTo>
                      <a:pt x="21599" y="27"/>
                      <a:pt x="21600" y="55"/>
                      <a:pt x="21600" y="83"/>
                    </a:cubicBezTo>
                    <a:cubicBezTo>
                      <a:pt x="21600" y="12012"/>
                      <a:pt x="11929" y="21682"/>
                      <a:pt x="0" y="21683"/>
                    </a:cubicBezTo>
                    <a:lnTo>
                      <a:pt x="0" y="83"/>
                    </a:lnTo>
                    <a:lnTo>
                      <a:pt x="21599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</p:grpSp>
        <p:grpSp>
          <p:nvGrpSpPr>
            <p:cNvPr id="8204" name="Group 49"/>
            <p:cNvGrpSpPr>
              <a:grpSpLocks/>
            </p:cNvGrpSpPr>
            <p:nvPr/>
          </p:nvGrpSpPr>
          <p:grpSpPr bwMode="auto">
            <a:xfrm>
              <a:off x="5641975" y="4143375"/>
              <a:ext cx="496888" cy="1763713"/>
              <a:chOff x="986" y="2493"/>
              <a:chExt cx="313" cy="1111"/>
            </a:xfrm>
          </p:grpSpPr>
          <p:sp>
            <p:nvSpPr>
              <p:cNvPr id="8226" name="Arc 50"/>
              <p:cNvSpPr>
                <a:spLocks/>
              </p:cNvSpPr>
              <p:nvPr/>
            </p:nvSpPr>
            <p:spPr bwMode="auto">
              <a:xfrm>
                <a:off x="986" y="2493"/>
                <a:ext cx="79" cy="548"/>
              </a:xfrm>
              <a:custGeom>
                <a:avLst/>
                <a:gdLst>
                  <a:gd name="T0" fmla="*/ 0 w 21600"/>
                  <a:gd name="T1" fmla="*/ 0 h 21598"/>
                  <a:gd name="T2" fmla="*/ 0 w 21600"/>
                  <a:gd name="T3" fmla="*/ 0 h 21598"/>
                  <a:gd name="T4" fmla="*/ 0 w 21600"/>
                  <a:gd name="T5" fmla="*/ 0 h 215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8"/>
                  <a:gd name="T11" fmla="*/ 21600 w 21600"/>
                  <a:gd name="T12" fmla="*/ 21598 h 215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8" fill="none" extrusionOk="0">
                    <a:moveTo>
                      <a:pt x="0" y="21598"/>
                    </a:moveTo>
                    <a:cubicBezTo>
                      <a:pt x="0" y="9775"/>
                      <a:pt x="9505" y="149"/>
                      <a:pt x="21326" y="-1"/>
                    </a:cubicBezTo>
                  </a:path>
                  <a:path w="21600" h="21598" stroke="0" extrusionOk="0">
                    <a:moveTo>
                      <a:pt x="0" y="21598"/>
                    </a:moveTo>
                    <a:cubicBezTo>
                      <a:pt x="0" y="9775"/>
                      <a:pt x="9505" y="149"/>
                      <a:pt x="21326" y="-1"/>
                    </a:cubicBezTo>
                    <a:lnTo>
                      <a:pt x="21600" y="21598"/>
                    </a:lnTo>
                    <a:lnTo>
                      <a:pt x="0" y="21598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27" name="Arc 51"/>
              <p:cNvSpPr>
                <a:spLocks/>
              </p:cNvSpPr>
              <p:nvPr/>
            </p:nvSpPr>
            <p:spPr bwMode="auto">
              <a:xfrm>
                <a:off x="1061" y="2496"/>
                <a:ext cx="80" cy="548"/>
              </a:xfrm>
              <a:custGeom>
                <a:avLst/>
                <a:gdLst>
                  <a:gd name="T0" fmla="*/ 0 w 21873"/>
                  <a:gd name="T1" fmla="*/ 0 h 21600"/>
                  <a:gd name="T2" fmla="*/ 0 w 21873"/>
                  <a:gd name="T3" fmla="*/ 0 h 21600"/>
                  <a:gd name="T4" fmla="*/ 0 w 21873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873"/>
                  <a:gd name="T10" fmla="*/ 0 h 21600"/>
                  <a:gd name="T11" fmla="*/ 21873 w 21873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873" h="21600" fill="none" extrusionOk="0">
                    <a:moveTo>
                      <a:pt x="-1" y="1"/>
                    </a:moveTo>
                    <a:cubicBezTo>
                      <a:pt x="90" y="0"/>
                      <a:pt x="181" y="-1"/>
                      <a:pt x="273" y="0"/>
                    </a:cubicBezTo>
                    <a:cubicBezTo>
                      <a:pt x="12202" y="0"/>
                      <a:pt x="21873" y="9670"/>
                      <a:pt x="21873" y="21600"/>
                    </a:cubicBezTo>
                  </a:path>
                  <a:path w="21873" h="21600" stroke="0" extrusionOk="0">
                    <a:moveTo>
                      <a:pt x="-1" y="1"/>
                    </a:moveTo>
                    <a:cubicBezTo>
                      <a:pt x="90" y="0"/>
                      <a:pt x="181" y="-1"/>
                      <a:pt x="273" y="0"/>
                    </a:cubicBezTo>
                    <a:cubicBezTo>
                      <a:pt x="12202" y="0"/>
                      <a:pt x="21873" y="9670"/>
                      <a:pt x="21873" y="21600"/>
                    </a:cubicBezTo>
                    <a:lnTo>
                      <a:pt x="273" y="21600"/>
                    </a:lnTo>
                    <a:lnTo>
                      <a:pt x="-1" y="1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28" name="Arc 52"/>
              <p:cNvSpPr>
                <a:spLocks/>
              </p:cNvSpPr>
              <p:nvPr/>
            </p:nvSpPr>
            <p:spPr bwMode="auto">
              <a:xfrm>
                <a:off x="1145" y="3053"/>
                <a:ext cx="79" cy="5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29" name="Arc 53"/>
              <p:cNvSpPr>
                <a:spLocks/>
              </p:cNvSpPr>
              <p:nvPr/>
            </p:nvSpPr>
            <p:spPr bwMode="auto">
              <a:xfrm>
                <a:off x="1220" y="3056"/>
                <a:ext cx="79" cy="5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</p:grpSp>
        <p:grpSp>
          <p:nvGrpSpPr>
            <p:cNvPr id="8205" name="Group 54"/>
            <p:cNvGrpSpPr>
              <a:grpSpLocks/>
            </p:cNvGrpSpPr>
            <p:nvPr/>
          </p:nvGrpSpPr>
          <p:grpSpPr bwMode="auto">
            <a:xfrm>
              <a:off x="6142038" y="4156075"/>
              <a:ext cx="496887" cy="1763713"/>
              <a:chOff x="1301" y="2501"/>
              <a:chExt cx="313" cy="1111"/>
            </a:xfrm>
          </p:grpSpPr>
          <p:sp>
            <p:nvSpPr>
              <p:cNvPr id="8222" name="Arc 55"/>
              <p:cNvSpPr>
                <a:spLocks/>
              </p:cNvSpPr>
              <p:nvPr/>
            </p:nvSpPr>
            <p:spPr bwMode="auto">
              <a:xfrm>
                <a:off x="1301" y="2501"/>
                <a:ext cx="79" cy="548"/>
              </a:xfrm>
              <a:custGeom>
                <a:avLst/>
                <a:gdLst>
                  <a:gd name="T0" fmla="*/ 0 w 21600"/>
                  <a:gd name="T1" fmla="*/ 0 h 21598"/>
                  <a:gd name="T2" fmla="*/ 0 w 21600"/>
                  <a:gd name="T3" fmla="*/ 0 h 21598"/>
                  <a:gd name="T4" fmla="*/ 0 w 21600"/>
                  <a:gd name="T5" fmla="*/ 0 h 215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8"/>
                  <a:gd name="T11" fmla="*/ 21600 w 21600"/>
                  <a:gd name="T12" fmla="*/ 21598 h 215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8" fill="none" extrusionOk="0">
                    <a:moveTo>
                      <a:pt x="0" y="21598"/>
                    </a:moveTo>
                    <a:cubicBezTo>
                      <a:pt x="0" y="9775"/>
                      <a:pt x="9505" y="149"/>
                      <a:pt x="21326" y="-1"/>
                    </a:cubicBezTo>
                  </a:path>
                  <a:path w="21600" h="21598" stroke="0" extrusionOk="0">
                    <a:moveTo>
                      <a:pt x="0" y="21598"/>
                    </a:moveTo>
                    <a:cubicBezTo>
                      <a:pt x="0" y="9775"/>
                      <a:pt x="9505" y="149"/>
                      <a:pt x="21326" y="-1"/>
                    </a:cubicBezTo>
                    <a:lnTo>
                      <a:pt x="21600" y="21598"/>
                    </a:lnTo>
                    <a:lnTo>
                      <a:pt x="0" y="21598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23" name="Arc 56"/>
              <p:cNvSpPr>
                <a:spLocks/>
              </p:cNvSpPr>
              <p:nvPr/>
            </p:nvSpPr>
            <p:spPr bwMode="auto">
              <a:xfrm>
                <a:off x="1376" y="2504"/>
                <a:ext cx="80" cy="548"/>
              </a:xfrm>
              <a:custGeom>
                <a:avLst/>
                <a:gdLst>
                  <a:gd name="T0" fmla="*/ 0 w 21873"/>
                  <a:gd name="T1" fmla="*/ 0 h 21600"/>
                  <a:gd name="T2" fmla="*/ 0 w 21873"/>
                  <a:gd name="T3" fmla="*/ 0 h 21600"/>
                  <a:gd name="T4" fmla="*/ 0 w 21873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873"/>
                  <a:gd name="T10" fmla="*/ 0 h 21600"/>
                  <a:gd name="T11" fmla="*/ 21873 w 21873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873" h="21600" fill="none" extrusionOk="0">
                    <a:moveTo>
                      <a:pt x="-1" y="1"/>
                    </a:moveTo>
                    <a:cubicBezTo>
                      <a:pt x="90" y="0"/>
                      <a:pt x="181" y="-1"/>
                      <a:pt x="273" y="0"/>
                    </a:cubicBezTo>
                    <a:cubicBezTo>
                      <a:pt x="12202" y="0"/>
                      <a:pt x="21873" y="9670"/>
                      <a:pt x="21873" y="21600"/>
                    </a:cubicBezTo>
                  </a:path>
                  <a:path w="21873" h="21600" stroke="0" extrusionOk="0">
                    <a:moveTo>
                      <a:pt x="-1" y="1"/>
                    </a:moveTo>
                    <a:cubicBezTo>
                      <a:pt x="90" y="0"/>
                      <a:pt x="181" y="-1"/>
                      <a:pt x="273" y="0"/>
                    </a:cubicBezTo>
                    <a:cubicBezTo>
                      <a:pt x="12202" y="0"/>
                      <a:pt x="21873" y="9670"/>
                      <a:pt x="21873" y="21600"/>
                    </a:cubicBezTo>
                    <a:lnTo>
                      <a:pt x="273" y="21600"/>
                    </a:lnTo>
                    <a:lnTo>
                      <a:pt x="-1" y="1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24" name="Arc 57"/>
              <p:cNvSpPr>
                <a:spLocks/>
              </p:cNvSpPr>
              <p:nvPr/>
            </p:nvSpPr>
            <p:spPr bwMode="auto">
              <a:xfrm>
                <a:off x="1460" y="3061"/>
                <a:ext cx="79" cy="5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25" name="Arc 58"/>
              <p:cNvSpPr>
                <a:spLocks/>
              </p:cNvSpPr>
              <p:nvPr/>
            </p:nvSpPr>
            <p:spPr bwMode="auto">
              <a:xfrm>
                <a:off x="1535" y="3064"/>
                <a:ext cx="79" cy="5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</p:grpSp>
        <p:grpSp>
          <p:nvGrpSpPr>
            <p:cNvPr id="8206" name="Group 59"/>
            <p:cNvGrpSpPr>
              <a:grpSpLocks/>
            </p:cNvGrpSpPr>
            <p:nvPr/>
          </p:nvGrpSpPr>
          <p:grpSpPr bwMode="auto">
            <a:xfrm>
              <a:off x="6621463" y="4156075"/>
              <a:ext cx="496887" cy="1763713"/>
              <a:chOff x="1603" y="2501"/>
              <a:chExt cx="313" cy="1111"/>
            </a:xfrm>
          </p:grpSpPr>
          <p:sp>
            <p:nvSpPr>
              <p:cNvPr id="8218" name="Arc 60"/>
              <p:cNvSpPr>
                <a:spLocks/>
              </p:cNvSpPr>
              <p:nvPr/>
            </p:nvSpPr>
            <p:spPr bwMode="auto">
              <a:xfrm>
                <a:off x="1603" y="2501"/>
                <a:ext cx="79" cy="548"/>
              </a:xfrm>
              <a:custGeom>
                <a:avLst/>
                <a:gdLst>
                  <a:gd name="T0" fmla="*/ 0 w 21600"/>
                  <a:gd name="T1" fmla="*/ 0 h 21598"/>
                  <a:gd name="T2" fmla="*/ 0 w 21600"/>
                  <a:gd name="T3" fmla="*/ 0 h 21598"/>
                  <a:gd name="T4" fmla="*/ 0 w 21600"/>
                  <a:gd name="T5" fmla="*/ 0 h 215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8"/>
                  <a:gd name="T11" fmla="*/ 21600 w 21600"/>
                  <a:gd name="T12" fmla="*/ 21598 h 215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8" fill="none" extrusionOk="0">
                    <a:moveTo>
                      <a:pt x="0" y="21598"/>
                    </a:moveTo>
                    <a:cubicBezTo>
                      <a:pt x="0" y="9775"/>
                      <a:pt x="9505" y="149"/>
                      <a:pt x="21326" y="-1"/>
                    </a:cubicBezTo>
                  </a:path>
                  <a:path w="21600" h="21598" stroke="0" extrusionOk="0">
                    <a:moveTo>
                      <a:pt x="0" y="21598"/>
                    </a:moveTo>
                    <a:cubicBezTo>
                      <a:pt x="0" y="9775"/>
                      <a:pt x="9505" y="149"/>
                      <a:pt x="21326" y="-1"/>
                    </a:cubicBezTo>
                    <a:lnTo>
                      <a:pt x="21600" y="21598"/>
                    </a:lnTo>
                    <a:lnTo>
                      <a:pt x="0" y="21598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19" name="Arc 61"/>
              <p:cNvSpPr>
                <a:spLocks/>
              </p:cNvSpPr>
              <p:nvPr/>
            </p:nvSpPr>
            <p:spPr bwMode="auto">
              <a:xfrm>
                <a:off x="1678" y="2504"/>
                <a:ext cx="80" cy="548"/>
              </a:xfrm>
              <a:custGeom>
                <a:avLst/>
                <a:gdLst>
                  <a:gd name="T0" fmla="*/ 0 w 21873"/>
                  <a:gd name="T1" fmla="*/ 0 h 21600"/>
                  <a:gd name="T2" fmla="*/ 0 w 21873"/>
                  <a:gd name="T3" fmla="*/ 0 h 21600"/>
                  <a:gd name="T4" fmla="*/ 0 w 21873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873"/>
                  <a:gd name="T10" fmla="*/ 0 h 21600"/>
                  <a:gd name="T11" fmla="*/ 21873 w 21873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873" h="21600" fill="none" extrusionOk="0">
                    <a:moveTo>
                      <a:pt x="-1" y="1"/>
                    </a:moveTo>
                    <a:cubicBezTo>
                      <a:pt x="90" y="0"/>
                      <a:pt x="181" y="-1"/>
                      <a:pt x="273" y="0"/>
                    </a:cubicBezTo>
                    <a:cubicBezTo>
                      <a:pt x="12202" y="0"/>
                      <a:pt x="21873" y="9670"/>
                      <a:pt x="21873" y="21600"/>
                    </a:cubicBezTo>
                  </a:path>
                  <a:path w="21873" h="21600" stroke="0" extrusionOk="0">
                    <a:moveTo>
                      <a:pt x="-1" y="1"/>
                    </a:moveTo>
                    <a:cubicBezTo>
                      <a:pt x="90" y="0"/>
                      <a:pt x="181" y="-1"/>
                      <a:pt x="273" y="0"/>
                    </a:cubicBezTo>
                    <a:cubicBezTo>
                      <a:pt x="12202" y="0"/>
                      <a:pt x="21873" y="9670"/>
                      <a:pt x="21873" y="21600"/>
                    </a:cubicBezTo>
                    <a:lnTo>
                      <a:pt x="273" y="21600"/>
                    </a:lnTo>
                    <a:lnTo>
                      <a:pt x="-1" y="1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20" name="Arc 62"/>
              <p:cNvSpPr>
                <a:spLocks/>
              </p:cNvSpPr>
              <p:nvPr/>
            </p:nvSpPr>
            <p:spPr bwMode="auto">
              <a:xfrm>
                <a:off x="1762" y="3061"/>
                <a:ext cx="79" cy="5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21" name="Arc 63"/>
              <p:cNvSpPr>
                <a:spLocks/>
              </p:cNvSpPr>
              <p:nvPr/>
            </p:nvSpPr>
            <p:spPr bwMode="auto">
              <a:xfrm>
                <a:off x="1837" y="3064"/>
                <a:ext cx="79" cy="5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</p:grpSp>
        <p:grpSp>
          <p:nvGrpSpPr>
            <p:cNvPr id="8207" name="Group 64"/>
            <p:cNvGrpSpPr>
              <a:grpSpLocks/>
            </p:cNvGrpSpPr>
            <p:nvPr/>
          </p:nvGrpSpPr>
          <p:grpSpPr bwMode="auto">
            <a:xfrm>
              <a:off x="7124700" y="4578350"/>
              <a:ext cx="465138" cy="906463"/>
              <a:chOff x="1920" y="2767"/>
              <a:chExt cx="293" cy="571"/>
            </a:xfrm>
          </p:grpSpPr>
          <p:sp>
            <p:nvSpPr>
              <p:cNvPr id="8214" name="Arc 65"/>
              <p:cNvSpPr>
                <a:spLocks/>
              </p:cNvSpPr>
              <p:nvPr/>
            </p:nvSpPr>
            <p:spPr bwMode="auto">
              <a:xfrm>
                <a:off x="1920" y="2767"/>
                <a:ext cx="74" cy="282"/>
              </a:xfrm>
              <a:custGeom>
                <a:avLst/>
                <a:gdLst>
                  <a:gd name="T0" fmla="*/ 0 w 21600"/>
                  <a:gd name="T1" fmla="*/ 0 h 21598"/>
                  <a:gd name="T2" fmla="*/ 0 w 21600"/>
                  <a:gd name="T3" fmla="*/ 0 h 21598"/>
                  <a:gd name="T4" fmla="*/ 0 w 21600"/>
                  <a:gd name="T5" fmla="*/ 0 h 215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8"/>
                  <a:gd name="T11" fmla="*/ 21600 w 21600"/>
                  <a:gd name="T12" fmla="*/ 21598 h 215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8" fill="none" extrusionOk="0">
                    <a:moveTo>
                      <a:pt x="0" y="21598"/>
                    </a:moveTo>
                    <a:cubicBezTo>
                      <a:pt x="0" y="9783"/>
                      <a:pt x="9492" y="160"/>
                      <a:pt x="21306" y="0"/>
                    </a:cubicBezTo>
                  </a:path>
                  <a:path w="21600" h="21598" stroke="0" extrusionOk="0">
                    <a:moveTo>
                      <a:pt x="0" y="21598"/>
                    </a:moveTo>
                    <a:cubicBezTo>
                      <a:pt x="0" y="9783"/>
                      <a:pt x="9492" y="160"/>
                      <a:pt x="21306" y="0"/>
                    </a:cubicBezTo>
                    <a:lnTo>
                      <a:pt x="21600" y="21598"/>
                    </a:lnTo>
                    <a:lnTo>
                      <a:pt x="0" y="21598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15" name="Arc 66"/>
              <p:cNvSpPr>
                <a:spLocks/>
              </p:cNvSpPr>
              <p:nvPr/>
            </p:nvSpPr>
            <p:spPr bwMode="auto">
              <a:xfrm>
                <a:off x="1990" y="2769"/>
                <a:ext cx="75" cy="282"/>
              </a:xfrm>
              <a:custGeom>
                <a:avLst/>
                <a:gdLst>
                  <a:gd name="T0" fmla="*/ 0 w 21891"/>
                  <a:gd name="T1" fmla="*/ 0 h 21600"/>
                  <a:gd name="T2" fmla="*/ 0 w 21891"/>
                  <a:gd name="T3" fmla="*/ 0 h 21600"/>
                  <a:gd name="T4" fmla="*/ 0 w 21891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891"/>
                  <a:gd name="T10" fmla="*/ 0 h 21600"/>
                  <a:gd name="T11" fmla="*/ 21891 w 21891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891" h="21600" fill="none" extrusionOk="0">
                    <a:moveTo>
                      <a:pt x="-1" y="1"/>
                    </a:moveTo>
                    <a:cubicBezTo>
                      <a:pt x="96" y="0"/>
                      <a:pt x="193" y="-1"/>
                      <a:pt x="291" y="0"/>
                    </a:cubicBezTo>
                    <a:cubicBezTo>
                      <a:pt x="12190" y="0"/>
                      <a:pt x="21848" y="9623"/>
                      <a:pt x="21890" y="21523"/>
                    </a:cubicBezTo>
                  </a:path>
                  <a:path w="21891" h="21600" stroke="0" extrusionOk="0">
                    <a:moveTo>
                      <a:pt x="-1" y="1"/>
                    </a:moveTo>
                    <a:cubicBezTo>
                      <a:pt x="96" y="0"/>
                      <a:pt x="193" y="-1"/>
                      <a:pt x="291" y="0"/>
                    </a:cubicBezTo>
                    <a:cubicBezTo>
                      <a:pt x="12190" y="0"/>
                      <a:pt x="21848" y="9623"/>
                      <a:pt x="21890" y="21523"/>
                    </a:cubicBezTo>
                    <a:lnTo>
                      <a:pt x="291" y="21600"/>
                    </a:lnTo>
                    <a:lnTo>
                      <a:pt x="-1" y="1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16" name="Arc 67"/>
              <p:cNvSpPr>
                <a:spLocks/>
              </p:cNvSpPr>
              <p:nvPr/>
            </p:nvSpPr>
            <p:spPr bwMode="auto">
              <a:xfrm>
                <a:off x="2068" y="3054"/>
                <a:ext cx="74" cy="283"/>
              </a:xfrm>
              <a:custGeom>
                <a:avLst/>
                <a:gdLst>
                  <a:gd name="T0" fmla="*/ 0 w 21600"/>
                  <a:gd name="T1" fmla="*/ 0 h 21677"/>
                  <a:gd name="T2" fmla="*/ 0 w 21600"/>
                  <a:gd name="T3" fmla="*/ 0 h 21677"/>
                  <a:gd name="T4" fmla="*/ 0 w 21600"/>
                  <a:gd name="T5" fmla="*/ 0 h 21677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77"/>
                  <a:gd name="T11" fmla="*/ 21600 w 21600"/>
                  <a:gd name="T12" fmla="*/ 21677 h 2167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77" fill="none" extrusionOk="0">
                    <a:moveTo>
                      <a:pt x="21600" y="21677"/>
                    </a:moveTo>
                    <a:cubicBezTo>
                      <a:pt x="9670" y="21677"/>
                      <a:pt x="0" y="12006"/>
                      <a:pt x="0" y="77"/>
                    </a:cubicBezTo>
                    <a:cubicBezTo>
                      <a:pt x="-1" y="51"/>
                      <a:pt x="0" y="25"/>
                      <a:pt x="0" y="0"/>
                    </a:cubicBezTo>
                  </a:path>
                  <a:path w="21600" h="21677" stroke="0" extrusionOk="0">
                    <a:moveTo>
                      <a:pt x="21600" y="21677"/>
                    </a:moveTo>
                    <a:cubicBezTo>
                      <a:pt x="9670" y="21677"/>
                      <a:pt x="0" y="12006"/>
                      <a:pt x="0" y="77"/>
                    </a:cubicBezTo>
                    <a:cubicBezTo>
                      <a:pt x="-1" y="51"/>
                      <a:pt x="0" y="25"/>
                      <a:pt x="0" y="0"/>
                    </a:cubicBezTo>
                    <a:lnTo>
                      <a:pt x="21600" y="77"/>
                    </a:lnTo>
                    <a:lnTo>
                      <a:pt x="21600" y="21677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17" name="Arc 68"/>
              <p:cNvSpPr>
                <a:spLocks/>
              </p:cNvSpPr>
              <p:nvPr/>
            </p:nvSpPr>
            <p:spPr bwMode="auto">
              <a:xfrm>
                <a:off x="2138" y="3056"/>
                <a:ext cx="75" cy="282"/>
              </a:xfrm>
              <a:custGeom>
                <a:avLst/>
                <a:gdLst>
                  <a:gd name="T0" fmla="*/ 0 w 21894"/>
                  <a:gd name="T1" fmla="*/ 0 h 21600"/>
                  <a:gd name="T2" fmla="*/ 0 w 21894"/>
                  <a:gd name="T3" fmla="*/ 0 h 21600"/>
                  <a:gd name="T4" fmla="*/ 0 w 2189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894"/>
                  <a:gd name="T10" fmla="*/ 0 h 21600"/>
                  <a:gd name="T11" fmla="*/ 21894 w 2189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894" h="21600" fill="none" extrusionOk="0">
                    <a:moveTo>
                      <a:pt x="21894" y="0"/>
                    </a:moveTo>
                    <a:cubicBezTo>
                      <a:pt x="21894" y="11929"/>
                      <a:pt x="12223" y="21600"/>
                      <a:pt x="294" y="21600"/>
                    </a:cubicBezTo>
                    <a:cubicBezTo>
                      <a:pt x="195" y="21600"/>
                      <a:pt x="97" y="21599"/>
                      <a:pt x="0" y="21597"/>
                    </a:cubicBezTo>
                  </a:path>
                  <a:path w="21894" h="21600" stroke="0" extrusionOk="0">
                    <a:moveTo>
                      <a:pt x="21894" y="0"/>
                    </a:moveTo>
                    <a:cubicBezTo>
                      <a:pt x="21894" y="11929"/>
                      <a:pt x="12223" y="21600"/>
                      <a:pt x="294" y="21600"/>
                    </a:cubicBezTo>
                    <a:cubicBezTo>
                      <a:pt x="195" y="21600"/>
                      <a:pt x="97" y="21599"/>
                      <a:pt x="0" y="21597"/>
                    </a:cubicBezTo>
                    <a:lnTo>
                      <a:pt x="294" y="0"/>
                    </a:lnTo>
                    <a:lnTo>
                      <a:pt x="21894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</p:grpSp>
        <p:grpSp>
          <p:nvGrpSpPr>
            <p:cNvPr id="8208" name="Group 69"/>
            <p:cNvGrpSpPr>
              <a:grpSpLocks/>
            </p:cNvGrpSpPr>
            <p:nvPr/>
          </p:nvGrpSpPr>
          <p:grpSpPr bwMode="auto">
            <a:xfrm>
              <a:off x="7607300" y="4178300"/>
              <a:ext cx="496888" cy="1763713"/>
              <a:chOff x="2224" y="2515"/>
              <a:chExt cx="313" cy="1111"/>
            </a:xfrm>
          </p:grpSpPr>
          <p:sp>
            <p:nvSpPr>
              <p:cNvPr id="8210" name="Arc 70"/>
              <p:cNvSpPr>
                <a:spLocks/>
              </p:cNvSpPr>
              <p:nvPr/>
            </p:nvSpPr>
            <p:spPr bwMode="auto">
              <a:xfrm>
                <a:off x="2224" y="2515"/>
                <a:ext cx="79" cy="548"/>
              </a:xfrm>
              <a:custGeom>
                <a:avLst/>
                <a:gdLst>
                  <a:gd name="T0" fmla="*/ 0 w 21600"/>
                  <a:gd name="T1" fmla="*/ 0 h 21598"/>
                  <a:gd name="T2" fmla="*/ 0 w 21600"/>
                  <a:gd name="T3" fmla="*/ 0 h 21598"/>
                  <a:gd name="T4" fmla="*/ 0 w 21600"/>
                  <a:gd name="T5" fmla="*/ 0 h 21598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598"/>
                  <a:gd name="T11" fmla="*/ 21600 w 21600"/>
                  <a:gd name="T12" fmla="*/ 21598 h 21598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598" fill="none" extrusionOk="0">
                    <a:moveTo>
                      <a:pt x="0" y="21598"/>
                    </a:moveTo>
                    <a:cubicBezTo>
                      <a:pt x="0" y="9775"/>
                      <a:pt x="9505" y="149"/>
                      <a:pt x="21326" y="-1"/>
                    </a:cubicBezTo>
                  </a:path>
                  <a:path w="21600" h="21598" stroke="0" extrusionOk="0">
                    <a:moveTo>
                      <a:pt x="0" y="21598"/>
                    </a:moveTo>
                    <a:cubicBezTo>
                      <a:pt x="0" y="9775"/>
                      <a:pt x="9505" y="149"/>
                      <a:pt x="21326" y="-1"/>
                    </a:cubicBezTo>
                    <a:lnTo>
                      <a:pt x="21600" y="21598"/>
                    </a:lnTo>
                    <a:lnTo>
                      <a:pt x="0" y="21598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11" name="Arc 71"/>
              <p:cNvSpPr>
                <a:spLocks/>
              </p:cNvSpPr>
              <p:nvPr/>
            </p:nvSpPr>
            <p:spPr bwMode="auto">
              <a:xfrm>
                <a:off x="2299" y="2518"/>
                <a:ext cx="80" cy="548"/>
              </a:xfrm>
              <a:custGeom>
                <a:avLst/>
                <a:gdLst>
                  <a:gd name="T0" fmla="*/ 0 w 21873"/>
                  <a:gd name="T1" fmla="*/ 0 h 21600"/>
                  <a:gd name="T2" fmla="*/ 0 w 21873"/>
                  <a:gd name="T3" fmla="*/ 0 h 21600"/>
                  <a:gd name="T4" fmla="*/ 0 w 21873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873"/>
                  <a:gd name="T10" fmla="*/ 0 h 21600"/>
                  <a:gd name="T11" fmla="*/ 21873 w 21873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873" h="21600" fill="none" extrusionOk="0">
                    <a:moveTo>
                      <a:pt x="-1" y="1"/>
                    </a:moveTo>
                    <a:cubicBezTo>
                      <a:pt x="90" y="0"/>
                      <a:pt x="181" y="-1"/>
                      <a:pt x="273" y="0"/>
                    </a:cubicBezTo>
                    <a:cubicBezTo>
                      <a:pt x="12202" y="0"/>
                      <a:pt x="21873" y="9670"/>
                      <a:pt x="21873" y="21600"/>
                    </a:cubicBezTo>
                  </a:path>
                  <a:path w="21873" h="21600" stroke="0" extrusionOk="0">
                    <a:moveTo>
                      <a:pt x="-1" y="1"/>
                    </a:moveTo>
                    <a:cubicBezTo>
                      <a:pt x="90" y="0"/>
                      <a:pt x="181" y="-1"/>
                      <a:pt x="273" y="0"/>
                    </a:cubicBezTo>
                    <a:cubicBezTo>
                      <a:pt x="12202" y="0"/>
                      <a:pt x="21873" y="9670"/>
                      <a:pt x="21873" y="21600"/>
                    </a:cubicBezTo>
                    <a:lnTo>
                      <a:pt x="273" y="21600"/>
                    </a:lnTo>
                    <a:lnTo>
                      <a:pt x="-1" y="1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12" name="Arc 72"/>
              <p:cNvSpPr>
                <a:spLocks/>
              </p:cNvSpPr>
              <p:nvPr/>
            </p:nvSpPr>
            <p:spPr bwMode="auto">
              <a:xfrm>
                <a:off x="2383" y="3075"/>
                <a:ext cx="79" cy="5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</a:path>
                  <a:path w="21600" h="21600" stroke="0" extrusionOk="0">
                    <a:moveTo>
                      <a:pt x="21600" y="21600"/>
                    </a:moveTo>
                    <a:cubicBezTo>
                      <a:pt x="9670" y="21600"/>
                      <a:pt x="0" y="11929"/>
                      <a:pt x="0" y="0"/>
                    </a:cubicBezTo>
                    <a:lnTo>
                      <a:pt x="21600" y="0"/>
                    </a:lnTo>
                    <a:lnTo>
                      <a:pt x="21600" y="2160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  <p:sp>
            <p:nvSpPr>
              <p:cNvPr id="8213" name="Arc 73"/>
              <p:cNvSpPr>
                <a:spLocks/>
              </p:cNvSpPr>
              <p:nvPr/>
            </p:nvSpPr>
            <p:spPr bwMode="auto">
              <a:xfrm>
                <a:off x="2458" y="3078"/>
                <a:ext cx="79" cy="5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</a:path>
                  <a:path w="21600" h="21600" stroke="0" extrusionOk="0">
                    <a:moveTo>
                      <a:pt x="21600" y="0"/>
                    </a:moveTo>
                    <a:cubicBezTo>
                      <a:pt x="21600" y="11929"/>
                      <a:pt x="11929" y="21599"/>
                      <a:pt x="0" y="21600"/>
                    </a:cubicBezTo>
                    <a:lnTo>
                      <a:pt x="0" y="0"/>
                    </a:lnTo>
                    <a:lnTo>
                      <a:pt x="21600" y="0"/>
                    </a:lnTo>
                    <a:close/>
                  </a:path>
                </a:pathLst>
              </a:custGeom>
              <a:noFill/>
              <a:ln w="25400" cap="rnd">
                <a:solidFill>
                  <a:schemeClr val="accent2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endParaRPr lang="es-MX"/>
              </a:p>
            </p:txBody>
          </p:sp>
        </p:grpSp>
        <p:sp>
          <p:nvSpPr>
            <p:cNvPr id="8209" name="Rectangle 75"/>
            <p:cNvSpPr>
              <a:spLocks noChangeArrowheads="1"/>
            </p:cNvSpPr>
            <p:nvPr/>
          </p:nvSpPr>
          <p:spPr bwMode="auto">
            <a:xfrm>
              <a:off x="5703888" y="6143625"/>
              <a:ext cx="2152650" cy="400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s-ES_tradnl" altLang="es-MX" sz="2000" b="1">
                  <a:latin typeface="ZapfHumnst BT"/>
                </a:rPr>
                <a:t>Señal modulada</a:t>
              </a:r>
            </a:p>
          </p:txBody>
        </p:sp>
      </p:grpSp>
      <p:sp>
        <p:nvSpPr>
          <p:cNvPr id="75" name="Text Box 5">
            <a:extLst>
              <a:ext uri="{FF2B5EF4-FFF2-40B4-BE49-F238E27FC236}">
                <a16:creationId xmlns:a16="http://schemas.microsoft.com/office/drawing/2014/main" id="{7D5216D2-9CBC-4055-82D8-98FC0923CC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716" y="655191"/>
            <a:ext cx="5112568" cy="56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Modulación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76" name="Rectangle 2">
            <a:extLst>
              <a:ext uri="{FF2B5EF4-FFF2-40B4-BE49-F238E27FC236}">
                <a16:creationId xmlns:a16="http://schemas.microsoft.com/office/drawing/2014/main" id="{AB075182-8568-40D6-ABDD-B44CB30C2EC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</p:spTree>
    <p:extLst>
      <p:ext uri="{BB962C8B-B14F-4D97-AF65-F5344CB8AC3E}">
        <p14:creationId xmlns:p14="http://schemas.microsoft.com/office/powerpoint/2010/main" val="2994027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/>
      <p:bldP spid="9222" grpId="0"/>
      <p:bldP spid="7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10244" name="5 CuadroTexto"/>
          <p:cNvSpPr txBox="1">
            <a:spLocks noChangeArrowheads="1"/>
          </p:cNvSpPr>
          <p:nvPr/>
        </p:nvSpPr>
        <p:spPr bwMode="auto">
          <a:xfrm>
            <a:off x="827584" y="1628800"/>
            <a:ext cx="7715250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 </a:t>
            </a:r>
            <a:r>
              <a:rPr lang="es-MX" altLang="es-MX" sz="1800" b="1" dirty="0">
                <a:solidFill>
                  <a:srgbClr val="FF0000"/>
                </a:solidFill>
                <a:latin typeface="ZapfHumnst BT"/>
              </a:rPr>
              <a:t>modulación</a:t>
            </a:r>
            <a:r>
              <a:rPr lang="es-MX" alt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implica la modificación de uno o varios de los tres parámetros fundamentales que caracterizan a la señal portadora: la </a:t>
            </a:r>
            <a:r>
              <a:rPr lang="es-MX" alt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amplitud</a:t>
            </a:r>
            <a:r>
              <a:rPr lang="es-MX" alt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, la </a:t>
            </a:r>
            <a:r>
              <a:rPr lang="es-MX" alt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frecuencia</a:t>
            </a:r>
            <a:r>
              <a:rPr lang="es-MX" alt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o la </a:t>
            </a:r>
            <a:r>
              <a:rPr lang="es-MX" alt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fase</a:t>
            </a:r>
            <a:r>
              <a:rPr lang="es-MX" alt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. </a:t>
            </a:r>
            <a:endParaRPr lang="es-MX" altLang="es-MX" sz="1800" b="1" dirty="0">
              <a:solidFill>
                <a:schemeClr val="bg2">
                  <a:lumMod val="25000"/>
                </a:schemeClr>
              </a:solidFill>
              <a:latin typeface="ZapfHumnst BT"/>
            </a:endParaRPr>
          </a:p>
        </p:txBody>
      </p:sp>
      <p:sp>
        <p:nvSpPr>
          <p:cNvPr id="10245" name="6 CuadroTexto"/>
          <p:cNvSpPr txBox="1">
            <a:spLocks noChangeArrowheads="1"/>
          </p:cNvSpPr>
          <p:nvPr/>
        </p:nvSpPr>
        <p:spPr bwMode="auto">
          <a:xfrm>
            <a:off x="827584" y="2984401"/>
            <a:ext cx="7572375" cy="87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Hay tres técnicas básicas de modulación que transforman los </a:t>
            </a:r>
            <a:r>
              <a:rPr lang="es-MX" alt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datos digitales </a:t>
            </a:r>
            <a:r>
              <a:rPr lang="es-MX" alt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en </a:t>
            </a:r>
            <a:r>
              <a:rPr lang="es-MX" alt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señales analógicas</a:t>
            </a:r>
            <a:r>
              <a:rPr lang="es-MX" alt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:</a:t>
            </a:r>
          </a:p>
        </p:txBody>
      </p:sp>
      <p:sp>
        <p:nvSpPr>
          <p:cNvPr id="10246" name="7 CuadroTexto"/>
          <p:cNvSpPr txBox="1">
            <a:spLocks noChangeArrowheads="1"/>
          </p:cNvSpPr>
          <p:nvPr/>
        </p:nvSpPr>
        <p:spPr bwMode="auto">
          <a:xfrm>
            <a:off x="970459" y="4141689"/>
            <a:ext cx="7715250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s-MX" altLang="es-MX" sz="1800" b="1" dirty="0">
                <a:solidFill>
                  <a:schemeClr val="accent3">
                    <a:lumMod val="75000"/>
                  </a:schemeClr>
                </a:solidFill>
                <a:latin typeface="ZapfHumnst BT"/>
              </a:rPr>
              <a:t>  </a:t>
            </a:r>
            <a:r>
              <a:rPr lang="es-MX" alt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ASK</a:t>
            </a:r>
            <a:r>
              <a:rPr lang="es-MX" altLang="es-MX" sz="1800" dirty="0">
                <a:solidFill>
                  <a:schemeClr val="accent3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(Amplitud </a:t>
            </a:r>
            <a:r>
              <a:rPr lang="es-MX" altLang="es-MX" sz="1600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Shift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</a:t>
            </a:r>
            <a:r>
              <a:rPr lang="es-MX" altLang="es-MX" sz="1600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Keying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– Modulación por desplazamiento de amplitud)</a:t>
            </a:r>
          </a:p>
        </p:txBody>
      </p:sp>
      <p:sp>
        <p:nvSpPr>
          <p:cNvPr id="10247" name="8 CuadroTexto"/>
          <p:cNvSpPr txBox="1">
            <a:spLocks noChangeArrowheads="1"/>
          </p:cNvSpPr>
          <p:nvPr/>
        </p:nvSpPr>
        <p:spPr bwMode="auto">
          <a:xfrm>
            <a:off x="970459" y="4641751"/>
            <a:ext cx="7786688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s-MX" alt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  FSK</a:t>
            </a:r>
            <a:r>
              <a:rPr lang="es-MX" altLang="es-MX" sz="1800" dirty="0">
                <a:solidFill>
                  <a:schemeClr val="accent3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(</a:t>
            </a:r>
            <a:r>
              <a:rPr lang="es-MX" altLang="es-MX" sz="1600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Frecuency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</a:t>
            </a:r>
            <a:r>
              <a:rPr lang="es-MX" altLang="es-MX" sz="1600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Shift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</a:t>
            </a:r>
            <a:r>
              <a:rPr lang="es-MX" altLang="es-MX" sz="1600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Keying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– Modulación por desplazamiento de frecuencia)</a:t>
            </a:r>
          </a:p>
        </p:txBody>
      </p:sp>
      <p:sp>
        <p:nvSpPr>
          <p:cNvPr id="10248" name="9 CuadroTexto"/>
          <p:cNvSpPr txBox="1">
            <a:spLocks noChangeArrowheads="1"/>
          </p:cNvSpPr>
          <p:nvPr/>
        </p:nvSpPr>
        <p:spPr bwMode="auto">
          <a:xfrm>
            <a:off x="970459" y="5175151"/>
            <a:ext cx="7000875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s-MX" altLang="es-MX" sz="1800" b="1" dirty="0">
                <a:solidFill>
                  <a:schemeClr val="accent3">
                    <a:lumMod val="75000"/>
                  </a:schemeClr>
                </a:solidFill>
                <a:latin typeface="ZapfHumnst BT"/>
              </a:rPr>
              <a:t>  </a:t>
            </a:r>
            <a:r>
              <a:rPr lang="es-MX" alt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PSK</a:t>
            </a:r>
            <a:r>
              <a:rPr lang="es-MX" altLang="es-MX" sz="1800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(</a:t>
            </a:r>
            <a:r>
              <a:rPr lang="es-MX" altLang="es-MX" sz="1600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Phase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</a:t>
            </a:r>
            <a:r>
              <a:rPr lang="es-MX" altLang="es-MX" sz="1600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Shift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</a:t>
            </a:r>
            <a:r>
              <a:rPr lang="es-MX" altLang="es-MX" sz="1600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Keying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– Modulación por desplazamiento de fase)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E76BC6CC-BFBA-4855-B523-517EAD3C1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15716" y="655191"/>
            <a:ext cx="5112568" cy="568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Modulación</a:t>
            </a:r>
            <a:endParaRPr lang="es-MX" sz="18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5301767-28BF-4900-9582-7B97C5F183F8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</p:spTree>
    <p:extLst>
      <p:ext uri="{BB962C8B-B14F-4D97-AF65-F5344CB8AC3E}">
        <p14:creationId xmlns:p14="http://schemas.microsoft.com/office/powerpoint/2010/main" val="1082389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0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0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" grpId="0"/>
      <p:bldP spid="10245" grpId="0"/>
      <p:bldP spid="10246" grpId="0"/>
      <p:bldP spid="10247" grpId="0"/>
      <p:bldP spid="10248" grpId="0"/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10244" name="7 CuadroTexto"/>
          <p:cNvSpPr txBox="1">
            <a:spLocks noChangeArrowheads="1"/>
          </p:cNvSpPr>
          <p:nvPr/>
        </p:nvSpPr>
        <p:spPr bwMode="auto">
          <a:xfrm>
            <a:off x="1907704" y="769012"/>
            <a:ext cx="74295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ASK</a:t>
            </a:r>
            <a:r>
              <a:rPr lang="es-MX" altLang="es-MX" sz="20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(Modulación por desplazamiento de amplitud)</a:t>
            </a:r>
          </a:p>
        </p:txBody>
      </p:sp>
      <p:sp>
        <p:nvSpPr>
          <p:cNvPr id="11269" name="16 Rectángulo"/>
          <p:cNvSpPr>
            <a:spLocks noChangeArrowheads="1"/>
          </p:cNvSpPr>
          <p:nvPr/>
        </p:nvSpPr>
        <p:spPr bwMode="auto">
          <a:xfrm>
            <a:off x="750094" y="1636017"/>
            <a:ext cx="7715250" cy="786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Es una forma de modulación en la cual se representan los 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datos digitales 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como variaciones de 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amplitud 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de la 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señal portadora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.</a:t>
            </a:r>
            <a:endParaRPr lang="es-MX" altLang="es-MX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270" name="16 Rectángulo"/>
          <p:cNvSpPr>
            <a:spLocks noChangeArrowheads="1"/>
          </p:cNvSpPr>
          <p:nvPr/>
        </p:nvSpPr>
        <p:spPr bwMode="auto">
          <a:xfrm>
            <a:off x="767842" y="2641998"/>
            <a:ext cx="76438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 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amplitud 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de una 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señal portadora análoga 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varía conforme a la corriente de bit (modulando la señal), manteniendo la 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frecuencia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y la 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fase constante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. El nivel de amplitud puede ser usado para representar los valores binarios 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0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s y 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1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s. </a:t>
            </a:r>
            <a:endParaRPr lang="es-MX" altLang="es-MX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0247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600" y="4360863"/>
            <a:ext cx="3001963" cy="1997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88" y="4357688"/>
            <a:ext cx="5737225" cy="1935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2FAEB351-DE04-4572-BE22-67A935DE4846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Modulación</a:t>
            </a:r>
          </a:p>
        </p:txBody>
      </p:sp>
    </p:spTree>
    <p:extLst>
      <p:ext uri="{BB962C8B-B14F-4D97-AF65-F5344CB8AC3E}">
        <p14:creationId xmlns:p14="http://schemas.microsoft.com/office/powerpoint/2010/main" val="2387749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1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9" grpId="0"/>
      <p:bldP spid="1127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>
            <a:extLst>
              <a:ext uri="{FF2B5EF4-FFF2-40B4-BE49-F238E27FC236}">
                <a16:creationId xmlns:a16="http://schemas.microsoft.com/office/drawing/2014/main" id="{D538022F-2E0E-4B15-86AE-8F4270AE1C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6677" y="4832840"/>
            <a:ext cx="2070247" cy="1695901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8529" y="1911025"/>
            <a:ext cx="3839814" cy="2105899"/>
          </a:xfrm>
          <a:prstGeom prst="rect">
            <a:avLst/>
          </a:prstGeom>
        </p:spPr>
      </p:pic>
      <p:sp>
        <p:nvSpPr>
          <p:cNvPr id="1229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14" name="11 CuadroTexto"/>
          <p:cNvSpPr txBox="1">
            <a:spLocks noChangeArrowheads="1"/>
          </p:cNvSpPr>
          <p:nvPr/>
        </p:nvSpPr>
        <p:spPr bwMode="auto">
          <a:xfrm>
            <a:off x="752474" y="2118031"/>
            <a:ext cx="428295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altLang="es-MX" sz="15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Radio comercial AM </a:t>
            </a:r>
            <a:r>
              <a:rPr lang="es-MX" altLang="es-MX" sz="15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(Amplitud modulada). </a:t>
            </a:r>
          </a:p>
        </p:txBody>
      </p:sp>
      <p:sp>
        <p:nvSpPr>
          <p:cNvPr id="16" name="11 CuadroTexto"/>
          <p:cNvSpPr txBox="1">
            <a:spLocks noChangeArrowheads="1"/>
          </p:cNvSpPr>
          <p:nvPr/>
        </p:nvSpPr>
        <p:spPr bwMode="auto">
          <a:xfrm>
            <a:off x="642937" y="5216235"/>
            <a:ext cx="237626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16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Desventaja:</a:t>
            </a:r>
            <a:endParaRPr lang="es-MX" altLang="es-MX" sz="1600" dirty="0">
              <a:solidFill>
                <a:schemeClr val="accent5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17" name="11 CuadroTexto"/>
          <p:cNvSpPr txBox="1">
            <a:spLocks noChangeArrowheads="1"/>
          </p:cNvSpPr>
          <p:nvPr/>
        </p:nvSpPr>
        <p:spPr bwMode="auto">
          <a:xfrm>
            <a:off x="642937" y="1630012"/>
            <a:ext cx="7858125" cy="41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16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Aplicaciones:</a:t>
            </a:r>
            <a:endParaRPr lang="es-MX" altLang="es-MX" sz="1600" dirty="0">
              <a:solidFill>
                <a:schemeClr val="accent5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18" name="11 CuadroTexto"/>
          <p:cNvSpPr txBox="1">
            <a:spLocks noChangeArrowheads="1"/>
          </p:cNvSpPr>
          <p:nvPr/>
        </p:nvSpPr>
        <p:spPr bwMode="auto">
          <a:xfrm>
            <a:off x="666827" y="5693937"/>
            <a:ext cx="3893587" cy="41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Muy sensible a las 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interferencias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.</a:t>
            </a:r>
          </a:p>
        </p:txBody>
      </p:sp>
      <p:sp>
        <p:nvSpPr>
          <p:cNvPr id="12" name="11 CuadroTexto"/>
          <p:cNvSpPr txBox="1">
            <a:spLocks noChangeArrowheads="1"/>
          </p:cNvSpPr>
          <p:nvPr/>
        </p:nvSpPr>
        <p:spPr bwMode="auto">
          <a:xfrm>
            <a:off x="752474" y="2570317"/>
            <a:ext cx="4138935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altLang="es-MX" sz="15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Para transmitir </a:t>
            </a:r>
            <a:r>
              <a:rPr lang="es-MX" altLang="es-MX" sz="15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datos digitales sobre fibra óptica</a:t>
            </a:r>
            <a:r>
              <a:rPr lang="es-MX" altLang="es-MX" sz="15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, donde una onda luminosa de amplitud alta representa el valor binario 1 y un nivel bajo representa el valor 0.</a:t>
            </a:r>
          </a:p>
        </p:txBody>
      </p:sp>
      <p:sp>
        <p:nvSpPr>
          <p:cNvPr id="13" name="11 CuadroTexto"/>
          <p:cNvSpPr txBox="1">
            <a:spLocks noChangeArrowheads="1"/>
          </p:cNvSpPr>
          <p:nvPr/>
        </p:nvSpPr>
        <p:spPr bwMode="auto">
          <a:xfrm>
            <a:off x="733709" y="4016924"/>
            <a:ext cx="7830107" cy="10515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altLang="es-MX" sz="15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Para </a:t>
            </a:r>
            <a:r>
              <a:rPr lang="es-MX" altLang="es-MX" sz="15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 transmisión de código Morse </a:t>
            </a:r>
            <a:r>
              <a:rPr lang="es-MX" altLang="es-MX" sz="15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por radiofrecuencia </a:t>
            </a:r>
            <a:r>
              <a:rPr lang="es-MX" altLang="es-MX" sz="1400" i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(</a:t>
            </a:r>
            <a:r>
              <a:rPr lang="es-MX" sz="1400" i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 forma más simple y común de ASK funciona como un interruptor que apaga/enciende la portadora, de tal forma que la presencia de portadora indica un 1 binario y su ausencia un 0). </a:t>
            </a:r>
            <a:r>
              <a:rPr lang="es-MX" altLang="es-MX" sz="1400" i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</a:t>
            </a:r>
          </a:p>
        </p:txBody>
      </p:sp>
      <p:sp>
        <p:nvSpPr>
          <p:cNvPr id="15" name="7 CuadroTexto">
            <a:extLst>
              <a:ext uri="{FF2B5EF4-FFF2-40B4-BE49-F238E27FC236}">
                <a16:creationId xmlns:a16="http://schemas.microsoft.com/office/drawing/2014/main" id="{5C897C08-6F3E-49A6-B0BC-3300A1C7A3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7704" y="769012"/>
            <a:ext cx="74295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ASK</a:t>
            </a:r>
            <a:r>
              <a:rPr lang="es-MX" altLang="es-MX" sz="20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(Modulación por desplazamiento de amplitud)</a:t>
            </a:r>
          </a:p>
        </p:txBody>
      </p:sp>
      <p:sp>
        <p:nvSpPr>
          <p:cNvPr id="20" name="Rectangle 2">
            <a:extLst>
              <a:ext uri="{FF2B5EF4-FFF2-40B4-BE49-F238E27FC236}">
                <a16:creationId xmlns:a16="http://schemas.microsoft.com/office/drawing/2014/main" id="{D1789DC0-643A-478F-85BD-90A6FA255AEC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Modulación</a:t>
            </a:r>
          </a:p>
        </p:txBody>
      </p:sp>
    </p:spTree>
    <p:extLst>
      <p:ext uri="{BB962C8B-B14F-4D97-AF65-F5344CB8AC3E}">
        <p14:creationId xmlns:p14="http://schemas.microsoft.com/office/powerpoint/2010/main" val="4005987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12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13317" name="16 Rectángulo"/>
          <p:cNvSpPr>
            <a:spLocks noChangeArrowheads="1"/>
          </p:cNvSpPr>
          <p:nvPr/>
        </p:nvSpPr>
        <p:spPr bwMode="auto">
          <a:xfrm>
            <a:off x="835440" y="1416829"/>
            <a:ext cx="7786688" cy="786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Es una modulación en la cual se representan los 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datos digitales 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como variaciones de 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frecuencia 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de la 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portadora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.</a:t>
            </a:r>
            <a:endParaRPr lang="es-MX" altLang="es-MX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318" name="16 Rectángulo"/>
          <p:cNvSpPr>
            <a:spLocks noChangeArrowheads="1"/>
          </p:cNvSpPr>
          <p:nvPr/>
        </p:nvSpPr>
        <p:spPr bwMode="auto">
          <a:xfrm>
            <a:off x="4230944" y="4732337"/>
            <a:ext cx="428625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 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frecuencia 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de la señal varía, manteniendo la 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amplitud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y la 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fase constantes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. </a:t>
            </a:r>
            <a:endParaRPr lang="es-MX" altLang="es-MX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331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405" y="2446337"/>
            <a:ext cx="5745163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18" y="4300537"/>
            <a:ext cx="3208337" cy="200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7 CuadroTexto">
            <a:extLst>
              <a:ext uri="{FF2B5EF4-FFF2-40B4-BE49-F238E27FC236}">
                <a16:creationId xmlns:a16="http://schemas.microsoft.com/office/drawing/2014/main" id="{F466F7DD-146F-4991-AD79-C41CACB8F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6760" y="773682"/>
            <a:ext cx="5623552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FSK</a:t>
            </a:r>
            <a:r>
              <a:rPr lang="es-MX" altLang="es-MX" sz="20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(Modulación por desplazamiento de frecuencia)</a:t>
            </a: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75B3E92-6D3D-4EDB-B595-DA746ED8C1A5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Modulación</a:t>
            </a:r>
          </a:p>
        </p:txBody>
      </p:sp>
    </p:spTree>
    <p:extLst>
      <p:ext uri="{BB962C8B-B14F-4D97-AF65-F5344CB8AC3E}">
        <p14:creationId xmlns:p14="http://schemas.microsoft.com/office/powerpoint/2010/main" val="1734762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/>
      <p:bldP spid="133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89756" y="188640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de comunicación</a:t>
            </a:r>
          </a:p>
        </p:txBody>
      </p:sp>
      <p:graphicFrame>
        <p:nvGraphicFramePr>
          <p:cNvPr id="11" name="object 3">
            <a:extLst>
              <a:ext uri="{FF2B5EF4-FFF2-40B4-BE49-F238E27FC236}">
                <a16:creationId xmlns:a16="http://schemas.microsoft.com/office/drawing/2014/main" id="{8D48D18B-B2B2-4A0F-9636-200ABBD9BD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34019"/>
              </p:ext>
            </p:extLst>
          </p:nvPr>
        </p:nvGraphicFramePr>
        <p:xfrm>
          <a:off x="1619673" y="1710734"/>
          <a:ext cx="5904656" cy="4572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957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089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859790">
                        <a:lnSpc>
                          <a:spcPct val="100000"/>
                        </a:lnSpc>
                      </a:pPr>
                      <a:r>
                        <a:rPr sz="24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24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DIO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</a:t>
                      </a:r>
                      <a:r>
                        <a:rPr sz="24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24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OS</a:t>
                      </a:r>
                      <a:endParaRPr sz="2400" dirty="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chemeClr val="accent4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object 4">
            <a:extLst>
              <a:ext uri="{FF2B5EF4-FFF2-40B4-BE49-F238E27FC236}">
                <a16:creationId xmlns:a16="http://schemas.microsoft.com/office/drawing/2014/main" id="{CCE185B3-33B5-4E32-AA80-EEBA18F5F3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2951626"/>
              </p:ext>
            </p:extLst>
          </p:nvPr>
        </p:nvGraphicFramePr>
        <p:xfrm>
          <a:off x="1629617" y="2306885"/>
          <a:ext cx="5904656" cy="118871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9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5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88719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800" b="1" spc="-2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00" b="1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800" b="1" spc="-10" dirty="0">
                          <a:latin typeface="Calibri"/>
                          <a:cs typeface="Calibri"/>
                        </a:rPr>
                        <a:t>BR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marL="349250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49885" algn="l"/>
                        </a:tabLst>
                      </a:pPr>
                      <a:r>
                        <a:rPr sz="1800" spc="-5" dirty="0" err="1">
                          <a:latin typeface="Calibri"/>
                          <a:cs typeface="Calibri"/>
                        </a:rPr>
                        <a:t>Se</a:t>
                      </a:r>
                      <a:r>
                        <a:rPr sz="1800" spc="5" dirty="0" err="1">
                          <a:latin typeface="Calibri"/>
                          <a:cs typeface="Calibri"/>
                        </a:rPr>
                        <a:t>ñ</a:t>
                      </a:r>
                      <a:r>
                        <a:rPr sz="1800" dirty="0" err="1">
                          <a:latin typeface="Calibri"/>
                          <a:cs typeface="Calibri"/>
                        </a:rPr>
                        <a:t>ales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lang="es-ES" sz="1800" spc="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10" dirty="0" err="1">
                          <a:latin typeface="Calibri"/>
                          <a:cs typeface="Calibri"/>
                        </a:rPr>
                        <a:t>l</a:t>
                      </a:r>
                      <a:r>
                        <a:rPr sz="1800" dirty="0" err="1">
                          <a:latin typeface="Calibri"/>
                          <a:cs typeface="Calibri"/>
                        </a:rPr>
                        <a:t>éct</a:t>
                      </a:r>
                      <a:r>
                        <a:rPr sz="1800" spc="-10" dirty="0" err="1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5" dirty="0" err="1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20" dirty="0" err="1">
                          <a:latin typeface="Calibri"/>
                          <a:cs typeface="Calibri"/>
                        </a:rPr>
                        <a:t>c</a:t>
                      </a:r>
                      <a:r>
                        <a:rPr sz="1800" dirty="0" err="1">
                          <a:latin typeface="Calibri"/>
                          <a:cs typeface="Calibri"/>
                        </a:rPr>
                        <a:t>as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988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Co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xi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al</a:t>
                      </a:r>
                    </a:p>
                    <a:p>
                      <a:pPr marL="34988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800" spc="-7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n-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x</a:t>
                      </a:r>
                    </a:p>
                    <a:p>
                      <a:pPr marL="34988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spc="-240" dirty="0">
                          <a:latin typeface="Calibri"/>
                          <a:cs typeface="Calibri"/>
                        </a:rPr>
                        <a:t>P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marL="34988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800" spc="-1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spc="-235" dirty="0">
                          <a:latin typeface="Calibri"/>
                          <a:cs typeface="Calibri"/>
                        </a:rPr>
                        <a:t>P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object 5">
            <a:extLst>
              <a:ext uri="{FF2B5EF4-FFF2-40B4-BE49-F238E27FC236}">
                <a16:creationId xmlns:a16="http://schemas.microsoft.com/office/drawing/2014/main" id="{66DDEAFC-590B-4AB9-89EA-726E18437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964815"/>
              </p:ext>
            </p:extLst>
          </p:nvPr>
        </p:nvGraphicFramePr>
        <p:xfrm>
          <a:off x="1619673" y="3647739"/>
          <a:ext cx="5904656" cy="6649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9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5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4945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FIB</a:t>
                      </a:r>
                      <a:r>
                        <a:rPr sz="1800" b="1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1800" b="1" spc="-5" dirty="0">
                          <a:latin typeface="Calibri"/>
                          <a:cs typeface="Calibri"/>
                        </a:rPr>
                        <a:t>ÓPTICA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marL="349250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49885" algn="l"/>
                        </a:tabLst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Impulsos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uz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988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800" dirty="0">
                          <a:latin typeface="Calibri"/>
                          <a:cs typeface="Calibri"/>
                        </a:rPr>
                        <a:t>Mu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moda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l</a:t>
                      </a:r>
                      <a:endParaRPr lang="es-ES" sz="1800" dirty="0">
                        <a:latin typeface="Calibri"/>
                        <a:cs typeface="Calibri"/>
                      </a:endParaRPr>
                    </a:p>
                    <a:p>
                      <a:pPr marL="34988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800" dirty="0" err="1">
                          <a:latin typeface="Calibri"/>
                          <a:cs typeface="Calibri"/>
                        </a:rPr>
                        <a:t>Monomodo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object 6">
            <a:extLst>
              <a:ext uri="{FF2B5EF4-FFF2-40B4-BE49-F238E27FC236}">
                <a16:creationId xmlns:a16="http://schemas.microsoft.com/office/drawing/2014/main" id="{011C8765-6398-4036-9656-2B97EF043E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875396"/>
              </p:ext>
            </p:extLst>
          </p:nvPr>
        </p:nvGraphicFramePr>
        <p:xfrm>
          <a:off x="1619672" y="4552590"/>
          <a:ext cx="5904656" cy="12402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893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15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40205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800" b="1" dirty="0">
                          <a:latin typeface="Calibri"/>
                          <a:cs typeface="Calibri"/>
                        </a:rPr>
                        <a:t>INALÁMB</a:t>
                      </a:r>
                      <a:r>
                        <a:rPr sz="1800" b="1" spc="-1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b="1" spc="-2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800" b="1" dirty="0">
                          <a:latin typeface="Calibri"/>
                          <a:cs typeface="Calibri"/>
                        </a:rPr>
                        <a:t>O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marL="349250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49885" algn="l"/>
                        </a:tabLst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Onda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adio</a:t>
                      </a:r>
                    </a:p>
                    <a:p>
                      <a:pPr marL="349250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49885" algn="l"/>
                        </a:tabLst>
                      </a:pPr>
                      <a:r>
                        <a:rPr sz="1800" dirty="0" err="1">
                          <a:latin typeface="Calibri"/>
                          <a:cs typeface="Calibri"/>
                        </a:rPr>
                        <a:t>M</a:t>
                      </a:r>
                      <a:r>
                        <a:rPr sz="1800" spc="-10" dirty="0" err="1">
                          <a:latin typeface="Calibri"/>
                          <a:cs typeface="Calibri"/>
                        </a:rPr>
                        <a:t>ic</a:t>
                      </a:r>
                      <a:r>
                        <a:rPr sz="1800" spc="-30" dirty="0" err="1">
                          <a:latin typeface="Calibri"/>
                          <a:cs typeface="Calibri"/>
                        </a:rPr>
                        <a:t>r</a:t>
                      </a:r>
                      <a:r>
                        <a:rPr sz="1800" spc="-5" dirty="0" err="1">
                          <a:latin typeface="Calibri"/>
                          <a:cs typeface="Calibri"/>
                        </a:rPr>
                        <a:t>oond</a:t>
                      </a:r>
                      <a:r>
                        <a:rPr sz="1800" spc="5" dirty="0" err="1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" dirty="0" err="1">
                          <a:latin typeface="Calibri"/>
                          <a:cs typeface="Calibri"/>
                        </a:rPr>
                        <a:t>s</a:t>
                      </a:r>
                      <a:endParaRPr lang="es-ES" sz="1800" spc="-5" dirty="0">
                        <a:latin typeface="Calibri"/>
                        <a:cs typeface="Calibri"/>
                      </a:endParaRPr>
                    </a:p>
                    <a:p>
                      <a:pPr marL="349250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49885" algn="l"/>
                        </a:tabLst>
                      </a:pPr>
                      <a:r>
                        <a:rPr lang="es-MX" sz="1800" spc="-5" dirty="0">
                          <a:latin typeface="Calibri"/>
                          <a:cs typeface="Calibri"/>
                        </a:rPr>
                        <a:t>Satélite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4988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WLA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 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lang="es-MX" sz="1800" spc="-5" dirty="0">
                          <a:latin typeface="Calibri"/>
                          <a:cs typeface="Calibri"/>
                        </a:rPr>
                        <a:t>i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marL="349885" indent="-287020">
                        <a:lnSpc>
                          <a:spcPct val="100000"/>
                        </a:lnSpc>
                        <a:spcBef>
                          <a:spcPts val="1080"/>
                        </a:spcBef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800" spc="-5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800" spc="-14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 – Blu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-1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ooth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  <a:p>
                      <a:pPr marL="349885" indent="-287020">
                        <a:lnSpc>
                          <a:spcPct val="100000"/>
                        </a:lnSpc>
                        <a:spcBef>
                          <a:spcPts val="1080"/>
                        </a:spcBef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800" spc="-1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800" spc="-9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8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– </a:t>
                      </a:r>
                      <a:r>
                        <a:rPr sz="18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él</a:t>
                      </a:r>
                      <a:r>
                        <a:rPr sz="18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800" spc="-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800" spc="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80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8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800" spc="-5" dirty="0" err="1">
                          <a:latin typeface="Calibri"/>
                          <a:cs typeface="Calibri"/>
                        </a:rPr>
                        <a:t>Wi</a:t>
                      </a:r>
                      <a:r>
                        <a:rPr sz="1800" dirty="0" err="1">
                          <a:latin typeface="Calibri"/>
                          <a:cs typeface="Calibri"/>
                        </a:rPr>
                        <a:t>M</a:t>
                      </a:r>
                      <a:r>
                        <a:rPr sz="1800" spc="-15" dirty="0" err="1">
                          <a:latin typeface="Calibri"/>
                          <a:cs typeface="Calibri"/>
                        </a:rPr>
                        <a:t>a</a:t>
                      </a:r>
                      <a:r>
                        <a:rPr sz="1800" spc="-5" dirty="0" err="1">
                          <a:latin typeface="Calibri"/>
                          <a:cs typeface="Calibri"/>
                        </a:rPr>
                        <a:t>x</a:t>
                      </a:r>
                      <a:endParaRPr sz="1800" dirty="0">
                        <a:latin typeface="Calibri"/>
                        <a:cs typeface="Calibri"/>
                      </a:endParaRPr>
                    </a:p>
                  </a:txBody>
                  <a:tcPr marL="0" marR="0" marT="0" marB="0" anchor="ctr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3880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572C3F0C-D000-4931-9F43-86F98DB6CE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0472" y="2866550"/>
            <a:ext cx="3710590" cy="3710590"/>
          </a:xfrm>
          <a:prstGeom prst="rect">
            <a:avLst/>
          </a:prstGeom>
        </p:spPr>
      </p:pic>
      <p:sp>
        <p:nvSpPr>
          <p:cNvPr id="1229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14" name="11 CuadroTexto"/>
          <p:cNvSpPr txBox="1">
            <a:spLocks noChangeArrowheads="1"/>
          </p:cNvSpPr>
          <p:nvPr/>
        </p:nvSpPr>
        <p:spPr bwMode="auto">
          <a:xfrm>
            <a:off x="787951" y="2038543"/>
            <a:ext cx="7858125" cy="115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Las radiodifusión musical eligió la 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frecuencia modulada (FM) 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para emitir su programas desde a mediados de los sesentas, ya que la calidad de sonido es mayor cuando modulamos en frecuencia. </a:t>
            </a:r>
          </a:p>
        </p:txBody>
      </p:sp>
      <p:sp>
        <p:nvSpPr>
          <p:cNvPr id="15" name="11 CuadroTexto"/>
          <p:cNvSpPr txBox="1">
            <a:spLocks noChangeArrowheads="1"/>
          </p:cNvSpPr>
          <p:nvPr/>
        </p:nvSpPr>
        <p:spPr bwMode="auto">
          <a:xfrm>
            <a:off x="732893" y="5713498"/>
            <a:ext cx="3839107" cy="42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Requieren sincronización precisa.</a:t>
            </a:r>
          </a:p>
        </p:txBody>
      </p:sp>
      <p:sp>
        <p:nvSpPr>
          <p:cNvPr id="16" name="11 CuadroTexto"/>
          <p:cNvSpPr txBox="1">
            <a:spLocks noChangeArrowheads="1"/>
          </p:cNvSpPr>
          <p:nvPr/>
        </p:nvSpPr>
        <p:spPr bwMode="auto">
          <a:xfrm>
            <a:off x="704635" y="4819785"/>
            <a:ext cx="27100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16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Desventajas:</a:t>
            </a:r>
            <a:endParaRPr lang="es-MX" altLang="es-MX" sz="1600" dirty="0">
              <a:solidFill>
                <a:schemeClr val="accent5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17" name="11 CuadroTexto"/>
          <p:cNvSpPr txBox="1">
            <a:spLocks noChangeArrowheads="1"/>
          </p:cNvSpPr>
          <p:nvPr/>
        </p:nvSpPr>
        <p:spPr bwMode="auto">
          <a:xfrm>
            <a:off x="642937" y="1556792"/>
            <a:ext cx="7858125" cy="41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16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Aplicaciones:</a:t>
            </a:r>
            <a:endParaRPr lang="es-MX" altLang="es-MX" sz="1600" dirty="0">
              <a:solidFill>
                <a:schemeClr val="accent5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18" name="11 CuadroTexto"/>
          <p:cNvSpPr txBox="1">
            <a:spLocks noChangeArrowheads="1"/>
          </p:cNvSpPr>
          <p:nvPr/>
        </p:nvSpPr>
        <p:spPr bwMode="auto">
          <a:xfrm>
            <a:off x="745267" y="5323841"/>
            <a:ext cx="3826733" cy="42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Requieren más ancho de banda.</a:t>
            </a:r>
          </a:p>
        </p:txBody>
      </p:sp>
      <p:sp>
        <p:nvSpPr>
          <p:cNvPr id="13" name="11 CuadroTexto"/>
          <p:cNvSpPr txBox="1">
            <a:spLocks noChangeArrowheads="1"/>
          </p:cNvSpPr>
          <p:nvPr/>
        </p:nvSpPr>
        <p:spPr bwMode="auto">
          <a:xfrm>
            <a:off x="678413" y="3307617"/>
            <a:ext cx="19442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16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Ventajas:</a:t>
            </a:r>
            <a:endParaRPr lang="es-MX" altLang="es-MX" sz="1600" dirty="0">
              <a:solidFill>
                <a:schemeClr val="accent5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19" name="11 CuadroTexto"/>
          <p:cNvSpPr txBox="1">
            <a:spLocks noChangeArrowheads="1"/>
          </p:cNvSpPr>
          <p:nvPr/>
        </p:nvSpPr>
        <p:spPr bwMode="auto">
          <a:xfrm>
            <a:off x="678413" y="3815556"/>
            <a:ext cx="3893587" cy="42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Inmunidad al ruido.</a:t>
            </a:r>
          </a:p>
        </p:txBody>
      </p:sp>
      <p:sp>
        <p:nvSpPr>
          <p:cNvPr id="20" name="11 CuadroTexto"/>
          <p:cNvSpPr txBox="1">
            <a:spLocks noChangeArrowheads="1"/>
          </p:cNvSpPr>
          <p:nvPr/>
        </p:nvSpPr>
        <p:spPr bwMode="auto">
          <a:xfrm>
            <a:off x="678413" y="4298396"/>
            <a:ext cx="4889344" cy="423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Los equipos consumen menos potencia.</a:t>
            </a:r>
          </a:p>
        </p:txBody>
      </p:sp>
      <p:sp>
        <p:nvSpPr>
          <p:cNvPr id="22" name="7 CuadroTexto">
            <a:extLst>
              <a:ext uri="{FF2B5EF4-FFF2-40B4-BE49-F238E27FC236}">
                <a16:creationId xmlns:a16="http://schemas.microsoft.com/office/drawing/2014/main" id="{62A73AF7-2013-4112-8B08-3639AF5248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6760" y="773682"/>
            <a:ext cx="5623552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FSK</a:t>
            </a:r>
            <a:r>
              <a:rPr lang="es-MX" altLang="es-MX" sz="20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(Modulación por desplazamiento de frecuencia)</a:t>
            </a:r>
          </a:p>
        </p:txBody>
      </p:sp>
      <p:sp>
        <p:nvSpPr>
          <p:cNvPr id="23" name="Rectangle 2">
            <a:extLst>
              <a:ext uri="{FF2B5EF4-FFF2-40B4-BE49-F238E27FC236}">
                <a16:creationId xmlns:a16="http://schemas.microsoft.com/office/drawing/2014/main" id="{F8E29B09-FC37-4E2A-8EAF-1402AA6B24F0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Modulación</a:t>
            </a:r>
          </a:p>
        </p:txBody>
      </p:sp>
    </p:spTree>
    <p:extLst>
      <p:ext uri="{BB962C8B-B14F-4D97-AF65-F5344CB8AC3E}">
        <p14:creationId xmlns:p14="http://schemas.microsoft.com/office/powerpoint/2010/main" val="3010237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3" grpId="0"/>
      <p:bldP spid="19" grpId="0"/>
      <p:bldP spid="2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15364" name="7 CuadroTexto"/>
          <p:cNvSpPr txBox="1">
            <a:spLocks noChangeArrowheads="1"/>
          </p:cNvSpPr>
          <p:nvPr/>
        </p:nvSpPr>
        <p:spPr bwMode="auto">
          <a:xfrm>
            <a:off x="2051720" y="703047"/>
            <a:ext cx="5080620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alt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PSK</a:t>
            </a:r>
            <a:r>
              <a:rPr lang="es-MX" altLang="es-MX" sz="20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(Modulación por desplazamiento de fase)</a:t>
            </a:r>
          </a:p>
        </p:txBody>
      </p:sp>
      <p:sp>
        <p:nvSpPr>
          <p:cNvPr id="15365" name="16 Rectángulo"/>
          <p:cNvSpPr>
            <a:spLocks noChangeArrowheads="1"/>
          </p:cNvSpPr>
          <p:nvPr/>
        </p:nvSpPr>
        <p:spPr bwMode="auto">
          <a:xfrm>
            <a:off x="876921" y="1426964"/>
            <a:ext cx="7643813" cy="115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Es una forma de modulación angular consistente en hacer variar la 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fase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de la portadora. La fase de la señal portadora se desplaza para representar los datos digitales.</a:t>
            </a:r>
          </a:p>
        </p:txBody>
      </p:sp>
      <p:pic>
        <p:nvPicPr>
          <p:cNvPr id="153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485004"/>
            <a:ext cx="5745163" cy="1965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7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82" y="4243954"/>
            <a:ext cx="2751138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8" name="16 Rectángulo"/>
          <p:cNvSpPr>
            <a:spLocks noChangeArrowheads="1"/>
          </p:cNvSpPr>
          <p:nvPr/>
        </p:nvSpPr>
        <p:spPr bwMode="auto">
          <a:xfrm>
            <a:off x="4132214" y="4811485"/>
            <a:ext cx="4301331" cy="786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 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fase 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de la señal varía, manteniendo la 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amplitud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y la </a:t>
            </a:r>
            <a:r>
              <a:rPr lang="es-MX" alt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frecuencia constantes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. </a:t>
            </a:r>
            <a:endParaRPr lang="es-MX" altLang="es-MX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4B300942-26F7-4798-B4E3-CB25D7C68569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Modulación</a:t>
            </a:r>
          </a:p>
        </p:txBody>
      </p:sp>
    </p:spTree>
    <p:extLst>
      <p:ext uri="{BB962C8B-B14F-4D97-AF65-F5344CB8AC3E}">
        <p14:creationId xmlns:p14="http://schemas.microsoft.com/office/powerpoint/2010/main" val="317329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5" grpId="0"/>
      <p:bldP spid="1536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endParaRPr lang="es-MX" altLang="es-MX"/>
          </a:p>
        </p:txBody>
      </p:sp>
      <p:sp>
        <p:nvSpPr>
          <p:cNvPr id="14" name="11 CuadroTexto"/>
          <p:cNvSpPr txBox="1">
            <a:spLocks noChangeArrowheads="1"/>
          </p:cNvSpPr>
          <p:nvPr/>
        </p:nvSpPr>
        <p:spPr bwMode="auto">
          <a:xfrm>
            <a:off x="755576" y="1700808"/>
            <a:ext cx="7858125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altLang="es-MX" sz="15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El estándar de red </a:t>
            </a:r>
            <a:r>
              <a:rPr lang="es-MX" altLang="es-MX" sz="15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LAN inalámbrica</a:t>
            </a:r>
            <a:r>
              <a:rPr lang="es-MX" altLang="es-MX" sz="15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, IEEE 802.11b (</a:t>
            </a:r>
            <a:r>
              <a:rPr lang="es-MX" altLang="es-MX" sz="1500" b="1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WiFI</a:t>
            </a:r>
            <a:r>
              <a:rPr lang="es-MX" altLang="es-MX" sz="15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), usa una variedad de diferentes modulaciones </a:t>
            </a:r>
            <a:r>
              <a:rPr lang="es-MX" altLang="es-MX" sz="15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PSK</a:t>
            </a:r>
            <a:r>
              <a:rPr lang="es-MX" altLang="es-MX" sz="15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, dependiendo de la velocidad de transmisión.</a:t>
            </a:r>
          </a:p>
        </p:txBody>
      </p:sp>
      <p:sp>
        <p:nvSpPr>
          <p:cNvPr id="21" name="11 CuadroTexto"/>
          <p:cNvSpPr txBox="1">
            <a:spLocks noChangeArrowheads="1"/>
          </p:cNvSpPr>
          <p:nvPr/>
        </p:nvSpPr>
        <p:spPr bwMode="auto">
          <a:xfrm>
            <a:off x="755577" y="2420888"/>
            <a:ext cx="7858125" cy="3958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altLang="es-MX" sz="15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Sirve para la transmisión de </a:t>
            </a:r>
            <a:r>
              <a:rPr lang="es-MX" altLang="es-MX" sz="15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señales de televisión de alta definición </a:t>
            </a:r>
            <a:r>
              <a:rPr lang="es-MX" altLang="es-MX" sz="15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(HD-TV)</a:t>
            </a:r>
          </a:p>
        </p:txBody>
      </p:sp>
      <p:sp>
        <p:nvSpPr>
          <p:cNvPr id="24" name="11 CuadroTexto"/>
          <p:cNvSpPr txBox="1">
            <a:spLocks noChangeArrowheads="1"/>
          </p:cNvSpPr>
          <p:nvPr/>
        </p:nvSpPr>
        <p:spPr bwMode="auto">
          <a:xfrm>
            <a:off x="755577" y="1301859"/>
            <a:ext cx="2367880" cy="41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16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Aplicaciones:</a:t>
            </a:r>
            <a:endParaRPr lang="es-MX" altLang="es-MX" sz="1600" dirty="0">
              <a:solidFill>
                <a:schemeClr val="accent5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26" name="11 CuadroTexto"/>
          <p:cNvSpPr txBox="1">
            <a:spLocks noChangeArrowheads="1"/>
          </p:cNvSpPr>
          <p:nvPr/>
        </p:nvSpPr>
        <p:spPr bwMode="auto">
          <a:xfrm>
            <a:off x="781798" y="5271591"/>
            <a:ext cx="271008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16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Desventajas:</a:t>
            </a:r>
            <a:endParaRPr lang="es-MX" altLang="es-MX" sz="1600" dirty="0">
              <a:solidFill>
                <a:schemeClr val="accent5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27" name="11 CuadroTexto"/>
          <p:cNvSpPr txBox="1">
            <a:spLocks noChangeArrowheads="1"/>
          </p:cNvSpPr>
          <p:nvPr/>
        </p:nvSpPr>
        <p:spPr bwMode="auto">
          <a:xfrm>
            <a:off x="822430" y="5631631"/>
            <a:ext cx="763800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altLang="es-MX" sz="1500" dirty="0">
                <a:latin typeface="ZapfHumnst BT"/>
              </a:rPr>
              <a:t>Se requiere de </a:t>
            </a:r>
            <a:r>
              <a:rPr lang="es-MX" altLang="es-MX" sz="1500" b="1" dirty="0">
                <a:latin typeface="ZapfHumnst BT"/>
              </a:rPr>
              <a:t>equipos de recepción más complejos </a:t>
            </a:r>
            <a:r>
              <a:rPr lang="es-MX" altLang="es-MX" sz="1500" dirty="0">
                <a:latin typeface="ZapfHumnst BT"/>
              </a:rPr>
              <a:t>que en FSK y ASK. </a:t>
            </a:r>
          </a:p>
        </p:txBody>
      </p:sp>
      <p:sp>
        <p:nvSpPr>
          <p:cNvPr id="28" name="11 CuadroTexto"/>
          <p:cNvSpPr txBox="1">
            <a:spLocks noChangeArrowheads="1"/>
          </p:cNvSpPr>
          <p:nvPr/>
        </p:nvSpPr>
        <p:spPr bwMode="auto">
          <a:xfrm>
            <a:off x="755576" y="3615407"/>
            <a:ext cx="1944217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altLang="es-MX" sz="16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Ventajas:</a:t>
            </a:r>
            <a:endParaRPr lang="es-MX" altLang="es-MX" sz="1600" dirty="0">
              <a:solidFill>
                <a:schemeClr val="accent5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29" name="11 CuadroTexto"/>
          <p:cNvSpPr txBox="1">
            <a:spLocks noChangeArrowheads="1"/>
          </p:cNvSpPr>
          <p:nvPr/>
        </p:nvSpPr>
        <p:spPr bwMode="auto">
          <a:xfrm>
            <a:off x="755576" y="4084330"/>
            <a:ext cx="7802181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altLang="es-MX" sz="1500" dirty="0">
                <a:latin typeface="ZapfHumnst BT"/>
              </a:rPr>
              <a:t>Es el método más eficiente para transmitir datos binarios en presencia de ruido.</a:t>
            </a:r>
          </a:p>
        </p:txBody>
      </p:sp>
      <p:sp>
        <p:nvSpPr>
          <p:cNvPr id="30" name="11 CuadroTexto"/>
          <p:cNvSpPr txBox="1">
            <a:spLocks noChangeArrowheads="1"/>
          </p:cNvSpPr>
          <p:nvPr/>
        </p:nvSpPr>
        <p:spPr bwMode="auto">
          <a:xfrm>
            <a:off x="755576" y="4444370"/>
            <a:ext cx="7802181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altLang="es-MX" sz="1500" dirty="0">
                <a:latin typeface="ZapfHumnst BT"/>
              </a:rPr>
              <a:t>A mayor número de fases, </a:t>
            </a:r>
            <a:r>
              <a:rPr lang="es-MX" altLang="es-MX" sz="1500" b="1" dirty="0">
                <a:latin typeface="ZapfHumnst BT"/>
              </a:rPr>
              <a:t>mayor es la cantidad de información</a:t>
            </a:r>
            <a:r>
              <a:rPr lang="es-MX" altLang="es-MX" sz="1500" dirty="0">
                <a:latin typeface="ZapfHumnst BT"/>
              </a:rPr>
              <a:t> que se puede transmitir, utilizando el mismo ancho de banda.</a:t>
            </a:r>
          </a:p>
        </p:txBody>
      </p:sp>
      <p:sp>
        <p:nvSpPr>
          <p:cNvPr id="31" name="11 CuadroTexto"/>
          <p:cNvSpPr txBox="1">
            <a:spLocks noChangeArrowheads="1"/>
          </p:cNvSpPr>
          <p:nvPr/>
        </p:nvSpPr>
        <p:spPr bwMode="auto">
          <a:xfrm>
            <a:off x="755577" y="2830953"/>
            <a:ext cx="7858125" cy="74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altLang="es-MX" sz="15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QPSK</a:t>
            </a:r>
            <a:r>
              <a:rPr lang="es-MX" altLang="es-MX" sz="15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es usada por </a:t>
            </a:r>
            <a:r>
              <a:rPr lang="es-MX" altLang="es-MX" sz="15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empresas de televisión satelital </a:t>
            </a:r>
            <a:r>
              <a:rPr lang="es-MX" altLang="es-MX" sz="15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para enviar a las casas de los suscriptores señales de video HD.</a:t>
            </a:r>
          </a:p>
        </p:txBody>
      </p:sp>
      <p:sp>
        <p:nvSpPr>
          <p:cNvPr id="15" name="7 CuadroTexto">
            <a:extLst>
              <a:ext uri="{FF2B5EF4-FFF2-40B4-BE49-F238E27FC236}">
                <a16:creationId xmlns:a16="http://schemas.microsoft.com/office/drawing/2014/main" id="{03B9853F-18DC-400B-990E-5BB34EC04B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720" y="703047"/>
            <a:ext cx="5080620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alt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PSK</a:t>
            </a:r>
            <a:r>
              <a:rPr lang="es-MX" altLang="es-MX" sz="20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(Modulación por desplazamiento de fase)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1380DCD1-9720-4D43-958A-7EF4F03E2E37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Modulación</a:t>
            </a:r>
          </a:p>
        </p:txBody>
      </p:sp>
    </p:spTree>
    <p:extLst>
      <p:ext uri="{BB962C8B-B14F-4D97-AF65-F5344CB8AC3E}">
        <p14:creationId xmlns:p14="http://schemas.microsoft.com/office/powerpoint/2010/main" val="427407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4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060848"/>
            <a:ext cx="2824814" cy="3024336"/>
          </a:xfrm>
          <a:prstGeom prst="rect">
            <a:avLst/>
          </a:prstGeom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755576" y="1556792"/>
            <a:ext cx="4624342" cy="36779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El término </a:t>
            </a:r>
            <a:r>
              <a:rPr lang="es-MX" sz="19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radiofrecuencia</a:t>
            </a:r>
            <a:r>
              <a:rPr lang="es-MX" sz="19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, se aplica a la porción menos energética del espectro electromagnético, situada entre unos </a:t>
            </a:r>
            <a:r>
              <a:rPr lang="es-MX" sz="19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3 Hz</a:t>
            </a:r>
            <a:r>
              <a:rPr lang="es-MX" sz="19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 </a:t>
            </a:r>
            <a:r>
              <a:rPr lang="es-MX" sz="19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y unos </a:t>
            </a:r>
            <a:r>
              <a:rPr lang="es-MX" sz="19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300 GHz</a:t>
            </a:r>
            <a:r>
              <a:rPr lang="es-MX" sz="1900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. </a:t>
            </a:r>
          </a:p>
          <a:p>
            <a:pPr marL="342900" indent="-342900" algn="just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MX" sz="19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Las </a:t>
            </a:r>
            <a:r>
              <a:rPr lang="es-MX" sz="19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ondas electromagnéticas </a:t>
            </a:r>
            <a:r>
              <a:rPr lang="es-MX" sz="1900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de esta región del espectro se pueden transmitir aplicando la corriente alterna originada en un generador a una antena. </a:t>
            </a:r>
          </a:p>
        </p:txBody>
      </p:sp>
      <p:sp>
        <p:nvSpPr>
          <p:cNvPr id="7" name="7 CuadroTexto">
            <a:extLst>
              <a:ext uri="{FF2B5EF4-FFF2-40B4-BE49-F238E27FC236}">
                <a16:creationId xmlns:a16="http://schemas.microsoft.com/office/drawing/2014/main" id="{5EF4D0E0-E822-4B9B-92F9-019F15247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720" y="703047"/>
            <a:ext cx="5080620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alt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Radiofrecuencia</a:t>
            </a:r>
            <a:endParaRPr lang="es-MX" altLang="es-MX" sz="20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BDE02DE9-CAB4-4CD5-86CF-41BB8A8E50CC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</p:spTree>
    <p:extLst>
      <p:ext uri="{BB962C8B-B14F-4D97-AF65-F5344CB8AC3E}">
        <p14:creationId xmlns:p14="http://schemas.microsoft.com/office/powerpoint/2010/main" val="4090457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36398" y="1364347"/>
            <a:ext cx="6905149" cy="20345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975" indent="-171450">
              <a:lnSpc>
                <a:spcPct val="150000"/>
              </a:lnSpc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pc="-4" dirty="0">
                <a:cs typeface="Calibri"/>
              </a:rPr>
              <a:t>Conj</a:t>
            </a:r>
            <a:r>
              <a:rPr spc="-11" dirty="0">
                <a:cs typeface="Calibri"/>
              </a:rPr>
              <a:t>u</a:t>
            </a:r>
            <a:r>
              <a:rPr spc="-23" dirty="0">
                <a:cs typeface="Calibri"/>
              </a:rPr>
              <a:t>n</a:t>
            </a:r>
            <a:r>
              <a:rPr spc="-26" dirty="0">
                <a:cs typeface="Calibri"/>
              </a:rPr>
              <a:t>t</a:t>
            </a:r>
            <a:r>
              <a:rPr dirty="0">
                <a:cs typeface="Calibri"/>
              </a:rPr>
              <a:t>o</a:t>
            </a:r>
            <a:r>
              <a:rPr spc="26" dirty="0">
                <a:cs typeface="Calibri"/>
              </a:rPr>
              <a:t> </a:t>
            </a:r>
            <a:r>
              <a:rPr spc="-19" dirty="0">
                <a:cs typeface="Calibri"/>
              </a:rPr>
              <a:t>d</a:t>
            </a:r>
            <a:r>
              <a:rPr spc="-11" dirty="0">
                <a:cs typeface="Calibri"/>
              </a:rPr>
              <a:t>e</a:t>
            </a:r>
            <a:r>
              <a:rPr dirty="0">
                <a:cs typeface="Calibri"/>
              </a:rPr>
              <a:t> </a:t>
            </a:r>
            <a:r>
              <a:rPr spc="-26" dirty="0">
                <a:cs typeface="Calibri"/>
              </a:rPr>
              <a:t>t</a:t>
            </a:r>
            <a:r>
              <a:rPr spc="-15" dirty="0">
                <a:cs typeface="Calibri"/>
              </a:rPr>
              <a:t>oda</a:t>
            </a:r>
            <a:r>
              <a:rPr spc="-11" dirty="0">
                <a:cs typeface="Calibri"/>
              </a:rPr>
              <a:t>s</a:t>
            </a:r>
            <a:r>
              <a:rPr spc="8" dirty="0">
                <a:cs typeface="Calibri"/>
              </a:rPr>
              <a:t> </a:t>
            </a:r>
            <a:r>
              <a:rPr spc="-11" dirty="0">
                <a:cs typeface="Calibri"/>
              </a:rPr>
              <a:t>las</a:t>
            </a:r>
            <a:r>
              <a:rPr spc="4" dirty="0">
                <a:cs typeface="Calibri"/>
              </a:rPr>
              <a:t> </a:t>
            </a:r>
            <a:r>
              <a:rPr spc="-11" dirty="0">
                <a:cs typeface="Calibri"/>
              </a:rPr>
              <a:t>f</a:t>
            </a:r>
            <a:r>
              <a:rPr spc="-41" dirty="0">
                <a:cs typeface="Calibri"/>
              </a:rPr>
              <a:t>r</a:t>
            </a:r>
            <a:r>
              <a:rPr spc="-11" dirty="0">
                <a:cs typeface="Calibri"/>
              </a:rPr>
              <a:t>ecue</a:t>
            </a:r>
            <a:r>
              <a:rPr spc="-23" dirty="0">
                <a:cs typeface="Calibri"/>
              </a:rPr>
              <a:t>n</a:t>
            </a:r>
            <a:r>
              <a:rPr spc="-11" dirty="0">
                <a:cs typeface="Calibri"/>
              </a:rPr>
              <a:t>cias</a:t>
            </a:r>
            <a:r>
              <a:rPr spc="8" dirty="0">
                <a:cs typeface="Calibri"/>
              </a:rPr>
              <a:t> </a:t>
            </a:r>
            <a:r>
              <a:rPr spc="-19" dirty="0">
                <a:cs typeface="Calibri"/>
              </a:rPr>
              <a:t>d</a:t>
            </a:r>
            <a:r>
              <a:rPr spc="-11" dirty="0">
                <a:cs typeface="Calibri"/>
              </a:rPr>
              <a:t>e</a:t>
            </a:r>
            <a:r>
              <a:rPr spc="8" dirty="0">
                <a:cs typeface="Calibri"/>
              </a:rPr>
              <a:t> </a:t>
            </a:r>
            <a:r>
              <a:rPr spc="-11" dirty="0">
                <a:cs typeface="Calibri"/>
              </a:rPr>
              <a:t>las</a:t>
            </a:r>
            <a:r>
              <a:rPr spc="-4" dirty="0">
                <a:cs typeface="Calibri"/>
              </a:rPr>
              <a:t> </a:t>
            </a:r>
            <a:r>
              <a:rPr b="1" spc="-4" dirty="0" err="1">
                <a:solidFill>
                  <a:srgbClr val="FF0000"/>
                </a:solidFill>
                <a:cs typeface="Calibri"/>
              </a:rPr>
              <a:t>on</a:t>
            </a:r>
            <a:r>
              <a:rPr b="1" spc="-8" dirty="0" err="1">
                <a:solidFill>
                  <a:srgbClr val="FF0000"/>
                </a:solidFill>
                <a:cs typeface="Calibri"/>
              </a:rPr>
              <a:t>d</a:t>
            </a:r>
            <a:r>
              <a:rPr b="1" spc="-11" dirty="0" err="1">
                <a:solidFill>
                  <a:srgbClr val="FF0000"/>
                </a:solidFill>
                <a:cs typeface="Calibri"/>
              </a:rPr>
              <a:t>as</a:t>
            </a:r>
            <a:r>
              <a:rPr b="1" spc="23" dirty="0">
                <a:solidFill>
                  <a:srgbClr val="FF0000"/>
                </a:solidFill>
                <a:cs typeface="Calibri"/>
              </a:rPr>
              <a:t> </a:t>
            </a:r>
            <a:r>
              <a:rPr lang="es-ES" b="1" spc="-11" dirty="0">
                <a:solidFill>
                  <a:srgbClr val="FF0000"/>
                </a:solidFill>
                <a:cs typeface="Calibri"/>
              </a:rPr>
              <a:t>electromagnéticas (EM)</a:t>
            </a:r>
            <a:r>
              <a:rPr dirty="0">
                <a:cs typeface="Calibri"/>
              </a:rPr>
              <a:t>.</a:t>
            </a:r>
          </a:p>
          <a:p>
            <a:pPr marL="180975" indent="-171450">
              <a:lnSpc>
                <a:spcPct val="150000"/>
              </a:lnSpc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pc="-15" dirty="0">
                <a:cs typeface="Calibri"/>
              </a:rPr>
              <a:t>S</a:t>
            </a:r>
            <a:r>
              <a:rPr spc="-11" dirty="0">
                <a:cs typeface="Calibri"/>
              </a:rPr>
              <a:t>e</a:t>
            </a:r>
            <a:r>
              <a:rPr dirty="0">
                <a:cs typeface="Calibri"/>
              </a:rPr>
              <a:t> </a:t>
            </a:r>
            <a:r>
              <a:rPr spc="-15" dirty="0">
                <a:cs typeface="Calibri"/>
              </a:rPr>
              <a:t>di</a:t>
            </a:r>
            <a:r>
              <a:rPr spc="-11" dirty="0">
                <a:cs typeface="Calibri"/>
              </a:rPr>
              <a:t>v</a:t>
            </a:r>
            <a:r>
              <a:rPr spc="-15" dirty="0">
                <a:cs typeface="Calibri"/>
              </a:rPr>
              <a:t>id</a:t>
            </a:r>
            <a:r>
              <a:rPr spc="-11" dirty="0">
                <a:cs typeface="Calibri"/>
              </a:rPr>
              <a:t>e</a:t>
            </a:r>
            <a:r>
              <a:rPr spc="15" dirty="0">
                <a:cs typeface="Calibri"/>
              </a:rPr>
              <a:t> </a:t>
            </a:r>
            <a:r>
              <a:rPr spc="-11" dirty="0">
                <a:cs typeface="Calibri"/>
              </a:rPr>
              <a:t>en</a:t>
            </a:r>
            <a:r>
              <a:rPr spc="8" dirty="0">
                <a:cs typeface="Calibri"/>
              </a:rPr>
              <a:t> </a:t>
            </a:r>
            <a:r>
              <a:rPr spc="-11" dirty="0">
                <a:cs typeface="Calibri"/>
              </a:rPr>
              <a:t>Bandas</a:t>
            </a:r>
            <a:r>
              <a:rPr dirty="0">
                <a:cs typeface="Calibri"/>
              </a:rPr>
              <a:t>.</a:t>
            </a:r>
          </a:p>
          <a:p>
            <a:pPr marL="523875" lvl="1" indent="-171450">
              <a:lnSpc>
                <a:spcPct val="150000"/>
              </a:lnSpc>
              <a:buClr>
                <a:srgbClr val="454551"/>
              </a:buClr>
              <a:buFont typeface="Arial"/>
              <a:buChar char="•"/>
              <a:tabLst>
                <a:tab pos="523875" algn="l"/>
              </a:tabLst>
            </a:pPr>
            <a:r>
              <a:rPr spc="-11" dirty="0">
                <a:cs typeface="Calibri"/>
              </a:rPr>
              <a:t>Ra</a:t>
            </a:r>
            <a:r>
              <a:rPr spc="-4" dirty="0">
                <a:cs typeface="Calibri"/>
              </a:rPr>
              <a:t>n</a:t>
            </a:r>
            <a:r>
              <a:rPr spc="-11" dirty="0">
                <a:cs typeface="Calibri"/>
              </a:rPr>
              <a:t>g</a:t>
            </a:r>
            <a:r>
              <a:rPr spc="-4" dirty="0">
                <a:cs typeface="Calibri"/>
              </a:rPr>
              <a:t>o</a:t>
            </a:r>
            <a:r>
              <a:rPr dirty="0">
                <a:cs typeface="Calibri"/>
              </a:rPr>
              <a:t>s</a:t>
            </a:r>
            <a:r>
              <a:rPr spc="-15" dirty="0">
                <a:cs typeface="Calibri"/>
              </a:rPr>
              <a:t> d</a:t>
            </a:r>
            <a:r>
              <a:rPr spc="-11" dirty="0">
                <a:cs typeface="Calibri"/>
              </a:rPr>
              <a:t>e</a:t>
            </a:r>
            <a:r>
              <a:rPr dirty="0">
                <a:cs typeface="Calibri"/>
              </a:rPr>
              <a:t> </a:t>
            </a:r>
            <a:r>
              <a:rPr spc="-11" dirty="0">
                <a:cs typeface="Calibri"/>
              </a:rPr>
              <a:t>f</a:t>
            </a:r>
            <a:r>
              <a:rPr spc="-34" dirty="0">
                <a:cs typeface="Calibri"/>
              </a:rPr>
              <a:t>r</a:t>
            </a:r>
            <a:r>
              <a:rPr spc="-11" dirty="0">
                <a:cs typeface="Calibri"/>
              </a:rPr>
              <a:t>e</a:t>
            </a:r>
            <a:r>
              <a:rPr spc="-8" dirty="0">
                <a:cs typeface="Calibri"/>
              </a:rPr>
              <a:t>c</a:t>
            </a:r>
            <a:r>
              <a:rPr spc="-4" dirty="0">
                <a:cs typeface="Calibri"/>
              </a:rPr>
              <a:t>uen</a:t>
            </a:r>
            <a:r>
              <a:rPr spc="4" dirty="0">
                <a:cs typeface="Calibri"/>
              </a:rPr>
              <a:t>c</a:t>
            </a:r>
            <a:r>
              <a:rPr dirty="0">
                <a:cs typeface="Calibri"/>
              </a:rPr>
              <a:t>ias</a:t>
            </a:r>
            <a:r>
              <a:rPr spc="-11" dirty="0">
                <a:cs typeface="Calibri"/>
              </a:rPr>
              <a:t> </a:t>
            </a:r>
            <a:r>
              <a:rPr spc="-26" dirty="0">
                <a:cs typeface="Calibri"/>
              </a:rPr>
              <a:t>c</a:t>
            </a:r>
            <a:r>
              <a:rPr spc="-4" dirty="0">
                <a:cs typeface="Calibri"/>
              </a:rPr>
              <a:t>o</a:t>
            </a:r>
            <a:r>
              <a:rPr dirty="0">
                <a:cs typeface="Calibri"/>
              </a:rPr>
              <a:t>n</a:t>
            </a:r>
            <a:r>
              <a:rPr spc="-8" dirty="0">
                <a:cs typeface="Calibri"/>
              </a:rPr>
              <a:t> </a:t>
            </a:r>
            <a:r>
              <a:rPr spc="-26" dirty="0">
                <a:cs typeface="Calibri"/>
              </a:rPr>
              <a:t>c</a:t>
            </a:r>
            <a:r>
              <a:rPr spc="-11" dirty="0">
                <a:cs typeface="Calibri"/>
              </a:rPr>
              <a:t>a</a:t>
            </a:r>
            <a:r>
              <a:rPr spc="-41" dirty="0">
                <a:cs typeface="Calibri"/>
              </a:rPr>
              <a:t>r</a:t>
            </a:r>
            <a:r>
              <a:rPr spc="-11" dirty="0">
                <a:cs typeface="Calibri"/>
              </a:rPr>
              <a:t>ac</a:t>
            </a:r>
            <a:r>
              <a:rPr spc="-23" dirty="0">
                <a:cs typeface="Calibri"/>
              </a:rPr>
              <a:t>t</a:t>
            </a:r>
            <a:r>
              <a:rPr spc="-11" dirty="0">
                <a:cs typeface="Calibri"/>
              </a:rPr>
              <a:t>e</a:t>
            </a:r>
            <a:r>
              <a:rPr spc="-4" dirty="0">
                <a:cs typeface="Calibri"/>
              </a:rPr>
              <a:t>r</a:t>
            </a:r>
            <a:r>
              <a:rPr dirty="0">
                <a:cs typeface="Calibri"/>
              </a:rPr>
              <a:t>í</a:t>
            </a:r>
            <a:r>
              <a:rPr spc="-23" dirty="0">
                <a:cs typeface="Calibri"/>
              </a:rPr>
              <a:t>s</a:t>
            </a:r>
            <a:r>
              <a:rPr dirty="0">
                <a:cs typeface="Calibri"/>
              </a:rPr>
              <a:t>ti</a:t>
            </a:r>
            <a:r>
              <a:rPr spc="-15" dirty="0">
                <a:cs typeface="Calibri"/>
              </a:rPr>
              <a:t>c</a:t>
            </a:r>
            <a:r>
              <a:rPr dirty="0">
                <a:cs typeface="Calibri"/>
              </a:rPr>
              <a:t>as</a:t>
            </a:r>
            <a:r>
              <a:rPr spc="-26" dirty="0">
                <a:cs typeface="Calibri"/>
              </a:rPr>
              <a:t> </a:t>
            </a:r>
            <a:r>
              <a:rPr spc="-8" dirty="0">
                <a:cs typeface="Calibri"/>
              </a:rPr>
              <a:t>e</a:t>
            </a:r>
            <a:r>
              <a:rPr spc="-11" dirty="0">
                <a:cs typeface="Calibri"/>
              </a:rPr>
              <a:t>n</a:t>
            </a:r>
            <a:r>
              <a:rPr spc="-4" dirty="0">
                <a:cs typeface="Calibri"/>
              </a:rPr>
              <a:t> </a:t>
            </a:r>
            <a:r>
              <a:rPr spc="-26" dirty="0">
                <a:cs typeface="Calibri"/>
              </a:rPr>
              <a:t>c</a:t>
            </a:r>
            <a:r>
              <a:rPr spc="-4" dirty="0">
                <a:cs typeface="Calibri"/>
              </a:rPr>
              <a:t>omú</a:t>
            </a:r>
            <a:r>
              <a:rPr dirty="0">
                <a:cs typeface="Calibri"/>
              </a:rPr>
              <a:t>n.</a:t>
            </a:r>
          </a:p>
          <a:p>
            <a:pPr marL="523875" lvl="1" indent="-171450">
              <a:lnSpc>
                <a:spcPct val="150000"/>
              </a:lnSpc>
              <a:buClr>
                <a:srgbClr val="454551"/>
              </a:buClr>
              <a:buFont typeface="Arial"/>
              <a:buChar char="•"/>
              <a:tabLst>
                <a:tab pos="523875" algn="l"/>
              </a:tabLst>
            </a:pPr>
            <a:r>
              <a:rPr spc="-11" dirty="0">
                <a:cs typeface="Calibri"/>
              </a:rPr>
              <a:t>Ra</a:t>
            </a:r>
            <a:r>
              <a:rPr spc="-4" dirty="0">
                <a:cs typeface="Calibri"/>
              </a:rPr>
              <a:t>n</a:t>
            </a:r>
            <a:r>
              <a:rPr spc="-11" dirty="0">
                <a:cs typeface="Calibri"/>
              </a:rPr>
              <a:t>g</a:t>
            </a:r>
            <a:r>
              <a:rPr spc="-4" dirty="0">
                <a:cs typeface="Calibri"/>
              </a:rPr>
              <a:t>o</a:t>
            </a:r>
            <a:r>
              <a:rPr dirty="0">
                <a:cs typeface="Calibri"/>
              </a:rPr>
              <a:t>s</a:t>
            </a:r>
            <a:r>
              <a:rPr spc="-15" dirty="0">
                <a:cs typeface="Calibri"/>
              </a:rPr>
              <a:t> d</a:t>
            </a:r>
            <a:r>
              <a:rPr spc="-11" dirty="0">
                <a:cs typeface="Calibri"/>
              </a:rPr>
              <a:t>e</a:t>
            </a:r>
            <a:r>
              <a:rPr dirty="0">
                <a:cs typeface="Calibri"/>
              </a:rPr>
              <a:t> </a:t>
            </a:r>
            <a:r>
              <a:rPr spc="-11" dirty="0">
                <a:cs typeface="Calibri"/>
              </a:rPr>
              <a:t>f</a:t>
            </a:r>
            <a:r>
              <a:rPr spc="-34" dirty="0">
                <a:cs typeface="Calibri"/>
              </a:rPr>
              <a:t>r</a:t>
            </a:r>
            <a:r>
              <a:rPr spc="-11" dirty="0">
                <a:cs typeface="Calibri"/>
              </a:rPr>
              <a:t>e</a:t>
            </a:r>
            <a:r>
              <a:rPr spc="-8" dirty="0">
                <a:cs typeface="Calibri"/>
              </a:rPr>
              <a:t>c</a:t>
            </a:r>
            <a:r>
              <a:rPr spc="-4" dirty="0">
                <a:cs typeface="Calibri"/>
              </a:rPr>
              <a:t>uen</a:t>
            </a:r>
            <a:r>
              <a:rPr spc="4" dirty="0">
                <a:cs typeface="Calibri"/>
              </a:rPr>
              <a:t>c</a:t>
            </a:r>
            <a:r>
              <a:rPr dirty="0">
                <a:cs typeface="Calibri"/>
              </a:rPr>
              <a:t>ias</a:t>
            </a:r>
            <a:r>
              <a:rPr spc="-11" dirty="0">
                <a:cs typeface="Calibri"/>
              </a:rPr>
              <a:t> </a:t>
            </a:r>
            <a:r>
              <a:rPr spc="-4" dirty="0">
                <a:cs typeface="Calibri"/>
              </a:rPr>
              <a:t>designada</a:t>
            </a:r>
            <a:r>
              <a:rPr dirty="0">
                <a:cs typeface="Calibri"/>
              </a:rPr>
              <a:t>s</a:t>
            </a:r>
            <a:r>
              <a:rPr spc="8" dirty="0">
                <a:cs typeface="Calibri"/>
              </a:rPr>
              <a:t> </a:t>
            </a:r>
            <a:r>
              <a:rPr spc="-4" dirty="0">
                <a:cs typeface="Calibri"/>
              </a:rPr>
              <a:t>pa</a:t>
            </a:r>
            <a:r>
              <a:rPr spc="-34" dirty="0">
                <a:cs typeface="Calibri"/>
              </a:rPr>
              <a:t>r</a:t>
            </a:r>
            <a:r>
              <a:rPr dirty="0">
                <a:cs typeface="Calibri"/>
              </a:rPr>
              <a:t>a </a:t>
            </a:r>
            <a:r>
              <a:rPr spc="-4" dirty="0">
                <a:cs typeface="Calibri"/>
              </a:rPr>
              <a:t>u</a:t>
            </a:r>
            <a:r>
              <a:rPr dirty="0">
                <a:cs typeface="Calibri"/>
              </a:rPr>
              <a:t>n</a:t>
            </a:r>
            <a:r>
              <a:rPr spc="-4" dirty="0">
                <a:cs typeface="Calibri"/>
              </a:rPr>
              <a:t> us</a:t>
            </a:r>
            <a:r>
              <a:rPr dirty="0">
                <a:cs typeface="Calibri"/>
              </a:rPr>
              <a:t>o</a:t>
            </a:r>
            <a:r>
              <a:rPr spc="-8" dirty="0">
                <a:cs typeface="Calibri"/>
              </a:rPr>
              <a:t> </a:t>
            </a:r>
            <a:r>
              <a:rPr spc="-4" dirty="0">
                <a:cs typeface="Calibri"/>
              </a:rPr>
              <a:t>parti</a:t>
            </a:r>
            <a:r>
              <a:rPr spc="8" dirty="0">
                <a:cs typeface="Calibri"/>
              </a:rPr>
              <a:t>c</a:t>
            </a:r>
            <a:r>
              <a:rPr spc="-4" dirty="0">
                <a:cs typeface="Calibri"/>
              </a:rPr>
              <a:t>ula</a:t>
            </a:r>
            <a:r>
              <a:rPr spc="-180" dirty="0">
                <a:cs typeface="Calibri"/>
              </a:rPr>
              <a:t>r</a:t>
            </a:r>
            <a:r>
              <a:rPr dirty="0">
                <a:cs typeface="Calibri"/>
              </a:rPr>
              <a:t>.</a:t>
            </a:r>
          </a:p>
          <a:p>
            <a:pPr marL="180975" indent="-171450">
              <a:lnSpc>
                <a:spcPct val="150000"/>
              </a:lnSpc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pc="-11" dirty="0">
                <a:cs typeface="Calibri"/>
              </a:rPr>
              <a:t>Los</a:t>
            </a:r>
            <a:r>
              <a:rPr spc="8" dirty="0">
                <a:cs typeface="Calibri"/>
              </a:rPr>
              <a:t> </a:t>
            </a:r>
            <a:r>
              <a:rPr spc="-26" dirty="0">
                <a:cs typeface="Calibri"/>
              </a:rPr>
              <a:t>g</a:t>
            </a:r>
            <a:r>
              <a:rPr spc="-15" dirty="0">
                <a:cs typeface="Calibri"/>
              </a:rPr>
              <a:t>obi</a:t>
            </a:r>
            <a:r>
              <a:rPr spc="-11" dirty="0">
                <a:cs typeface="Calibri"/>
              </a:rPr>
              <a:t>ernos</a:t>
            </a:r>
            <a:r>
              <a:rPr spc="11" dirty="0">
                <a:cs typeface="Calibri"/>
              </a:rPr>
              <a:t> </a:t>
            </a:r>
            <a:r>
              <a:rPr spc="-38" dirty="0">
                <a:cs typeface="Calibri"/>
              </a:rPr>
              <a:t>r</a:t>
            </a:r>
            <a:r>
              <a:rPr spc="-11" dirty="0">
                <a:cs typeface="Calibri"/>
              </a:rPr>
              <a:t>egulan</a:t>
            </a:r>
            <a:r>
              <a:rPr dirty="0">
                <a:cs typeface="Calibri"/>
              </a:rPr>
              <a:t> </a:t>
            </a:r>
            <a:r>
              <a:rPr spc="-15" dirty="0" err="1">
                <a:cs typeface="Calibri"/>
              </a:rPr>
              <a:t>s</a:t>
            </a:r>
            <a:r>
              <a:rPr spc="-11" dirty="0" err="1">
                <a:cs typeface="Calibri"/>
              </a:rPr>
              <a:t>u</a:t>
            </a:r>
            <a:r>
              <a:rPr spc="8" dirty="0">
                <a:cs typeface="Calibri"/>
              </a:rPr>
              <a:t> </a:t>
            </a:r>
            <a:r>
              <a:rPr spc="-11" dirty="0" err="1">
                <a:cs typeface="Calibri"/>
              </a:rPr>
              <a:t>ap</a:t>
            </a:r>
            <a:r>
              <a:rPr spc="-49" dirty="0" err="1">
                <a:cs typeface="Calibri"/>
              </a:rPr>
              <a:t>r</a:t>
            </a:r>
            <a:r>
              <a:rPr spc="-19" dirty="0" err="1">
                <a:cs typeface="Calibri"/>
              </a:rPr>
              <a:t>o</a:t>
            </a:r>
            <a:r>
              <a:rPr spc="-34" dirty="0" err="1">
                <a:cs typeface="Calibri"/>
              </a:rPr>
              <a:t>v</a:t>
            </a:r>
            <a:r>
              <a:rPr spc="-11" dirty="0" err="1">
                <a:cs typeface="Calibri"/>
              </a:rPr>
              <a:t>echamie</a:t>
            </a:r>
            <a:r>
              <a:rPr spc="-41" dirty="0" err="1">
                <a:cs typeface="Calibri"/>
              </a:rPr>
              <a:t>n</a:t>
            </a:r>
            <a:r>
              <a:rPr spc="-26" dirty="0" err="1">
                <a:cs typeface="Calibri"/>
              </a:rPr>
              <a:t>t</a:t>
            </a:r>
            <a:r>
              <a:rPr spc="-11" dirty="0" err="1">
                <a:cs typeface="Calibri"/>
              </a:rPr>
              <a:t>o</a:t>
            </a:r>
            <a:r>
              <a:rPr lang="es-ES" spc="-11" dirty="0">
                <a:cs typeface="Calibri"/>
              </a:rPr>
              <a:t> &gt; </a:t>
            </a:r>
            <a:r>
              <a:rPr spc="-49" dirty="0">
                <a:cs typeface="Times New Roman"/>
              </a:rPr>
              <a:t> </a:t>
            </a:r>
            <a:r>
              <a:rPr spc="-15" dirty="0">
                <a:cs typeface="Calibri"/>
              </a:rPr>
              <a:t>Licenciam</a:t>
            </a:r>
            <a:r>
              <a:rPr spc="-11" dirty="0">
                <a:cs typeface="Calibri"/>
              </a:rPr>
              <a:t>ie</a:t>
            </a:r>
            <a:r>
              <a:rPr spc="-34" dirty="0">
                <a:cs typeface="Calibri"/>
              </a:rPr>
              <a:t>n</a:t>
            </a:r>
            <a:r>
              <a:rPr spc="-26" dirty="0">
                <a:cs typeface="Calibri"/>
              </a:rPr>
              <a:t>t</a:t>
            </a:r>
            <a:r>
              <a:rPr spc="-11" dirty="0">
                <a:cs typeface="Calibri"/>
              </a:rPr>
              <a:t>o</a:t>
            </a:r>
            <a:r>
              <a:rPr dirty="0">
                <a:cs typeface="Calibri"/>
              </a:rPr>
              <a:t>.</a:t>
            </a:r>
          </a:p>
        </p:txBody>
      </p:sp>
      <p:sp>
        <p:nvSpPr>
          <p:cNvPr id="5" name="7 CuadroTexto">
            <a:extLst>
              <a:ext uri="{FF2B5EF4-FFF2-40B4-BE49-F238E27FC236}">
                <a16:creationId xmlns:a16="http://schemas.microsoft.com/office/drawing/2014/main" id="{7FAD1FBE-413E-41FE-966F-61F006016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720" y="703047"/>
            <a:ext cx="5080620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alt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El espectro electromagnético</a:t>
            </a:r>
            <a:endParaRPr lang="es-MX" altLang="es-MX" sz="20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0C5F356-F18D-49BB-9CA9-E85B9B1C6FDB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9326A28-B6B2-4D8D-A12C-BD1A6ACD2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6720" y="3573492"/>
            <a:ext cx="6629741" cy="252108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7 CuadroTexto">
            <a:extLst>
              <a:ext uri="{FF2B5EF4-FFF2-40B4-BE49-F238E27FC236}">
                <a16:creationId xmlns:a16="http://schemas.microsoft.com/office/drawing/2014/main" id="{7FAD1FBE-413E-41FE-966F-61F006016D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720" y="703047"/>
            <a:ext cx="5080620" cy="506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alt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El espectro electromagnético</a:t>
            </a:r>
            <a:endParaRPr lang="es-MX" altLang="es-MX" sz="2000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F0C5F356-F18D-49BB-9CA9-E85B9B1C6FDB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1DBBE780-F0C4-418E-9BCC-E16179AF1D62}"/>
              </a:ext>
            </a:extLst>
          </p:cNvPr>
          <p:cNvSpPr/>
          <p:nvPr/>
        </p:nvSpPr>
        <p:spPr>
          <a:xfrm>
            <a:off x="253174" y="1628800"/>
            <a:ext cx="8637651" cy="42130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  <p:extLst>
      <p:ext uri="{BB962C8B-B14F-4D97-AF65-F5344CB8AC3E}">
        <p14:creationId xmlns:p14="http://schemas.microsoft.com/office/powerpoint/2010/main" val="2420579779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ext Box 3"/>
          <p:cNvSpPr txBox="1">
            <a:spLocks noChangeArrowheads="1"/>
          </p:cNvSpPr>
          <p:nvPr/>
        </p:nvSpPr>
        <p:spPr bwMode="auto">
          <a:xfrm>
            <a:off x="3707904" y="824278"/>
            <a:ext cx="1440160" cy="62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Microondas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144016" y="197768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  <p:sp>
        <p:nvSpPr>
          <p:cNvPr id="7" name="Text Box 3"/>
          <p:cNvSpPr txBox="1">
            <a:spLocks noChangeArrowheads="1"/>
          </p:cNvSpPr>
          <p:nvPr/>
        </p:nvSpPr>
        <p:spPr bwMode="auto">
          <a:xfrm>
            <a:off x="718613" y="1696921"/>
            <a:ext cx="7706774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La radiocomunicación por </a:t>
            </a:r>
            <a:r>
              <a:rPr lang="es-MX" b="1" dirty="0">
                <a:solidFill>
                  <a:srgbClr val="FF0000"/>
                </a:solidFill>
                <a:latin typeface="+mn-lt"/>
              </a:rPr>
              <a:t>microondas</a:t>
            </a:r>
            <a:r>
              <a:rPr lang="es-MX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se refiere a la transmisión de datos o energía a través de radiofrecuencias. Se denomina </a:t>
            </a:r>
            <a:r>
              <a:rPr lang="es-MX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microondas</a:t>
            </a:r>
            <a:r>
              <a:rPr lang="es-MX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 a las ondas electromagnéticas; generalmente de entre </a:t>
            </a:r>
            <a:r>
              <a:rPr lang="es-MX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300 MHz y 300 GHz</a:t>
            </a:r>
            <a:r>
              <a:rPr lang="es-MX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. </a:t>
            </a:r>
            <a:endParaRPr lang="es-MX" sz="2000" dirty="0">
              <a:solidFill>
                <a:schemeClr val="accent6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40B842-678F-4802-BF79-FCEA8634C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246967"/>
            <a:ext cx="3672408" cy="2832711"/>
          </a:xfrm>
          <a:prstGeom prst="rect">
            <a:avLst/>
          </a:prstGeom>
        </p:spPr>
      </p:pic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718613" y="3140968"/>
            <a:ext cx="4536504" cy="2957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marL="285750" indent="-285750">
              <a:lnSpc>
                <a:spcPct val="15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2">
                    <a:lumMod val="25000"/>
                  </a:schemeClr>
                </a:solidFill>
                <a:latin typeface="+mn-lt"/>
              </a:rPr>
              <a:t>Su desventaja es que viajan en línea directa y no curva (sobre la tierra), por tanto, necesitan estar relativamente cerca una estación de otra. (máximo de 40 a 48 kilómetros de distancia) y se deben encontrar en lugares altos para asegurar las transmisión sin obstrucción. </a:t>
            </a:r>
          </a:p>
        </p:txBody>
      </p:sp>
    </p:spTree>
    <p:extLst>
      <p:ext uri="{BB962C8B-B14F-4D97-AF65-F5344CB8AC3E}">
        <p14:creationId xmlns:p14="http://schemas.microsoft.com/office/powerpoint/2010/main" val="286834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/>
      <p:bldP spid="7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38734" y="1690156"/>
            <a:ext cx="8673465" cy="1267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975" indent="-171450">
              <a:lnSpc>
                <a:spcPts val="2396"/>
              </a:lnSpc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15" dirty="0">
                <a:latin typeface="Calibri"/>
                <a:cs typeface="Calibri"/>
              </a:rPr>
              <a:t>La</a:t>
            </a:r>
            <a:r>
              <a:rPr sz="2100" spc="-11" dirty="0">
                <a:latin typeface="Calibri"/>
                <a:cs typeface="Calibri"/>
              </a:rPr>
              <a:t>s</a:t>
            </a:r>
            <a:r>
              <a:rPr sz="2100" spc="113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banda</a:t>
            </a:r>
            <a:r>
              <a:rPr sz="2100" spc="-11" dirty="0">
                <a:latin typeface="Calibri"/>
                <a:cs typeface="Calibri"/>
              </a:rPr>
              <a:t>s</a:t>
            </a:r>
            <a:r>
              <a:rPr sz="2100" spc="113" dirty="0"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454551"/>
                </a:solidFill>
                <a:latin typeface="Calibri"/>
                <a:cs typeface="Calibri"/>
              </a:rPr>
              <a:t>IS</a:t>
            </a:r>
            <a:r>
              <a:rPr sz="2100" b="1" spc="-19" dirty="0">
                <a:solidFill>
                  <a:srgbClr val="454551"/>
                </a:solidFill>
                <a:latin typeface="Calibri"/>
                <a:cs typeface="Calibri"/>
              </a:rPr>
              <a:t>M</a:t>
            </a:r>
            <a:r>
              <a:rPr sz="2100" b="1" spc="109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y</a:t>
            </a:r>
            <a:r>
              <a:rPr sz="2100" spc="105" dirty="0">
                <a:latin typeface="Calibri"/>
                <a:cs typeface="Calibri"/>
              </a:rPr>
              <a:t> </a:t>
            </a:r>
            <a:r>
              <a:rPr sz="2100" b="1" spc="-11" dirty="0">
                <a:solidFill>
                  <a:srgbClr val="454551"/>
                </a:solidFill>
                <a:latin typeface="Calibri"/>
                <a:cs typeface="Calibri"/>
              </a:rPr>
              <a:t>UNII</a:t>
            </a:r>
            <a:r>
              <a:rPr sz="2100" b="1" spc="109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2100" spc="-30" dirty="0">
                <a:latin typeface="Calibri"/>
                <a:cs typeface="Calibri"/>
              </a:rPr>
              <a:t>g</a:t>
            </a:r>
            <a:r>
              <a:rPr sz="2100" spc="-11" dirty="0">
                <a:latin typeface="Calibri"/>
                <a:cs typeface="Calibri"/>
              </a:rPr>
              <a:t>ene</a:t>
            </a:r>
            <a:r>
              <a:rPr sz="2100" spc="-64" dirty="0">
                <a:latin typeface="Calibri"/>
                <a:cs typeface="Calibri"/>
              </a:rPr>
              <a:t>r</a:t>
            </a:r>
            <a:r>
              <a:rPr sz="2100" spc="-11" dirty="0">
                <a:latin typeface="Calibri"/>
                <a:cs typeface="Calibri"/>
              </a:rPr>
              <a:t>alm</a:t>
            </a:r>
            <a:r>
              <a:rPr sz="2100" spc="-19" dirty="0">
                <a:latin typeface="Calibri"/>
                <a:cs typeface="Calibri"/>
              </a:rPr>
              <a:t>e</a:t>
            </a:r>
            <a:r>
              <a:rPr sz="2100" spc="-23" dirty="0">
                <a:latin typeface="Calibri"/>
                <a:cs typeface="Calibri"/>
              </a:rPr>
              <a:t>n</a:t>
            </a:r>
            <a:r>
              <a:rPr sz="2100" spc="-26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98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s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116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puede</a:t>
            </a:r>
            <a:r>
              <a:rPr sz="2100" spc="-11" dirty="0">
                <a:latin typeface="Calibri"/>
                <a:cs typeface="Calibri"/>
              </a:rPr>
              <a:t>n</a:t>
            </a:r>
            <a:r>
              <a:rPr sz="2100" spc="113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u</a:t>
            </a:r>
            <a:r>
              <a:rPr sz="2100" spc="-4" dirty="0">
                <a:latin typeface="Calibri"/>
                <a:cs typeface="Calibri"/>
              </a:rPr>
              <a:t>s</a:t>
            </a:r>
            <a:r>
              <a:rPr sz="2100" spc="-11" dirty="0">
                <a:latin typeface="Calibri"/>
                <a:cs typeface="Calibri"/>
              </a:rPr>
              <a:t>ar</a:t>
            </a:r>
            <a:r>
              <a:rPr sz="2100" spc="101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si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105" dirty="0">
                <a:latin typeface="Calibri"/>
                <a:cs typeface="Calibri"/>
              </a:rPr>
              <a:t> </a:t>
            </a:r>
            <a:r>
              <a:rPr sz="2100" spc="-26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ener</a:t>
            </a:r>
            <a:r>
              <a:rPr sz="2100" spc="9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</a:t>
            </a:r>
            <a:r>
              <a:rPr sz="2100" spc="-15" dirty="0">
                <a:latin typeface="Calibri"/>
                <a:cs typeface="Calibri"/>
              </a:rPr>
              <a:t>u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109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pa</a:t>
            </a:r>
            <a:r>
              <a:rPr sz="2100" spc="-49" dirty="0">
                <a:latin typeface="Calibri"/>
                <a:cs typeface="Calibri"/>
              </a:rPr>
              <a:t>g</a:t>
            </a:r>
            <a:r>
              <a:rPr sz="2100" spc="-19" dirty="0">
                <a:latin typeface="Calibri"/>
                <a:cs typeface="Calibri"/>
              </a:rPr>
              <a:t>a</a:t>
            </a:r>
            <a:r>
              <a:rPr sz="2100" spc="-8" dirty="0">
                <a:latin typeface="Calibri"/>
                <a:cs typeface="Calibri"/>
              </a:rPr>
              <a:t>r</a:t>
            </a:r>
            <a:r>
              <a:rPr sz="2100" spc="10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una</a:t>
            </a:r>
            <a:endParaRPr sz="2100" dirty="0">
              <a:latin typeface="Calibri"/>
              <a:cs typeface="Calibri"/>
            </a:endParaRPr>
          </a:p>
          <a:p>
            <a:pPr marL="180975">
              <a:lnSpc>
                <a:spcPts val="2396"/>
              </a:lnSpc>
            </a:pPr>
            <a:r>
              <a:rPr sz="2100" dirty="0">
                <a:latin typeface="Calibri"/>
                <a:cs typeface="Calibri"/>
              </a:rPr>
              <a:t>l</a:t>
            </a:r>
            <a:r>
              <a:rPr sz="2100" spc="-11" dirty="0">
                <a:latin typeface="Calibri"/>
                <a:cs typeface="Calibri"/>
              </a:rPr>
              <a:t>icencia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mie</a:t>
            </a:r>
            <a:r>
              <a:rPr sz="2100" spc="-41" dirty="0">
                <a:latin typeface="Calibri"/>
                <a:cs typeface="Calibri"/>
              </a:rPr>
              <a:t>n</a:t>
            </a:r>
            <a:r>
              <a:rPr sz="2100" spc="-8" dirty="0">
                <a:latin typeface="Calibri"/>
                <a:cs typeface="Calibri"/>
              </a:rPr>
              <a:t>t</a:t>
            </a:r>
            <a:r>
              <a:rPr sz="2100" spc="-56" dirty="0">
                <a:latin typeface="Calibri"/>
                <a:cs typeface="Calibri"/>
              </a:rPr>
              <a:t>r</a:t>
            </a:r>
            <a:r>
              <a:rPr sz="2100" spc="-11" dirty="0">
                <a:latin typeface="Calibri"/>
                <a:cs typeface="Calibri"/>
              </a:rPr>
              <a:t>as</a:t>
            </a:r>
            <a:r>
              <a:rPr sz="2100" spc="23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el</a:t>
            </a:r>
            <a:r>
              <a:rPr sz="2100" spc="-4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al</a:t>
            </a:r>
            <a:r>
              <a:rPr sz="2100" spc="-30" dirty="0">
                <a:latin typeface="Calibri"/>
                <a:cs typeface="Calibri"/>
              </a:rPr>
              <a:t>c</a:t>
            </a:r>
            <a:r>
              <a:rPr sz="2100" spc="-11" dirty="0">
                <a:latin typeface="Calibri"/>
                <a:cs typeface="Calibri"/>
              </a:rPr>
              <a:t>ance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(po</a:t>
            </a:r>
            <a:r>
              <a:rPr sz="2100" spc="-26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encia)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l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seña</a:t>
            </a:r>
            <a:r>
              <a:rPr sz="2100" spc="-8" dirty="0">
                <a:latin typeface="Calibri"/>
                <a:cs typeface="Calibri"/>
              </a:rPr>
              <a:t>l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se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l</a:t>
            </a:r>
            <a:r>
              <a:rPr sz="2100" spc="-11" dirty="0">
                <a:latin typeface="Calibri"/>
                <a:cs typeface="Calibri"/>
              </a:rPr>
              <a:t>i</a:t>
            </a:r>
            <a:r>
              <a:rPr sz="2100" spc="-19" dirty="0">
                <a:latin typeface="Calibri"/>
                <a:cs typeface="Calibri"/>
              </a:rPr>
              <a:t>m</a:t>
            </a:r>
            <a:r>
              <a:rPr sz="2100" spc="-15" dirty="0">
                <a:latin typeface="Calibri"/>
                <a:cs typeface="Calibri"/>
              </a:rPr>
              <a:t>i</a:t>
            </a:r>
            <a:r>
              <a:rPr sz="2100" spc="-38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ada</a:t>
            </a:r>
            <a:r>
              <a:rPr sz="2100" dirty="0">
                <a:latin typeface="Calibri"/>
                <a:cs typeface="Calibri"/>
              </a:rPr>
              <a:t>.</a:t>
            </a:r>
          </a:p>
          <a:p>
            <a:pPr>
              <a:spcBef>
                <a:spcPts val="35"/>
              </a:spcBef>
            </a:pPr>
            <a:endParaRPr sz="2138" dirty="0">
              <a:latin typeface="Times New Roman"/>
              <a:cs typeface="Times New Roman"/>
            </a:endParaRPr>
          </a:p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15" dirty="0">
                <a:latin typeface="Calibri"/>
                <a:cs typeface="Calibri"/>
              </a:rPr>
              <a:t>La</a:t>
            </a:r>
            <a:r>
              <a:rPr sz="2100" spc="-11" dirty="0">
                <a:latin typeface="Calibri"/>
                <a:cs typeface="Calibri"/>
              </a:rPr>
              <a:t>s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FF0000"/>
                </a:solidFill>
                <a:latin typeface="Calibri"/>
                <a:cs typeface="Calibri"/>
              </a:rPr>
              <a:t>WLA</a:t>
            </a:r>
            <a:r>
              <a:rPr sz="2100" b="1" spc="-26" dirty="0">
                <a:solidFill>
                  <a:srgbClr val="FF0000"/>
                </a:solidFill>
                <a:latin typeface="Calibri"/>
                <a:cs typeface="Calibri"/>
              </a:rPr>
              <a:t>N</a:t>
            </a:r>
            <a:r>
              <a:rPr sz="2100" b="1" spc="-11" dirty="0">
                <a:solidFill>
                  <a:srgbClr val="FF0000"/>
                </a:solidFill>
                <a:latin typeface="Calibri"/>
                <a:cs typeface="Calibri"/>
              </a:rPr>
              <a:t>s</a:t>
            </a:r>
            <a:r>
              <a:rPr sz="2100" spc="26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usa</a:t>
            </a:r>
            <a:r>
              <a:rPr sz="2100" spc="-11" dirty="0">
                <a:latin typeface="Calibri"/>
                <a:cs typeface="Calibri"/>
              </a:rPr>
              <a:t>n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las</a:t>
            </a:r>
            <a:r>
              <a:rPr sz="2100" spc="-4" dirty="0">
                <a:latin typeface="Calibri"/>
                <a:cs typeface="Calibri"/>
              </a:rPr>
              <a:t> ban</a:t>
            </a:r>
            <a:r>
              <a:rPr sz="2100" spc="-11" dirty="0">
                <a:latin typeface="Calibri"/>
                <a:cs typeface="Calibri"/>
              </a:rPr>
              <a:t>das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454551"/>
                </a:solidFill>
                <a:latin typeface="Calibri"/>
                <a:cs typeface="Calibri"/>
              </a:rPr>
              <a:t>2</a:t>
            </a:r>
            <a:r>
              <a:rPr sz="2100" b="1" spc="-11" dirty="0">
                <a:solidFill>
                  <a:srgbClr val="454551"/>
                </a:solidFill>
                <a:latin typeface="Calibri"/>
                <a:cs typeface="Calibri"/>
              </a:rPr>
              <a:t>.</a:t>
            </a:r>
            <a:r>
              <a:rPr sz="2100" b="1" spc="-19" dirty="0">
                <a:solidFill>
                  <a:srgbClr val="454551"/>
                </a:solidFill>
                <a:latin typeface="Calibri"/>
                <a:cs typeface="Calibri"/>
              </a:rPr>
              <a:t>4GH</a:t>
            </a:r>
            <a:r>
              <a:rPr sz="2100" b="1" spc="-11" dirty="0">
                <a:solidFill>
                  <a:srgbClr val="454551"/>
                </a:solidFill>
                <a:latin typeface="Calibri"/>
                <a:cs typeface="Calibri"/>
              </a:rPr>
              <a:t>z</a:t>
            </a:r>
            <a:r>
              <a:rPr sz="2100" b="1" spc="26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y</a:t>
            </a:r>
            <a:r>
              <a:rPr sz="2100" spc="-4" dirty="0">
                <a:latin typeface="Calibri"/>
                <a:cs typeface="Calibri"/>
              </a:rPr>
              <a:t> </a:t>
            </a:r>
            <a:r>
              <a:rPr sz="2100" b="1" spc="-19" dirty="0">
                <a:solidFill>
                  <a:srgbClr val="454551"/>
                </a:solidFill>
                <a:latin typeface="Calibri"/>
                <a:cs typeface="Calibri"/>
              </a:rPr>
              <a:t>5GHz</a:t>
            </a:r>
            <a:r>
              <a:rPr sz="2100" dirty="0">
                <a:latin typeface="Calibri"/>
                <a:cs typeface="Calibri"/>
              </a:rPr>
              <a:t>.</a:t>
            </a:r>
          </a:p>
        </p:txBody>
      </p:sp>
      <p:sp>
        <p:nvSpPr>
          <p:cNvPr id="4" name="object 4"/>
          <p:cNvSpPr/>
          <p:nvPr/>
        </p:nvSpPr>
        <p:spPr>
          <a:xfrm>
            <a:off x="505206" y="3331845"/>
            <a:ext cx="8145018" cy="21591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Text Box 3">
            <a:extLst>
              <a:ext uri="{FF2B5EF4-FFF2-40B4-BE49-F238E27FC236}">
                <a16:creationId xmlns:a16="http://schemas.microsoft.com/office/drawing/2014/main" id="{EDAD8E68-4EDF-4D45-920A-6D74DD584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864" y="824278"/>
            <a:ext cx="2520280" cy="62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Bandas de frecuencia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31A287F-0A57-4461-A472-00F28F46ECD9}"/>
              </a:ext>
            </a:extLst>
          </p:cNvPr>
          <p:cNvSpPr txBox="1">
            <a:spLocks noChangeArrowheads="1"/>
          </p:cNvSpPr>
          <p:nvPr/>
        </p:nvSpPr>
        <p:spPr>
          <a:xfrm>
            <a:off x="144016" y="197768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3">
            <a:extLst>
              <a:ext uri="{FF2B5EF4-FFF2-40B4-BE49-F238E27FC236}">
                <a16:creationId xmlns:a16="http://schemas.microsoft.com/office/drawing/2014/main" id="{EDAD8E68-4EDF-4D45-920A-6D74DD584C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7864" y="824278"/>
            <a:ext cx="2520280" cy="621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algn="ctr">
              <a:lnSpc>
                <a:spcPct val="200000"/>
              </a:lnSpc>
            </a:pPr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Bandas de frecuencia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631A287F-0A57-4461-A472-00F28F46ECD9}"/>
              </a:ext>
            </a:extLst>
          </p:cNvPr>
          <p:cNvSpPr txBox="1">
            <a:spLocks noChangeArrowheads="1"/>
          </p:cNvSpPr>
          <p:nvPr/>
        </p:nvSpPr>
        <p:spPr>
          <a:xfrm>
            <a:off x="144016" y="197768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inalámbricos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E667DE8D-702D-4D4B-BDA9-F134F6356EAD}"/>
              </a:ext>
            </a:extLst>
          </p:cNvPr>
          <p:cNvSpPr txBox="1">
            <a:spLocks/>
          </p:cNvSpPr>
          <p:nvPr/>
        </p:nvSpPr>
        <p:spPr bwMode="auto">
          <a:xfrm>
            <a:off x="1043608" y="1871605"/>
            <a:ext cx="7344816" cy="159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>
            <a:lvl1pPr marL="169863" indent="-1698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 sz="32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8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•"/>
              <a:defRPr sz="24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pitchFamily="34" charset="0"/>
              <a:buChar char="–"/>
              <a:defRPr sz="2000" kern="1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41300" indent="-228600">
              <a:lnSpc>
                <a:spcPts val="3195"/>
              </a:lnSpc>
              <a:buClr>
                <a:srgbClr val="454551"/>
              </a:buClr>
              <a:buFont typeface="Arial"/>
              <a:buChar char="•"/>
              <a:tabLst>
                <a:tab pos="241300" algn="l"/>
                <a:tab pos="871855" algn="l"/>
                <a:tab pos="2713355" algn="l"/>
                <a:tab pos="4708525" algn="l"/>
                <a:tab pos="5788660" algn="l"/>
                <a:tab pos="7156450" algn="l"/>
                <a:tab pos="9171305" algn="l"/>
                <a:tab pos="9486900" algn="l"/>
                <a:tab pos="11187430" algn="l"/>
              </a:tabLst>
            </a:pPr>
            <a:r>
              <a:rPr lang="es-ES" sz="1800" spc="-5" dirty="0"/>
              <a:t>Lo</a:t>
            </a:r>
            <a:r>
              <a:rPr lang="es-ES" sz="1800" dirty="0"/>
              <a:t>s </a:t>
            </a:r>
            <a:r>
              <a:rPr lang="es-ES" sz="1800" b="1" spc="-5" dirty="0">
                <a:solidFill>
                  <a:srgbClr val="FF0000"/>
                </a:solidFill>
              </a:rPr>
              <a:t>di</a:t>
            </a:r>
            <a:r>
              <a:rPr lang="es-ES" sz="1800" b="1" spc="5" dirty="0">
                <a:solidFill>
                  <a:srgbClr val="FF0000"/>
                </a:solidFill>
              </a:rPr>
              <a:t>s</a:t>
            </a:r>
            <a:r>
              <a:rPr lang="es-ES" sz="1800" b="1" spc="-5" dirty="0">
                <a:solidFill>
                  <a:srgbClr val="FF0000"/>
                </a:solidFill>
              </a:rPr>
              <a:t>posit</a:t>
            </a:r>
            <a:r>
              <a:rPr lang="es-ES" sz="1800" b="1" spc="-10" dirty="0">
                <a:solidFill>
                  <a:srgbClr val="FF0000"/>
                </a:solidFill>
              </a:rPr>
              <a:t>i</a:t>
            </a:r>
            <a:r>
              <a:rPr lang="es-ES" sz="1800" b="1" spc="-45" dirty="0">
                <a:solidFill>
                  <a:srgbClr val="FF0000"/>
                </a:solidFill>
              </a:rPr>
              <a:t>v</a:t>
            </a:r>
            <a:r>
              <a:rPr lang="es-ES" sz="1800" b="1" spc="-20" dirty="0">
                <a:solidFill>
                  <a:srgbClr val="FF0000"/>
                </a:solidFill>
              </a:rPr>
              <a:t>o</a:t>
            </a:r>
            <a:r>
              <a:rPr lang="es-ES" sz="1800" b="1" spc="-15" dirty="0">
                <a:solidFill>
                  <a:srgbClr val="FF0000"/>
                </a:solidFill>
              </a:rPr>
              <a:t>s inalám</a:t>
            </a:r>
            <a:r>
              <a:rPr lang="es-ES" sz="1800" b="1" spc="-35" dirty="0">
                <a:solidFill>
                  <a:srgbClr val="FF0000"/>
                </a:solidFill>
              </a:rPr>
              <a:t>b</a:t>
            </a:r>
            <a:r>
              <a:rPr lang="es-ES" sz="1800" b="1" spc="-10" dirty="0">
                <a:solidFill>
                  <a:srgbClr val="FF0000"/>
                </a:solidFill>
              </a:rPr>
              <a:t>r</a:t>
            </a:r>
            <a:r>
              <a:rPr lang="es-ES" sz="1800" b="1" spc="-20" dirty="0">
                <a:solidFill>
                  <a:srgbClr val="FF0000"/>
                </a:solidFill>
              </a:rPr>
              <a:t>i</a:t>
            </a:r>
            <a:r>
              <a:rPr lang="es-ES" sz="1800" b="1" spc="-35" dirty="0">
                <a:solidFill>
                  <a:srgbClr val="FF0000"/>
                </a:solidFill>
              </a:rPr>
              <a:t>c</a:t>
            </a:r>
            <a:r>
              <a:rPr lang="es-ES" sz="1800" b="1" spc="10" dirty="0">
                <a:solidFill>
                  <a:srgbClr val="FF0000"/>
                </a:solidFill>
              </a:rPr>
              <a:t>o</a:t>
            </a:r>
            <a:r>
              <a:rPr lang="es-ES" sz="1800" b="1" spc="-15" dirty="0">
                <a:solidFill>
                  <a:srgbClr val="FF0000"/>
                </a:solidFill>
              </a:rPr>
              <a:t>s </a:t>
            </a:r>
            <a:r>
              <a:rPr lang="es-ES" sz="1800" dirty="0"/>
              <a:t>t</a:t>
            </a:r>
            <a:r>
              <a:rPr lang="es-ES" sz="1800" spc="-10" dirty="0"/>
              <a:t>i</a:t>
            </a:r>
            <a:r>
              <a:rPr lang="es-ES" sz="1800" spc="-15" dirty="0"/>
              <a:t>enen </a:t>
            </a:r>
            <a:r>
              <a:rPr lang="es-ES" sz="1800" spc="-10" dirty="0"/>
              <a:t>ci</a:t>
            </a:r>
            <a:r>
              <a:rPr lang="es-ES" sz="1800" spc="-40" dirty="0"/>
              <a:t>r</a:t>
            </a:r>
            <a:r>
              <a:rPr lang="es-ES" sz="1800" dirty="0"/>
              <a:t>cu</a:t>
            </a:r>
            <a:r>
              <a:rPr lang="es-ES" sz="1800" spc="-10" dirty="0"/>
              <a:t>i</a:t>
            </a:r>
            <a:r>
              <a:rPr lang="es-ES" sz="1800" spc="-35" dirty="0"/>
              <a:t>t</a:t>
            </a:r>
            <a:r>
              <a:rPr lang="es-ES" sz="1800" spc="-20" dirty="0"/>
              <a:t>o</a:t>
            </a:r>
            <a:r>
              <a:rPr lang="es-ES" sz="1800" spc="-15" dirty="0"/>
              <a:t>s </a:t>
            </a:r>
            <a:r>
              <a:rPr lang="es-ES" sz="1800" spc="-5" dirty="0"/>
              <a:t>t</a:t>
            </a:r>
            <a:r>
              <a:rPr lang="es-ES" sz="1800" spc="-75" dirty="0"/>
              <a:t>r</a:t>
            </a:r>
            <a:r>
              <a:rPr lang="es-ES" sz="1800" spc="-15" dirty="0"/>
              <a:t>a</a:t>
            </a:r>
            <a:r>
              <a:rPr lang="es-ES" sz="1800" spc="-10" dirty="0"/>
              <a:t>n</a:t>
            </a:r>
            <a:r>
              <a:rPr lang="es-ES" sz="1800" spc="-20" dirty="0"/>
              <a:t>smiso</a:t>
            </a:r>
            <a:r>
              <a:rPr lang="es-ES" sz="1800" spc="-50" dirty="0"/>
              <a:t>r</a:t>
            </a:r>
            <a:r>
              <a:rPr lang="es-ES" sz="1800" spc="-15" dirty="0"/>
              <a:t>es y</a:t>
            </a:r>
            <a:r>
              <a:rPr lang="es-ES" sz="1800" dirty="0"/>
              <a:t>	</a:t>
            </a:r>
            <a:r>
              <a:rPr lang="es-ES" sz="1800" spc="-55" dirty="0"/>
              <a:t>r</a:t>
            </a:r>
            <a:r>
              <a:rPr lang="es-ES" sz="1800" spc="-15" dirty="0"/>
              <a:t>ece</a:t>
            </a:r>
            <a:r>
              <a:rPr lang="es-ES" sz="1800" spc="-35" dirty="0"/>
              <a:t>pt</a:t>
            </a:r>
            <a:r>
              <a:rPr lang="es-ES" sz="1800" spc="-20" dirty="0"/>
              <a:t>o</a:t>
            </a:r>
            <a:r>
              <a:rPr lang="es-ES" sz="1800" spc="-50" dirty="0"/>
              <a:t>r</a:t>
            </a:r>
            <a:r>
              <a:rPr lang="es-ES" sz="1800" spc="-15" dirty="0"/>
              <a:t>es </a:t>
            </a:r>
            <a:r>
              <a:rPr lang="es-ES" sz="1800" spc="-10" dirty="0"/>
              <a:t>de </a:t>
            </a:r>
            <a:r>
              <a:rPr lang="es-ES" sz="1800" spc="-20" dirty="0"/>
              <a:t>onda</a:t>
            </a:r>
            <a:r>
              <a:rPr lang="es-ES" sz="1800" spc="-15" dirty="0"/>
              <a:t>s</a:t>
            </a:r>
            <a:r>
              <a:rPr lang="es-ES" sz="1800" spc="25" dirty="0"/>
              <a:t> </a:t>
            </a:r>
            <a:r>
              <a:rPr lang="es-ES" sz="1800" spc="-15" dirty="0"/>
              <a:t>elect</a:t>
            </a:r>
            <a:r>
              <a:rPr lang="es-ES" sz="1800" spc="-70" dirty="0"/>
              <a:t>r</a:t>
            </a:r>
            <a:r>
              <a:rPr lang="es-ES" sz="1800" spc="-20" dirty="0"/>
              <a:t>omagnét</a:t>
            </a:r>
            <a:r>
              <a:rPr lang="es-ES" sz="1800" spc="-10" dirty="0"/>
              <a:t>i</a:t>
            </a:r>
            <a:r>
              <a:rPr lang="es-ES" sz="1800" spc="-40" dirty="0"/>
              <a:t>c</a:t>
            </a:r>
            <a:r>
              <a:rPr lang="es-ES" sz="1800" spc="-15" dirty="0"/>
              <a:t>as,</a:t>
            </a:r>
            <a:r>
              <a:rPr lang="es-ES" sz="1800" spc="5" dirty="0"/>
              <a:t> </a:t>
            </a:r>
            <a:r>
              <a:rPr lang="es-ES" sz="1800" spc="-15" dirty="0"/>
              <a:t>a</a:t>
            </a:r>
            <a:r>
              <a:rPr lang="es-ES" sz="1800" spc="10" dirty="0"/>
              <a:t> </a:t>
            </a:r>
            <a:r>
              <a:rPr lang="es-ES" sz="1800" spc="-15" dirty="0"/>
              <a:t>e</a:t>
            </a:r>
            <a:r>
              <a:rPr lang="es-ES" sz="1800" spc="-55" dirty="0"/>
              <a:t>s</a:t>
            </a:r>
            <a:r>
              <a:rPr lang="es-ES" sz="1800" spc="-35" dirty="0"/>
              <a:t>t</a:t>
            </a:r>
            <a:r>
              <a:rPr lang="es-ES" sz="1800" spc="-20" dirty="0"/>
              <a:t>o</a:t>
            </a:r>
            <a:r>
              <a:rPr lang="es-ES" sz="1800" spc="-15" dirty="0"/>
              <a:t>s</a:t>
            </a:r>
            <a:r>
              <a:rPr lang="es-ES" sz="1800" spc="15" dirty="0"/>
              <a:t> </a:t>
            </a:r>
            <a:r>
              <a:rPr lang="es-ES" sz="1800" spc="-10" dirty="0"/>
              <a:t>ci</a:t>
            </a:r>
            <a:r>
              <a:rPr lang="es-ES" sz="1800" spc="-50" dirty="0"/>
              <a:t>r</a:t>
            </a:r>
            <a:r>
              <a:rPr lang="es-ES" sz="1800" spc="-15" dirty="0"/>
              <a:t>cui</a:t>
            </a:r>
            <a:r>
              <a:rPr lang="es-ES" sz="1800" spc="-45" dirty="0"/>
              <a:t>t</a:t>
            </a:r>
            <a:r>
              <a:rPr lang="es-ES" sz="1800" spc="-20" dirty="0"/>
              <a:t>o</a:t>
            </a:r>
            <a:r>
              <a:rPr lang="es-ES" sz="1800" spc="-15" dirty="0"/>
              <a:t>s</a:t>
            </a:r>
            <a:r>
              <a:rPr lang="es-ES" sz="1800" spc="25" dirty="0"/>
              <a:t> </a:t>
            </a:r>
            <a:r>
              <a:rPr lang="es-ES" sz="1800" spc="-20" dirty="0"/>
              <a:t>s</a:t>
            </a:r>
            <a:r>
              <a:rPr lang="es-ES" sz="1800" spc="-15" dirty="0"/>
              <a:t>e</a:t>
            </a:r>
            <a:r>
              <a:rPr lang="es-ES" sz="1800" dirty="0"/>
              <a:t> </a:t>
            </a:r>
            <a:r>
              <a:rPr lang="es-ES" sz="1800" spc="-15" dirty="0"/>
              <a:t>les</a:t>
            </a:r>
            <a:r>
              <a:rPr lang="es-ES" sz="1800" spc="5" dirty="0"/>
              <a:t> </a:t>
            </a:r>
            <a:r>
              <a:rPr lang="es-ES" sz="1800" spc="-35" dirty="0"/>
              <a:t>c</a:t>
            </a:r>
            <a:r>
              <a:rPr lang="es-ES" sz="1800" spc="-20" dirty="0"/>
              <a:t>onoc</a:t>
            </a:r>
            <a:r>
              <a:rPr lang="es-ES" sz="1800" spc="-15" dirty="0"/>
              <a:t>e</a:t>
            </a:r>
            <a:r>
              <a:rPr lang="es-ES" sz="1800" spc="10" dirty="0"/>
              <a:t> </a:t>
            </a:r>
            <a:r>
              <a:rPr lang="es-ES" sz="1800" spc="-35" dirty="0"/>
              <a:t>c</a:t>
            </a:r>
            <a:r>
              <a:rPr lang="es-ES" sz="1800" spc="-25" dirty="0"/>
              <a:t>om</a:t>
            </a:r>
            <a:r>
              <a:rPr lang="es-ES" sz="1800" spc="-15" dirty="0"/>
              <a:t>o</a:t>
            </a:r>
            <a:r>
              <a:rPr lang="es-ES" sz="1800" spc="15" dirty="0"/>
              <a:t> </a:t>
            </a:r>
            <a:r>
              <a:rPr lang="es-ES" sz="1800" b="1" spc="-15" dirty="0">
                <a:solidFill>
                  <a:srgbClr val="454551"/>
                </a:solidFill>
                <a:cs typeface="Calibri"/>
              </a:rPr>
              <a:t>Rad</a:t>
            </a:r>
            <a:r>
              <a:rPr lang="es-ES" sz="1800" b="1" spc="-20" dirty="0">
                <a:solidFill>
                  <a:srgbClr val="454551"/>
                </a:solidFill>
                <a:cs typeface="Calibri"/>
              </a:rPr>
              <a:t>i</a:t>
            </a:r>
            <a:r>
              <a:rPr lang="es-ES" sz="1800" b="1" spc="-15" dirty="0">
                <a:solidFill>
                  <a:srgbClr val="454551"/>
                </a:solidFill>
                <a:cs typeface="Calibri"/>
              </a:rPr>
              <a:t>o</a:t>
            </a:r>
            <a:r>
              <a:rPr lang="es-ES" sz="1800" b="1" spc="-20" dirty="0">
                <a:solidFill>
                  <a:srgbClr val="454551"/>
                </a:solidFill>
                <a:cs typeface="Calibri"/>
              </a:rPr>
              <a:t>s</a:t>
            </a:r>
            <a:r>
              <a:rPr lang="es-ES" sz="1800" dirty="0"/>
              <a:t>.</a:t>
            </a:r>
          </a:p>
          <a:p>
            <a:pPr marL="698500" lvl="1" indent="-228600">
              <a:spcBef>
                <a:spcPts val="244"/>
              </a:spcBef>
              <a:buClr>
                <a:srgbClr val="454551"/>
              </a:buClr>
              <a:buFont typeface="Arial"/>
              <a:buChar char="•"/>
              <a:tabLst>
                <a:tab pos="698500" algn="l"/>
              </a:tabLst>
            </a:pPr>
            <a:r>
              <a:rPr lang="es-ES" sz="1800" dirty="0">
                <a:cs typeface="Calibri"/>
              </a:rPr>
              <a:t>A</a:t>
            </a:r>
            <a:r>
              <a:rPr lang="es-ES" sz="1800" spc="-25" dirty="0">
                <a:cs typeface="Calibri"/>
              </a:rPr>
              <a:t>n</a:t>
            </a:r>
            <a:r>
              <a:rPr lang="es-ES" sz="1800" spc="-35" dirty="0">
                <a:cs typeface="Calibri"/>
              </a:rPr>
              <a:t>t</a:t>
            </a:r>
            <a:r>
              <a:rPr lang="es-ES" sz="1800" spc="-15" dirty="0">
                <a:cs typeface="Calibri"/>
              </a:rPr>
              <a:t>ena</a:t>
            </a:r>
            <a:r>
              <a:rPr lang="es-ES" sz="1800" dirty="0">
                <a:cs typeface="Calibri"/>
              </a:rPr>
              <a:t>s.</a:t>
            </a:r>
            <a:endParaRPr lang="es-ES" sz="1800" dirty="0">
              <a:cs typeface="Times New Roman"/>
            </a:endParaRPr>
          </a:p>
          <a:p>
            <a:pPr marL="241300" indent="-228600">
              <a:buClr>
                <a:srgbClr val="454551"/>
              </a:buClr>
              <a:buFont typeface="Arial"/>
              <a:buChar char="•"/>
              <a:tabLst>
                <a:tab pos="241300" algn="l"/>
              </a:tabLst>
            </a:pPr>
            <a:r>
              <a:rPr lang="es-ES" sz="1800" spc="-20" dirty="0"/>
              <a:t>Cad</a:t>
            </a:r>
            <a:r>
              <a:rPr lang="es-ES" sz="1800" spc="-15" dirty="0"/>
              <a:t>a</a:t>
            </a:r>
            <a:r>
              <a:rPr lang="es-ES" sz="1800" spc="5" dirty="0"/>
              <a:t> r</a:t>
            </a:r>
            <a:r>
              <a:rPr lang="es-ES" sz="1800" spc="-10" dirty="0"/>
              <a:t>a</a:t>
            </a:r>
            <a:r>
              <a:rPr lang="es-ES" sz="1800" spc="-20" dirty="0"/>
              <a:t>di</a:t>
            </a:r>
            <a:r>
              <a:rPr lang="es-ES" sz="1800" spc="-15" dirty="0"/>
              <a:t>o</a:t>
            </a:r>
            <a:r>
              <a:rPr lang="es-ES" sz="1800" spc="20" dirty="0"/>
              <a:t> </a:t>
            </a:r>
            <a:r>
              <a:rPr lang="es-ES" sz="1800" spc="-15" dirty="0"/>
              <a:t>e</a:t>
            </a:r>
            <a:r>
              <a:rPr lang="es-ES" sz="1800" spc="-55" dirty="0"/>
              <a:t>s</a:t>
            </a:r>
            <a:r>
              <a:rPr lang="es-ES" sz="1800" spc="-50" dirty="0"/>
              <a:t>t</a:t>
            </a:r>
            <a:r>
              <a:rPr lang="es-ES" sz="1800" spc="-15" dirty="0"/>
              <a:t>á</a:t>
            </a:r>
            <a:r>
              <a:rPr lang="es-ES" sz="1800" spc="5" dirty="0"/>
              <a:t> </a:t>
            </a:r>
            <a:r>
              <a:rPr lang="es-ES" sz="1800" spc="-20" dirty="0"/>
              <a:t>diseñado</a:t>
            </a:r>
            <a:r>
              <a:rPr lang="es-ES" sz="1800" spc="-70" dirty="0"/>
              <a:t>/</a:t>
            </a:r>
            <a:r>
              <a:rPr lang="es-ES" sz="1800" spc="-20" dirty="0"/>
              <a:t>o</a:t>
            </a:r>
            <a:r>
              <a:rPr lang="es-ES" sz="1800" spc="-30" dirty="0"/>
              <a:t>p</a:t>
            </a:r>
            <a:r>
              <a:rPr lang="es-ES" sz="1800" spc="-10" dirty="0"/>
              <a:t>ti</a:t>
            </a:r>
            <a:r>
              <a:rPr lang="es-ES" sz="1800" spc="-35" dirty="0"/>
              <a:t>m</a:t>
            </a:r>
            <a:r>
              <a:rPr lang="es-ES" sz="1800" spc="-10" dirty="0"/>
              <a:t>i</a:t>
            </a:r>
            <a:r>
              <a:rPr lang="es-ES" sz="1800" spc="-75" dirty="0"/>
              <a:t>z</a:t>
            </a:r>
            <a:r>
              <a:rPr lang="es-ES" sz="1800" spc="-15" dirty="0"/>
              <a:t>ado</a:t>
            </a:r>
            <a:r>
              <a:rPr lang="es-ES" sz="1800" spc="65" dirty="0"/>
              <a:t> </a:t>
            </a:r>
            <a:r>
              <a:rPr lang="es-ES" sz="1800" spc="-20" dirty="0"/>
              <a:t>pa</a:t>
            </a:r>
            <a:r>
              <a:rPr lang="es-ES" sz="1800" spc="-75" dirty="0"/>
              <a:t>r</a:t>
            </a:r>
            <a:r>
              <a:rPr lang="es-ES" sz="1800" spc="-15" dirty="0"/>
              <a:t>a</a:t>
            </a:r>
            <a:r>
              <a:rPr lang="es-ES" sz="1800" spc="20" dirty="0"/>
              <a:t> </a:t>
            </a:r>
            <a:r>
              <a:rPr lang="es-ES" sz="1800" spc="-20" dirty="0"/>
              <a:t>ope</a:t>
            </a:r>
            <a:r>
              <a:rPr lang="es-ES" sz="1800" spc="-75" dirty="0"/>
              <a:t>r</a:t>
            </a:r>
            <a:r>
              <a:rPr lang="es-ES" sz="1800" spc="-15" dirty="0"/>
              <a:t>ar</a:t>
            </a:r>
            <a:r>
              <a:rPr lang="es-ES" sz="1800" spc="5" dirty="0"/>
              <a:t> </a:t>
            </a:r>
            <a:r>
              <a:rPr lang="es-ES" sz="1800" spc="-15" dirty="0"/>
              <a:t>en</a:t>
            </a:r>
            <a:r>
              <a:rPr lang="es-ES" sz="1800" spc="10" dirty="0"/>
              <a:t> </a:t>
            </a:r>
            <a:r>
              <a:rPr lang="es-ES" sz="1800" spc="-20" dirty="0"/>
              <a:t>un</a:t>
            </a:r>
            <a:r>
              <a:rPr lang="es-ES" sz="1800" spc="-15" dirty="0"/>
              <a:t>a</a:t>
            </a:r>
            <a:r>
              <a:rPr lang="es-ES" sz="1800" spc="20" dirty="0"/>
              <a:t> </a:t>
            </a:r>
            <a:r>
              <a:rPr lang="es-ES" sz="1800" spc="-20" dirty="0"/>
              <a:t>band</a:t>
            </a:r>
            <a:r>
              <a:rPr lang="es-ES" sz="1800" spc="-15" dirty="0"/>
              <a:t>a</a:t>
            </a:r>
            <a:r>
              <a:rPr lang="es-ES" sz="1800" spc="25" dirty="0"/>
              <a:t> </a:t>
            </a:r>
            <a:r>
              <a:rPr lang="es-ES" sz="1800" spc="-15" dirty="0"/>
              <a:t>en</a:t>
            </a:r>
            <a:r>
              <a:rPr lang="es-ES" sz="1800" spc="10" dirty="0"/>
              <a:t> </a:t>
            </a:r>
            <a:r>
              <a:rPr lang="es-ES" sz="1800" spc="-20" dirty="0"/>
              <a:t>parti</a:t>
            </a:r>
            <a:r>
              <a:rPr lang="es-ES" sz="1800" spc="-15" dirty="0"/>
              <a:t>cula</a:t>
            </a:r>
            <a:r>
              <a:rPr lang="es-ES" sz="1800" spc="-295" dirty="0"/>
              <a:t>r</a:t>
            </a:r>
            <a:endParaRPr lang="es-ES" sz="4050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0540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" y="1092753"/>
            <a:ext cx="6858000" cy="369332"/>
          </a:xfrm>
          <a:prstGeom prst="rect">
            <a:avLst/>
          </a:prstGeom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/>
          <a:p>
            <a:pPr marL="86678"/>
            <a:r>
              <a:rPr dirty="0"/>
              <a:t>Medios</a:t>
            </a:r>
            <a:r>
              <a:rPr spc="-4" dirty="0"/>
              <a:t> </a:t>
            </a:r>
            <a:r>
              <a:rPr spc="-8" dirty="0"/>
              <a:t>i</a:t>
            </a:r>
            <a:r>
              <a:rPr dirty="0"/>
              <a:t>nalámbri</a:t>
            </a:r>
            <a:r>
              <a:rPr spc="-30" dirty="0"/>
              <a:t>c</a:t>
            </a:r>
            <a:r>
              <a:rPr spc="-4" dirty="0"/>
              <a:t>o</a:t>
            </a:r>
            <a:r>
              <a:rPr dirty="0"/>
              <a:t>s</a:t>
            </a:r>
            <a:r>
              <a:rPr spc="11" dirty="0"/>
              <a:t> </a:t>
            </a:r>
            <a:r>
              <a:rPr dirty="0">
                <a:latin typeface="Calibri Light"/>
                <a:cs typeface="Calibri Light"/>
              </a:rPr>
              <a:t>–</a:t>
            </a:r>
            <a:r>
              <a:rPr spc="4" dirty="0">
                <a:latin typeface="Calibri Light"/>
                <a:cs typeface="Calibri Light"/>
              </a:rPr>
              <a:t> </a:t>
            </a:r>
            <a:r>
              <a:rPr spc="-4" dirty="0"/>
              <a:t>Banda</a:t>
            </a:r>
            <a:r>
              <a:rPr dirty="0"/>
              <a:t>s</a:t>
            </a:r>
            <a:r>
              <a:rPr spc="-4" dirty="0"/>
              <a:t> </a:t>
            </a:r>
            <a:r>
              <a:rPr dirty="0"/>
              <a:t>de</a:t>
            </a:r>
            <a:r>
              <a:rPr spc="-4" dirty="0"/>
              <a:t> </a:t>
            </a:r>
            <a:r>
              <a:rPr dirty="0"/>
              <a:t>f</a:t>
            </a:r>
            <a:r>
              <a:rPr spc="-41" dirty="0"/>
              <a:t>r</a:t>
            </a:r>
            <a:r>
              <a:rPr spc="-4" dirty="0"/>
              <a:t>ecuen</a:t>
            </a:r>
            <a:r>
              <a:rPr spc="8" dirty="0"/>
              <a:t>c</a:t>
            </a:r>
            <a:r>
              <a:rPr dirty="0"/>
              <a:t>ia. </a:t>
            </a:r>
            <a:r>
              <a:rPr spc="-11" dirty="0"/>
              <a:t>[</a:t>
            </a:r>
            <a:r>
              <a:rPr dirty="0"/>
              <a:t>2]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108049" y="1656195"/>
            <a:ext cx="6639965" cy="5984395"/>
          </a:xfrm>
          <a:prstGeom prst="rect">
            <a:avLst/>
          </a:prstGeom>
        </p:spPr>
        <p:txBody>
          <a:bodyPr vert="horz" wrap="square" lIns="0" tIns="0" rIns="0" bIns="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80975" indent="-171450">
              <a:lnSpc>
                <a:spcPts val="2396"/>
              </a:lnSpc>
              <a:buClr>
                <a:srgbClr val="454551"/>
              </a:buClr>
              <a:buFont typeface="Arial"/>
              <a:buChar char="•"/>
              <a:tabLst>
                <a:tab pos="180975" algn="l"/>
                <a:tab pos="653891" algn="l"/>
                <a:tab pos="2035016" algn="l"/>
                <a:tab pos="3531394" algn="l"/>
                <a:tab pos="4341495" algn="l"/>
                <a:tab pos="5367338" algn="l"/>
                <a:tab pos="6878479" algn="l"/>
                <a:tab pos="7115175" algn="l"/>
                <a:tab pos="8390573" algn="l"/>
              </a:tabLst>
            </a:pPr>
            <a:r>
              <a:rPr spc="-4" dirty="0"/>
              <a:t>Lo</a:t>
            </a:r>
            <a:r>
              <a:rPr dirty="0"/>
              <a:t>s	</a:t>
            </a:r>
            <a:r>
              <a:rPr spc="-4" dirty="0"/>
              <a:t>di</a:t>
            </a:r>
            <a:r>
              <a:rPr spc="4" dirty="0"/>
              <a:t>s</a:t>
            </a:r>
            <a:r>
              <a:rPr spc="-4" dirty="0"/>
              <a:t>posit</a:t>
            </a:r>
            <a:r>
              <a:rPr spc="-8" dirty="0"/>
              <a:t>i</a:t>
            </a:r>
            <a:r>
              <a:rPr spc="-34" dirty="0"/>
              <a:t>v</a:t>
            </a:r>
            <a:r>
              <a:rPr spc="-15" dirty="0"/>
              <a:t>o</a:t>
            </a:r>
            <a:r>
              <a:rPr spc="-11" dirty="0"/>
              <a:t>s</a:t>
            </a:r>
            <a:r>
              <a:rPr dirty="0"/>
              <a:t>	</a:t>
            </a:r>
            <a:r>
              <a:rPr spc="-11" dirty="0"/>
              <a:t>inalám</a:t>
            </a:r>
            <a:r>
              <a:rPr spc="-26" dirty="0"/>
              <a:t>b</a:t>
            </a:r>
            <a:r>
              <a:rPr spc="-8" dirty="0"/>
              <a:t>r</a:t>
            </a:r>
            <a:r>
              <a:rPr spc="-15" dirty="0"/>
              <a:t>i</a:t>
            </a:r>
            <a:r>
              <a:rPr spc="-26" dirty="0"/>
              <a:t>c</a:t>
            </a:r>
            <a:r>
              <a:rPr spc="8" dirty="0"/>
              <a:t>o</a:t>
            </a:r>
            <a:r>
              <a:rPr spc="-11" dirty="0"/>
              <a:t>s</a:t>
            </a:r>
            <a:r>
              <a:rPr dirty="0"/>
              <a:t>	t</a:t>
            </a:r>
            <a:r>
              <a:rPr spc="-8" dirty="0"/>
              <a:t>i</a:t>
            </a:r>
            <a:r>
              <a:rPr spc="-11" dirty="0"/>
              <a:t>enen</a:t>
            </a:r>
            <a:r>
              <a:rPr dirty="0"/>
              <a:t>	</a:t>
            </a:r>
            <a:r>
              <a:rPr spc="-8" dirty="0"/>
              <a:t>ci</a:t>
            </a:r>
            <a:r>
              <a:rPr spc="-30" dirty="0"/>
              <a:t>r</a:t>
            </a:r>
            <a:r>
              <a:rPr dirty="0"/>
              <a:t>cu</a:t>
            </a:r>
            <a:r>
              <a:rPr spc="-8" dirty="0"/>
              <a:t>i</a:t>
            </a:r>
            <a:r>
              <a:rPr spc="-26" dirty="0"/>
              <a:t>t</a:t>
            </a:r>
            <a:r>
              <a:rPr spc="-15" dirty="0"/>
              <a:t>o</a:t>
            </a:r>
            <a:r>
              <a:rPr spc="-11" dirty="0"/>
              <a:t>s</a:t>
            </a:r>
            <a:r>
              <a:rPr dirty="0"/>
              <a:t>	</a:t>
            </a:r>
            <a:r>
              <a:rPr spc="-4" dirty="0"/>
              <a:t>t</a:t>
            </a:r>
            <a:r>
              <a:rPr spc="-56" dirty="0"/>
              <a:t>r</a:t>
            </a:r>
            <a:r>
              <a:rPr spc="-11" dirty="0"/>
              <a:t>a</a:t>
            </a:r>
            <a:r>
              <a:rPr spc="-8" dirty="0"/>
              <a:t>n</a:t>
            </a:r>
            <a:r>
              <a:rPr spc="-15" dirty="0"/>
              <a:t>smiso</a:t>
            </a:r>
            <a:r>
              <a:rPr spc="-38" dirty="0"/>
              <a:t>r</a:t>
            </a:r>
            <a:r>
              <a:rPr spc="-11" dirty="0"/>
              <a:t>es</a:t>
            </a:r>
            <a:r>
              <a:rPr dirty="0"/>
              <a:t>	</a:t>
            </a:r>
            <a:r>
              <a:rPr spc="-11" dirty="0"/>
              <a:t>y</a:t>
            </a:r>
            <a:r>
              <a:rPr dirty="0"/>
              <a:t>	</a:t>
            </a:r>
            <a:r>
              <a:rPr spc="-41" dirty="0"/>
              <a:t>r</a:t>
            </a:r>
            <a:r>
              <a:rPr spc="-11" dirty="0"/>
              <a:t>ece</a:t>
            </a:r>
            <a:r>
              <a:rPr spc="-26" dirty="0"/>
              <a:t>pt</a:t>
            </a:r>
            <a:r>
              <a:rPr spc="-15" dirty="0"/>
              <a:t>o</a:t>
            </a:r>
            <a:r>
              <a:rPr spc="-38" dirty="0"/>
              <a:t>r</a:t>
            </a:r>
            <a:r>
              <a:rPr spc="-11" dirty="0"/>
              <a:t>es</a:t>
            </a:r>
            <a:r>
              <a:rPr dirty="0"/>
              <a:t>	</a:t>
            </a:r>
            <a:r>
              <a:rPr spc="-8" dirty="0"/>
              <a:t>de</a:t>
            </a:r>
          </a:p>
          <a:p>
            <a:pPr marL="180975">
              <a:lnSpc>
                <a:spcPts val="2396"/>
              </a:lnSpc>
            </a:pPr>
            <a:r>
              <a:rPr spc="-15" dirty="0"/>
              <a:t>onda</a:t>
            </a:r>
            <a:r>
              <a:rPr spc="-11" dirty="0"/>
              <a:t>s</a:t>
            </a:r>
            <a:r>
              <a:rPr spc="19" dirty="0"/>
              <a:t> </a:t>
            </a:r>
            <a:r>
              <a:rPr spc="-11" dirty="0"/>
              <a:t>elect</a:t>
            </a:r>
            <a:r>
              <a:rPr spc="-53" dirty="0"/>
              <a:t>r</a:t>
            </a:r>
            <a:r>
              <a:rPr spc="-15" dirty="0"/>
              <a:t>omagnét</a:t>
            </a:r>
            <a:r>
              <a:rPr spc="-8" dirty="0"/>
              <a:t>i</a:t>
            </a:r>
            <a:r>
              <a:rPr spc="-30" dirty="0"/>
              <a:t>c</a:t>
            </a:r>
            <a:r>
              <a:rPr spc="-11" dirty="0"/>
              <a:t>as,</a:t>
            </a:r>
            <a:r>
              <a:rPr spc="4" dirty="0"/>
              <a:t> </a:t>
            </a:r>
            <a:r>
              <a:rPr spc="-11" dirty="0"/>
              <a:t>a</a:t>
            </a:r>
            <a:r>
              <a:rPr spc="8" dirty="0"/>
              <a:t> </a:t>
            </a:r>
            <a:r>
              <a:rPr spc="-11" dirty="0"/>
              <a:t>e</a:t>
            </a:r>
            <a:r>
              <a:rPr spc="-41" dirty="0"/>
              <a:t>s</a:t>
            </a:r>
            <a:r>
              <a:rPr spc="-26" dirty="0"/>
              <a:t>t</a:t>
            </a:r>
            <a:r>
              <a:rPr spc="-15" dirty="0"/>
              <a:t>o</a:t>
            </a:r>
            <a:r>
              <a:rPr spc="-11" dirty="0"/>
              <a:t>s</a:t>
            </a:r>
            <a:r>
              <a:rPr spc="11" dirty="0"/>
              <a:t> </a:t>
            </a:r>
            <a:r>
              <a:rPr spc="-8" dirty="0"/>
              <a:t>ci</a:t>
            </a:r>
            <a:r>
              <a:rPr spc="-38" dirty="0"/>
              <a:t>r</a:t>
            </a:r>
            <a:r>
              <a:rPr spc="-11" dirty="0"/>
              <a:t>cui</a:t>
            </a:r>
            <a:r>
              <a:rPr spc="-34" dirty="0"/>
              <a:t>t</a:t>
            </a:r>
            <a:r>
              <a:rPr spc="-15" dirty="0"/>
              <a:t>o</a:t>
            </a:r>
            <a:r>
              <a:rPr spc="-11" dirty="0"/>
              <a:t>s</a:t>
            </a:r>
            <a:r>
              <a:rPr spc="19" dirty="0"/>
              <a:t> </a:t>
            </a:r>
            <a:r>
              <a:rPr spc="-15" dirty="0"/>
              <a:t>s</a:t>
            </a:r>
            <a:r>
              <a:rPr spc="-11" dirty="0"/>
              <a:t>e</a:t>
            </a:r>
            <a:r>
              <a:rPr dirty="0"/>
              <a:t> </a:t>
            </a:r>
            <a:r>
              <a:rPr spc="-11" dirty="0"/>
              <a:t>les</a:t>
            </a:r>
            <a:r>
              <a:rPr spc="4" dirty="0"/>
              <a:t> </a:t>
            </a:r>
            <a:r>
              <a:rPr spc="-26" dirty="0"/>
              <a:t>c</a:t>
            </a:r>
            <a:r>
              <a:rPr spc="-15" dirty="0"/>
              <a:t>onoc</a:t>
            </a:r>
            <a:r>
              <a:rPr spc="-11" dirty="0"/>
              <a:t>e</a:t>
            </a:r>
            <a:r>
              <a:rPr spc="8" dirty="0"/>
              <a:t> </a:t>
            </a:r>
            <a:r>
              <a:rPr spc="-26" dirty="0"/>
              <a:t>c</a:t>
            </a:r>
            <a:r>
              <a:rPr spc="-19" dirty="0"/>
              <a:t>om</a:t>
            </a:r>
            <a:r>
              <a:rPr spc="-11" dirty="0"/>
              <a:t>o</a:t>
            </a:r>
            <a:r>
              <a:rPr spc="11" dirty="0"/>
              <a:t> </a:t>
            </a:r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Rad</a:t>
            </a:r>
            <a:r>
              <a:rPr b="1" spc="-15" dirty="0">
                <a:solidFill>
                  <a:srgbClr val="454551"/>
                </a:solidFill>
                <a:latin typeface="Calibri"/>
                <a:cs typeface="Calibri"/>
              </a:rPr>
              <a:t>i</a:t>
            </a:r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o</a:t>
            </a:r>
            <a:r>
              <a:rPr b="1" spc="-15" dirty="0">
                <a:solidFill>
                  <a:srgbClr val="454551"/>
                </a:solidFill>
                <a:latin typeface="Calibri"/>
                <a:cs typeface="Calibri"/>
              </a:rPr>
              <a:t>s</a:t>
            </a:r>
            <a:r>
              <a:rPr dirty="0"/>
              <a:t>.</a:t>
            </a:r>
          </a:p>
          <a:p>
            <a:pPr marL="523875" lvl="1" indent="-171450">
              <a:spcBef>
                <a:spcPts val="183"/>
              </a:spcBef>
              <a:buClr>
                <a:srgbClr val="454551"/>
              </a:buClr>
              <a:buFont typeface="Arial"/>
              <a:buChar char="•"/>
              <a:tabLst>
                <a:tab pos="523875" algn="l"/>
              </a:tabLst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19" dirty="0">
                <a:latin typeface="Calibri"/>
                <a:cs typeface="Calibri"/>
              </a:rPr>
              <a:t>n</a:t>
            </a:r>
            <a:r>
              <a:rPr sz="1800" spc="-26" dirty="0">
                <a:latin typeface="Calibri"/>
                <a:cs typeface="Calibri"/>
              </a:rPr>
              <a:t>t</a:t>
            </a:r>
            <a:r>
              <a:rPr sz="1800" spc="-11" dirty="0">
                <a:latin typeface="Calibri"/>
                <a:cs typeface="Calibri"/>
              </a:rPr>
              <a:t>ena</a:t>
            </a:r>
            <a:r>
              <a:rPr sz="1800" dirty="0">
                <a:latin typeface="Calibri"/>
                <a:cs typeface="Calibri"/>
              </a:rPr>
              <a:t>s.</a:t>
            </a:r>
            <a:endParaRPr sz="1800">
              <a:latin typeface="Calibri"/>
              <a:cs typeface="Calibri"/>
            </a:endParaRPr>
          </a:p>
          <a:p>
            <a:pPr lvl="1">
              <a:spcBef>
                <a:spcPts val="38"/>
              </a:spcBef>
              <a:buClr>
                <a:srgbClr val="454551"/>
              </a:buClr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pc="-15" dirty="0"/>
              <a:t>Cad</a:t>
            </a:r>
            <a:r>
              <a:rPr spc="-11" dirty="0"/>
              <a:t>a</a:t>
            </a:r>
            <a:r>
              <a:rPr spc="4" dirty="0"/>
              <a:t> </a:t>
            </a:r>
            <a:r>
              <a:rPr spc="-15" dirty="0"/>
              <a:t>R</a:t>
            </a:r>
            <a:r>
              <a:rPr spc="-8" dirty="0"/>
              <a:t>a</a:t>
            </a:r>
            <a:r>
              <a:rPr spc="-15" dirty="0"/>
              <a:t>di</a:t>
            </a:r>
            <a:r>
              <a:rPr spc="-11" dirty="0"/>
              <a:t>o</a:t>
            </a:r>
            <a:r>
              <a:rPr spc="15" dirty="0"/>
              <a:t> </a:t>
            </a:r>
            <a:r>
              <a:rPr spc="-11" dirty="0"/>
              <a:t>e</a:t>
            </a:r>
            <a:r>
              <a:rPr spc="-41" dirty="0"/>
              <a:t>s</a:t>
            </a:r>
            <a:r>
              <a:rPr spc="-38" dirty="0"/>
              <a:t>t</a:t>
            </a:r>
            <a:r>
              <a:rPr spc="-11" dirty="0"/>
              <a:t>á</a:t>
            </a:r>
            <a:r>
              <a:rPr spc="4" dirty="0"/>
              <a:t> </a:t>
            </a:r>
            <a:r>
              <a:rPr spc="-15" dirty="0"/>
              <a:t>diseñado</a:t>
            </a:r>
            <a:r>
              <a:rPr spc="-53" dirty="0"/>
              <a:t>/</a:t>
            </a:r>
            <a:r>
              <a:rPr spc="-15" dirty="0"/>
              <a:t>o</a:t>
            </a:r>
            <a:r>
              <a:rPr spc="-23" dirty="0"/>
              <a:t>p</a:t>
            </a:r>
            <a:r>
              <a:rPr spc="-8" dirty="0"/>
              <a:t>ti</a:t>
            </a:r>
            <a:r>
              <a:rPr spc="-26" dirty="0"/>
              <a:t>m</a:t>
            </a:r>
            <a:r>
              <a:rPr spc="-8" dirty="0"/>
              <a:t>i</a:t>
            </a:r>
            <a:r>
              <a:rPr spc="-56" dirty="0"/>
              <a:t>z</a:t>
            </a:r>
            <a:r>
              <a:rPr spc="-11" dirty="0"/>
              <a:t>ado</a:t>
            </a:r>
            <a:r>
              <a:rPr spc="49" dirty="0"/>
              <a:t> </a:t>
            </a:r>
            <a:r>
              <a:rPr spc="-15" dirty="0"/>
              <a:t>pa</a:t>
            </a:r>
            <a:r>
              <a:rPr spc="-56" dirty="0"/>
              <a:t>r</a:t>
            </a:r>
            <a:r>
              <a:rPr spc="-11" dirty="0"/>
              <a:t>a</a:t>
            </a:r>
            <a:r>
              <a:rPr spc="15" dirty="0"/>
              <a:t> </a:t>
            </a:r>
            <a:r>
              <a:rPr spc="-15" dirty="0"/>
              <a:t>ope</a:t>
            </a:r>
            <a:r>
              <a:rPr spc="-56" dirty="0"/>
              <a:t>r</a:t>
            </a:r>
            <a:r>
              <a:rPr spc="-11" dirty="0"/>
              <a:t>ar</a:t>
            </a:r>
            <a:r>
              <a:rPr spc="4" dirty="0"/>
              <a:t> </a:t>
            </a:r>
            <a:r>
              <a:rPr spc="-11" dirty="0"/>
              <a:t>en</a:t>
            </a:r>
            <a:r>
              <a:rPr spc="8" dirty="0"/>
              <a:t> </a:t>
            </a:r>
            <a:r>
              <a:rPr spc="-15" dirty="0"/>
              <a:t>un</a:t>
            </a:r>
            <a:r>
              <a:rPr spc="-11" dirty="0"/>
              <a:t>a</a:t>
            </a:r>
            <a:r>
              <a:rPr spc="15" dirty="0"/>
              <a:t> </a:t>
            </a:r>
            <a:r>
              <a:rPr spc="-15" dirty="0"/>
              <a:t>band</a:t>
            </a:r>
            <a:r>
              <a:rPr spc="-11" dirty="0"/>
              <a:t>a</a:t>
            </a:r>
            <a:r>
              <a:rPr spc="19" dirty="0"/>
              <a:t> </a:t>
            </a:r>
            <a:r>
              <a:rPr spc="-11" dirty="0"/>
              <a:t>en</a:t>
            </a:r>
            <a:r>
              <a:rPr spc="8" dirty="0"/>
              <a:t> </a:t>
            </a:r>
            <a:r>
              <a:rPr spc="-15" dirty="0"/>
              <a:t>parti</a:t>
            </a:r>
            <a:r>
              <a:rPr spc="-11" dirty="0"/>
              <a:t>cula</a:t>
            </a:r>
            <a:r>
              <a:rPr spc="-221" dirty="0"/>
              <a:t>r</a:t>
            </a:r>
            <a:r>
              <a:rPr dirty="0"/>
              <a:t>.</a:t>
            </a:r>
          </a:p>
          <a:p>
            <a:pPr>
              <a:spcBef>
                <a:spcPts val="26"/>
              </a:spcBef>
              <a:buClr>
                <a:srgbClr val="454551"/>
              </a:buClr>
              <a:buFont typeface="Arial"/>
              <a:buChar char="•"/>
            </a:pPr>
            <a:endParaRPr sz="3038">
              <a:latin typeface="Times New Roman"/>
              <a:cs typeface="Times New Roman"/>
            </a:endParaRPr>
          </a:p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pc="-11" dirty="0"/>
              <a:t>Alg</a:t>
            </a:r>
            <a:r>
              <a:rPr spc="-23" dirty="0"/>
              <a:t>u</a:t>
            </a:r>
            <a:r>
              <a:rPr spc="-4" dirty="0"/>
              <a:t>no</a:t>
            </a:r>
            <a:r>
              <a:rPr dirty="0"/>
              <a:t>s</a:t>
            </a:r>
            <a:r>
              <a:rPr spc="15" dirty="0"/>
              <a:t> </a:t>
            </a:r>
            <a:r>
              <a:rPr spc="-4" dirty="0"/>
              <a:t>d</a:t>
            </a:r>
            <a:r>
              <a:rPr spc="-11" dirty="0"/>
              <a:t>i</a:t>
            </a:r>
            <a:r>
              <a:rPr spc="-4" dirty="0"/>
              <a:t>spos</a:t>
            </a:r>
            <a:r>
              <a:rPr spc="-15" dirty="0"/>
              <a:t>i</a:t>
            </a:r>
            <a:r>
              <a:rPr dirty="0"/>
              <a:t>t</a:t>
            </a:r>
            <a:r>
              <a:rPr spc="-8" dirty="0"/>
              <a:t>i</a:t>
            </a:r>
            <a:r>
              <a:rPr spc="-34" dirty="0"/>
              <a:t>v</a:t>
            </a:r>
            <a:r>
              <a:rPr spc="-15" dirty="0"/>
              <a:t>o</a:t>
            </a:r>
            <a:r>
              <a:rPr spc="-11" dirty="0"/>
              <a:t>s</a:t>
            </a:r>
            <a:r>
              <a:rPr spc="49" dirty="0"/>
              <a:t> </a:t>
            </a:r>
            <a:r>
              <a:rPr spc="-11" dirty="0"/>
              <a:t>cue</a:t>
            </a:r>
            <a:r>
              <a:rPr spc="-38" dirty="0"/>
              <a:t>nt</a:t>
            </a:r>
            <a:r>
              <a:rPr spc="-11" dirty="0"/>
              <a:t>an</a:t>
            </a:r>
            <a:r>
              <a:rPr spc="15" dirty="0"/>
              <a:t> </a:t>
            </a:r>
            <a:r>
              <a:rPr spc="-26" dirty="0"/>
              <a:t>c</a:t>
            </a:r>
            <a:r>
              <a:rPr spc="-4" dirty="0"/>
              <a:t>o</a:t>
            </a:r>
            <a:r>
              <a:rPr dirty="0"/>
              <a:t>n</a:t>
            </a:r>
            <a:r>
              <a:rPr spc="8" dirty="0"/>
              <a:t> </a:t>
            </a:r>
            <a:r>
              <a:rPr spc="-15" dirty="0"/>
              <a:t>más</a:t>
            </a:r>
            <a:r>
              <a:rPr spc="8" dirty="0"/>
              <a:t> </a:t>
            </a:r>
            <a:r>
              <a:rPr spc="-19" dirty="0"/>
              <a:t>d</a:t>
            </a:r>
            <a:r>
              <a:rPr spc="-11" dirty="0"/>
              <a:t>e</a:t>
            </a:r>
            <a:r>
              <a:rPr dirty="0"/>
              <a:t> </a:t>
            </a:r>
            <a:r>
              <a:rPr spc="-8" dirty="0"/>
              <a:t>u</a:t>
            </a:r>
            <a:r>
              <a:rPr dirty="0"/>
              <a:t>n</a:t>
            </a:r>
            <a:r>
              <a:rPr spc="15" dirty="0"/>
              <a:t> </a:t>
            </a:r>
            <a:r>
              <a:rPr spc="-56" dirty="0"/>
              <a:t>r</a:t>
            </a:r>
            <a:r>
              <a:rPr dirty="0"/>
              <a:t>ad</a:t>
            </a:r>
            <a:r>
              <a:rPr spc="-8" dirty="0"/>
              <a:t>i</a:t>
            </a:r>
            <a:r>
              <a:rPr dirty="0"/>
              <a:t>o.</a:t>
            </a:r>
          </a:p>
          <a:p>
            <a:pPr marL="523875" lvl="1" indent="-171450">
              <a:spcBef>
                <a:spcPts val="176"/>
              </a:spcBef>
              <a:buClr>
                <a:srgbClr val="454551"/>
              </a:buClr>
              <a:buFont typeface="Arial"/>
              <a:buChar char="•"/>
              <a:tabLst>
                <a:tab pos="523875" algn="l"/>
              </a:tabLst>
            </a:pPr>
            <a:r>
              <a:rPr sz="1800" spc="-4" dirty="0">
                <a:latin typeface="Calibri"/>
                <a:cs typeface="Calibri"/>
              </a:rPr>
              <a:t>Singl</a:t>
            </a:r>
            <a:r>
              <a:rPr sz="1800" spc="8" dirty="0">
                <a:latin typeface="Calibri"/>
                <a:cs typeface="Calibri"/>
              </a:rPr>
              <a:t>e</a:t>
            </a:r>
            <a:r>
              <a:rPr sz="1800" spc="-4" dirty="0">
                <a:latin typeface="Calibri"/>
                <a:cs typeface="Calibri"/>
              </a:rPr>
              <a:t>-</a:t>
            </a:r>
            <a:r>
              <a:rPr sz="1800" spc="-11" dirty="0">
                <a:latin typeface="Calibri"/>
                <a:cs typeface="Calibri"/>
              </a:rPr>
              <a:t>B</a:t>
            </a:r>
            <a:r>
              <a:rPr sz="1800" spc="-8" dirty="0">
                <a:latin typeface="Calibri"/>
                <a:cs typeface="Calibri"/>
              </a:rPr>
              <a:t>a</a:t>
            </a:r>
            <a:r>
              <a:rPr sz="1800" spc="-4" dirty="0">
                <a:latin typeface="Calibri"/>
                <a:cs typeface="Calibri"/>
              </a:rPr>
              <a:t>nd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523875" lvl="1" indent="-171450">
              <a:spcBef>
                <a:spcPts val="161"/>
              </a:spcBef>
              <a:buClr>
                <a:srgbClr val="454551"/>
              </a:buClr>
              <a:buFont typeface="Arial"/>
              <a:buChar char="•"/>
              <a:tabLst>
                <a:tab pos="523875" algn="l"/>
              </a:tabLst>
            </a:pPr>
            <a:r>
              <a:rPr sz="1800" spc="-4" dirty="0">
                <a:latin typeface="Calibri"/>
                <a:cs typeface="Calibri"/>
              </a:rPr>
              <a:t>Dua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4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Ban</a:t>
            </a:r>
            <a:r>
              <a:rPr sz="1800" spc="4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8 CuadroTexto"/>
          <p:cNvSpPr txBox="1">
            <a:spLocks noChangeArrowheads="1"/>
          </p:cNvSpPr>
          <p:nvPr/>
        </p:nvSpPr>
        <p:spPr bwMode="auto">
          <a:xfrm>
            <a:off x="642938" y="1340768"/>
            <a:ext cx="78581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ES_tradnl" sz="16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Consta de un alambre de cobre duro en su parte central rodeado por un material aislante. Este material aislante está rodeado por una malla metálica que a su vez está cubierta por una capa de plástico protectora.</a:t>
            </a:r>
            <a:endParaRPr lang="es-MX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642938" y="764704"/>
            <a:ext cx="6305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Cable coaxial</a:t>
            </a:r>
          </a:p>
        </p:txBody>
      </p:sp>
      <p:pic>
        <p:nvPicPr>
          <p:cNvPr id="71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5021535"/>
            <a:ext cx="49720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4 CuadroTexto"/>
          <p:cNvSpPr txBox="1">
            <a:spLocks noChangeArrowheads="1"/>
          </p:cNvSpPr>
          <p:nvPr/>
        </p:nvSpPr>
        <p:spPr bwMode="auto">
          <a:xfrm>
            <a:off x="642938" y="3447405"/>
            <a:ext cx="7929562" cy="70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ts val="25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/>
              <a:buChar char="o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Es más caro que el par trenzado, pero puede transmitir una gran cantidad de datos más rápido que el par trenzado y no sufre interferencias eléctricas.</a:t>
            </a:r>
            <a:endParaRPr lang="es-MX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642938" y="4267838"/>
            <a:ext cx="7929562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just" eaLnBrk="0" hangingPunct="0">
              <a:lnSpc>
                <a:spcPts val="25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/>
              <a:buChar char="o"/>
              <a:defRPr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Es un cable muy popular en la </a:t>
            </a:r>
            <a:r>
              <a:rPr lang="es-ES_tradnl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industria de la televisión por cable. </a:t>
            </a:r>
            <a:endParaRPr lang="es-MX" sz="1600" b="1" dirty="0">
              <a:solidFill>
                <a:schemeClr val="bg2">
                  <a:lumMod val="25000"/>
                </a:schemeClr>
              </a:solidFill>
              <a:latin typeface="ZapfHumnst BT"/>
            </a:endParaRPr>
          </a:p>
        </p:txBody>
      </p:sp>
      <p:sp>
        <p:nvSpPr>
          <p:cNvPr id="8" name="7 CuadroTexto"/>
          <p:cNvSpPr txBox="1">
            <a:spLocks noChangeArrowheads="1"/>
          </p:cNvSpPr>
          <p:nvPr/>
        </p:nvSpPr>
        <p:spPr bwMode="auto">
          <a:xfrm>
            <a:off x="642938" y="2688555"/>
            <a:ext cx="7929562" cy="70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ts val="25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Monotype Sorts"/>
              <a:buChar char="o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 primera generación de redes utilizaban cable coaxial y se sigue usando para </a:t>
            </a:r>
            <a:r>
              <a:rPr lang="es-ES_tradnl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tendidos mayores de 100 metros</a:t>
            </a:r>
            <a:r>
              <a:rPr lang="es-ES_tradnl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.</a:t>
            </a:r>
            <a:endParaRPr lang="es-MX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de cobre</a:t>
            </a:r>
          </a:p>
        </p:txBody>
      </p:sp>
    </p:spTree>
    <p:extLst>
      <p:ext uri="{BB962C8B-B14F-4D97-AF65-F5344CB8AC3E}">
        <p14:creationId xmlns:p14="http://schemas.microsoft.com/office/powerpoint/2010/main" val="420456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/>
      <p:bldP spid="14" grpId="0"/>
      <p:bldP spid="15" grpId="0"/>
      <p:bldP spid="7" grpId="0"/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307188"/>
            <a:ext cx="6172200" cy="3693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525"/>
            <a:r>
              <a:rPr spc="-60" dirty="0"/>
              <a:t>A</a:t>
            </a:r>
            <a:r>
              <a:rPr spc="-26" dirty="0"/>
              <a:t>t</a:t>
            </a:r>
            <a:r>
              <a:rPr spc="-4" dirty="0"/>
              <a:t>enuación</a:t>
            </a:r>
            <a:r>
              <a:rPr dirty="0"/>
              <a:t>,</a:t>
            </a:r>
            <a:r>
              <a:rPr spc="8" dirty="0"/>
              <a:t> </a:t>
            </a:r>
            <a:r>
              <a:rPr dirty="0"/>
              <a:t>Di</a:t>
            </a:r>
            <a:r>
              <a:rPr spc="-26" dirty="0"/>
              <a:t>s</a:t>
            </a:r>
            <a:r>
              <a:rPr spc="-38" dirty="0"/>
              <a:t>t</a:t>
            </a:r>
            <a:r>
              <a:rPr dirty="0"/>
              <a:t>ancia</a:t>
            </a:r>
            <a:r>
              <a:rPr spc="-4" dirty="0"/>
              <a:t> </a:t>
            </a:r>
            <a:r>
              <a:rPr dirty="0"/>
              <a:t>y</a:t>
            </a:r>
            <a:r>
              <a:rPr spc="-8" dirty="0"/>
              <a:t> </a:t>
            </a:r>
            <a:r>
              <a:rPr dirty="0"/>
              <a:t>F</a:t>
            </a:r>
            <a:r>
              <a:rPr spc="-38" dirty="0"/>
              <a:t>r</a:t>
            </a:r>
            <a:r>
              <a:rPr spc="-4" dirty="0"/>
              <a:t>ecuen</a:t>
            </a:r>
            <a:r>
              <a:rPr spc="8" dirty="0"/>
              <a:t>c</a:t>
            </a:r>
            <a:r>
              <a:rPr dirty="0"/>
              <a:t>ia.</a:t>
            </a:r>
          </a:p>
        </p:txBody>
      </p:sp>
      <p:sp>
        <p:nvSpPr>
          <p:cNvPr id="3" name="object 3"/>
          <p:cNvSpPr/>
          <p:nvPr/>
        </p:nvSpPr>
        <p:spPr>
          <a:xfrm>
            <a:off x="1028700" y="2418587"/>
            <a:ext cx="2743200" cy="1577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491615" y="2435733"/>
            <a:ext cx="0" cy="1577340"/>
          </a:xfrm>
          <a:custGeom>
            <a:avLst/>
            <a:gdLst/>
            <a:ahLst/>
            <a:cxnLst/>
            <a:rect l="l" t="t" r="r" b="b"/>
            <a:pathLst>
              <a:path h="2103120">
                <a:moveTo>
                  <a:pt x="0" y="0"/>
                </a:moveTo>
                <a:lnTo>
                  <a:pt x="0" y="2103119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040129" y="3783330"/>
            <a:ext cx="2743200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36576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1949958" y="2432304"/>
            <a:ext cx="0" cy="1577340"/>
          </a:xfrm>
          <a:custGeom>
            <a:avLst/>
            <a:gdLst/>
            <a:ahLst/>
            <a:cxnLst/>
            <a:rect l="l" t="t" r="r" b="b"/>
            <a:pathLst>
              <a:path h="2103120">
                <a:moveTo>
                  <a:pt x="0" y="0"/>
                </a:moveTo>
                <a:lnTo>
                  <a:pt x="0" y="210312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2862072" y="2432304"/>
            <a:ext cx="0" cy="1577340"/>
          </a:xfrm>
          <a:custGeom>
            <a:avLst/>
            <a:gdLst/>
            <a:ahLst/>
            <a:cxnLst/>
            <a:rect l="l" t="t" r="r" b="b"/>
            <a:pathLst>
              <a:path h="2103120">
                <a:moveTo>
                  <a:pt x="0" y="0"/>
                </a:moveTo>
                <a:lnTo>
                  <a:pt x="0" y="210312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1040129" y="3099816"/>
            <a:ext cx="2743200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36576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1040129" y="3550158"/>
            <a:ext cx="2743200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36576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1040129" y="3327273"/>
            <a:ext cx="2743200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36576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1040129" y="2858642"/>
            <a:ext cx="2743200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36576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1040129" y="2646045"/>
            <a:ext cx="2743200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36576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 txBox="1"/>
          <p:nvPr/>
        </p:nvSpPr>
        <p:spPr>
          <a:xfrm>
            <a:off x="1607152" y="2225801"/>
            <a:ext cx="1556861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b="1" spc="-8" dirty="0">
                <a:solidFill>
                  <a:srgbClr val="343539"/>
                </a:solidFill>
                <a:latin typeface="Calibri"/>
                <a:cs typeface="Calibri"/>
              </a:rPr>
              <a:t>Ate</a:t>
            </a:r>
            <a:r>
              <a:rPr sz="1200" b="1" spc="-15" dirty="0">
                <a:solidFill>
                  <a:srgbClr val="343539"/>
                </a:solidFill>
                <a:latin typeface="Calibri"/>
                <a:cs typeface="Calibri"/>
              </a:rPr>
              <a:t>n</a:t>
            </a:r>
            <a:r>
              <a:rPr sz="1200" b="1" spc="-11" dirty="0">
                <a:solidFill>
                  <a:srgbClr val="343539"/>
                </a:solidFill>
                <a:latin typeface="Calibri"/>
                <a:cs typeface="Calibri"/>
              </a:rPr>
              <a:t>u</a:t>
            </a:r>
            <a:r>
              <a:rPr sz="1200" b="1" spc="-8" dirty="0">
                <a:solidFill>
                  <a:srgbClr val="343539"/>
                </a:solidFill>
                <a:latin typeface="Calibri"/>
                <a:cs typeface="Calibri"/>
              </a:rPr>
              <a:t>a</a:t>
            </a:r>
            <a:r>
              <a:rPr sz="1200" b="1" spc="-4" dirty="0">
                <a:solidFill>
                  <a:srgbClr val="343539"/>
                </a:solidFill>
                <a:latin typeface="Calibri"/>
                <a:cs typeface="Calibri"/>
              </a:rPr>
              <a:t>ció</a:t>
            </a:r>
            <a:r>
              <a:rPr sz="1200" b="1" spc="-8" dirty="0">
                <a:solidFill>
                  <a:srgbClr val="343539"/>
                </a:solidFill>
                <a:latin typeface="Calibri"/>
                <a:cs typeface="Calibri"/>
              </a:rPr>
              <a:t>n</a:t>
            </a:r>
            <a:r>
              <a:rPr sz="1200" b="1" spc="11" dirty="0">
                <a:solidFill>
                  <a:srgbClr val="343539"/>
                </a:solidFill>
                <a:latin typeface="Calibri"/>
                <a:cs typeface="Calibri"/>
              </a:rPr>
              <a:t> </a:t>
            </a:r>
            <a:r>
              <a:rPr sz="1200" b="1" spc="-11" dirty="0">
                <a:solidFill>
                  <a:srgbClr val="343539"/>
                </a:solidFill>
                <a:latin typeface="Calibri"/>
                <a:cs typeface="Calibri"/>
              </a:rPr>
              <a:t>V</a:t>
            </a:r>
            <a:r>
              <a:rPr sz="1200" b="1" spc="-8" dirty="0">
                <a:solidFill>
                  <a:srgbClr val="343539"/>
                </a:solidFill>
                <a:latin typeface="Calibri"/>
                <a:cs typeface="Calibri"/>
              </a:rPr>
              <a:t>S</a:t>
            </a:r>
            <a:r>
              <a:rPr sz="1200" b="1" spc="8" dirty="0">
                <a:solidFill>
                  <a:srgbClr val="343539"/>
                </a:solidFill>
                <a:latin typeface="Calibri"/>
                <a:cs typeface="Calibri"/>
              </a:rPr>
              <a:t> </a:t>
            </a:r>
            <a:r>
              <a:rPr sz="1200" b="1" spc="-11" dirty="0">
                <a:solidFill>
                  <a:srgbClr val="343539"/>
                </a:solidFill>
                <a:latin typeface="Calibri"/>
                <a:cs typeface="Calibri"/>
              </a:rPr>
              <a:t>D</a:t>
            </a:r>
            <a:r>
              <a:rPr sz="1200" b="1" dirty="0">
                <a:solidFill>
                  <a:srgbClr val="343539"/>
                </a:solidFill>
                <a:latin typeface="Calibri"/>
                <a:cs typeface="Calibri"/>
              </a:rPr>
              <a:t>i</a:t>
            </a:r>
            <a:r>
              <a:rPr sz="1200" b="1" spc="-8" dirty="0">
                <a:solidFill>
                  <a:srgbClr val="343539"/>
                </a:solidFill>
                <a:latin typeface="Calibri"/>
                <a:cs typeface="Calibri"/>
              </a:rPr>
              <a:t>stancia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8678" y="2569178"/>
            <a:ext cx="251460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151" algn="ctr"/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0%</a:t>
            </a:r>
            <a:endParaRPr sz="1050">
              <a:latin typeface="Calibri"/>
              <a:cs typeface="Calibri"/>
            </a:endParaRPr>
          </a:p>
          <a:p>
            <a:pPr algn="ctr">
              <a:spcBef>
                <a:spcPts val="664"/>
              </a:spcBef>
            </a:pP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50%</a:t>
            </a:r>
            <a:endParaRPr sz="1050">
              <a:latin typeface="Calibri"/>
              <a:cs typeface="Calibri"/>
            </a:endParaRPr>
          </a:p>
          <a:p>
            <a:pPr algn="ctr">
              <a:spcBef>
                <a:spcPts val="506"/>
              </a:spcBef>
            </a:pP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75%</a:t>
            </a:r>
            <a:endParaRPr sz="1050">
              <a:latin typeface="Calibri"/>
              <a:cs typeface="Calibri"/>
            </a:endParaRPr>
          </a:p>
          <a:p>
            <a:pPr algn="ctr">
              <a:spcBef>
                <a:spcPts val="533"/>
              </a:spcBef>
            </a:pP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88%</a:t>
            </a:r>
            <a:endParaRPr sz="1050">
              <a:latin typeface="Calibri"/>
              <a:cs typeface="Calibri"/>
            </a:endParaRPr>
          </a:p>
          <a:p>
            <a:pPr algn="ctr">
              <a:spcBef>
                <a:spcPts val="563"/>
              </a:spcBef>
            </a:pP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94%</a:t>
            </a:r>
            <a:endParaRPr sz="1050">
              <a:latin typeface="Calibri"/>
              <a:cs typeface="Calibri"/>
            </a:endParaRPr>
          </a:p>
          <a:p>
            <a:pPr algn="ctr">
              <a:spcBef>
                <a:spcPts val="652"/>
              </a:spcBef>
            </a:pP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97%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98013" y="2428875"/>
            <a:ext cx="0" cy="1577340"/>
          </a:xfrm>
          <a:custGeom>
            <a:avLst/>
            <a:gdLst/>
            <a:ahLst/>
            <a:cxnLst/>
            <a:rect l="l" t="t" r="r" b="b"/>
            <a:pathLst>
              <a:path h="2103120">
                <a:moveTo>
                  <a:pt x="0" y="0"/>
                </a:moveTo>
                <a:lnTo>
                  <a:pt x="0" y="210312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 txBox="1"/>
          <p:nvPr/>
        </p:nvSpPr>
        <p:spPr>
          <a:xfrm>
            <a:off x="1407128" y="4075862"/>
            <a:ext cx="1158716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417671" algn="l"/>
                <a:tab pos="837724" algn="l"/>
              </a:tabLst>
            </a:pP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1</a:t>
            </a:r>
            <a:r>
              <a:rPr sz="1050" b="1" dirty="0">
                <a:solidFill>
                  <a:srgbClr val="343539"/>
                </a:solidFill>
                <a:latin typeface="Calibri"/>
                <a:cs typeface="Calibri"/>
              </a:rPr>
              <a:t>m	</a:t>
            </a: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10</a:t>
            </a:r>
            <a:r>
              <a:rPr sz="1050" b="1" dirty="0">
                <a:solidFill>
                  <a:srgbClr val="343539"/>
                </a:solidFill>
                <a:latin typeface="Calibri"/>
                <a:cs typeface="Calibri"/>
              </a:rPr>
              <a:t>m	</a:t>
            </a: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100m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22700" y="2425445"/>
            <a:ext cx="0" cy="1577340"/>
          </a:xfrm>
          <a:custGeom>
            <a:avLst/>
            <a:gdLst/>
            <a:ahLst/>
            <a:cxnLst/>
            <a:rect l="l" t="t" r="r" b="b"/>
            <a:pathLst>
              <a:path h="2103120">
                <a:moveTo>
                  <a:pt x="0" y="0"/>
                </a:moveTo>
                <a:lnTo>
                  <a:pt x="0" y="210312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 txBox="1"/>
          <p:nvPr/>
        </p:nvSpPr>
        <p:spPr>
          <a:xfrm>
            <a:off x="2742152" y="4075862"/>
            <a:ext cx="752475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425291" algn="l"/>
              </a:tabLst>
            </a:pPr>
            <a:r>
              <a:rPr sz="1050" b="1" spc="-8" dirty="0">
                <a:solidFill>
                  <a:srgbClr val="343539"/>
                </a:solidFill>
                <a:latin typeface="Calibri"/>
                <a:cs typeface="Calibri"/>
              </a:rPr>
              <a:t>1</a:t>
            </a:r>
            <a:r>
              <a:rPr sz="1050" b="1" dirty="0">
                <a:solidFill>
                  <a:srgbClr val="343539"/>
                </a:solidFill>
                <a:latin typeface="Calibri"/>
                <a:cs typeface="Calibri"/>
              </a:rPr>
              <a:t>Km	</a:t>
            </a:r>
            <a:r>
              <a:rPr sz="1050" b="1" spc="-8" dirty="0">
                <a:solidFill>
                  <a:srgbClr val="343539"/>
                </a:solidFill>
                <a:latin typeface="Calibri"/>
                <a:cs typeface="Calibri"/>
              </a:rPr>
              <a:t>10</a:t>
            </a:r>
            <a:r>
              <a:rPr sz="1050" b="1" dirty="0">
                <a:solidFill>
                  <a:srgbClr val="343539"/>
                </a:solidFill>
                <a:latin typeface="Calibri"/>
                <a:cs typeface="Calibri"/>
              </a:rPr>
              <a:t>Km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86598" y="3965257"/>
            <a:ext cx="2786063" cy="92869"/>
          </a:xfrm>
          <a:custGeom>
            <a:avLst/>
            <a:gdLst/>
            <a:ahLst/>
            <a:cxnLst/>
            <a:rect l="l" t="t" r="r" b="b"/>
            <a:pathLst>
              <a:path w="3714750" h="123825">
                <a:moveTo>
                  <a:pt x="56770" y="9778"/>
                </a:moveTo>
                <a:lnTo>
                  <a:pt x="18262" y="24834"/>
                </a:lnTo>
                <a:lnTo>
                  <a:pt x="0" y="61529"/>
                </a:lnTo>
                <a:lnTo>
                  <a:pt x="1603" y="77356"/>
                </a:lnTo>
                <a:lnTo>
                  <a:pt x="23143" y="112687"/>
                </a:lnTo>
                <a:lnTo>
                  <a:pt x="47453" y="123309"/>
                </a:lnTo>
                <a:lnTo>
                  <a:pt x="64184" y="122069"/>
                </a:lnTo>
                <a:lnTo>
                  <a:pt x="101002" y="102399"/>
                </a:lnTo>
                <a:lnTo>
                  <a:pt x="110319" y="85978"/>
                </a:lnTo>
                <a:lnTo>
                  <a:pt x="56897" y="85978"/>
                </a:lnTo>
                <a:lnTo>
                  <a:pt x="56897" y="47878"/>
                </a:lnTo>
                <a:lnTo>
                  <a:pt x="108047" y="47738"/>
                </a:lnTo>
                <a:lnTo>
                  <a:pt x="107879" y="47066"/>
                </a:lnTo>
                <a:lnTo>
                  <a:pt x="101645" y="34355"/>
                </a:lnTo>
                <a:lnTo>
                  <a:pt x="93296" y="24165"/>
                </a:lnTo>
                <a:lnTo>
                  <a:pt x="83177" y="16606"/>
                </a:lnTo>
                <a:lnTo>
                  <a:pt x="71630" y="11789"/>
                </a:lnTo>
                <a:lnTo>
                  <a:pt x="59001" y="9821"/>
                </a:lnTo>
                <a:lnTo>
                  <a:pt x="56770" y="9778"/>
                </a:lnTo>
                <a:close/>
              </a:path>
              <a:path w="3714750" h="123825">
                <a:moveTo>
                  <a:pt x="3676695" y="38100"/>
                </a:moveTo>
                <a:lnTo>
                  <a:pt x="3619247" y="38100"/>
                </a:lnTo>
                <a:lnTo>
                  <a:pt x="3619247" y="76200"/>
                </a:lnTo>
                <a:lnTo>
                  <a:pt x="3600239" y="76252"/>
                </a:lnTo>
                <a:lnTo>
                  <a:pt x="3600324" y="114300"/>
                </a:lnTo>
                <a:lnTo>
                  <a:pt x="3714497" y="56895"/>
                </a:lnTo>
                <a:lnTo>
                  <a:pt x="3676695" y="38100"/>
                </a:lnTo>
                <a:close/>
              </a:path>
              <a:path w="3714750" h="123825">
                <a:moveTo>
                  <a:pt x="108047" y="47738"/>
                </a:moveTo>
                <a:lnTo>
                  <a:pt x="56897" y="47878"/>
                </a:lnTo>
                <a:lnTo>
                  <a:pt x="56897" y="85978"/>
                </a:lnTo>
                <a:lnTo>
                  <a:pt x="110373" y="85832"/>
                </a:lnTo>
                <a:lnTo>
                  <a:pt x="112633" y="79614"/>
                </a:lnTo>
                <a:lnTo>
                  <a:pt x="111657" y="62189"/>
                </a:lnTo>
                <a:lnTo>
                  <a:pt x="108047" y="47738"/>
                </a:lnTo>
                <a:close/>
              </a:path>
              <a:path w="3714750" h="123825">
                <a:moveTo>
                  <a:pt x="110373" y="85832"/>
                </a:moveTo>
                <a:lnTo>
                  <a:pt x="56897" y="85978"/>
                </a:lnTo>
                <a:lnTo>
                  <a:pt x="110319" y="85978"/>
                </a:lnTo>
                <a:lnTo>
                  <a:pt x="110373" y="85832"/>
                </a:lnTo>
                <a:close/>
              </a:path>
              <a:path w="3714750" h="123825">
                <a:moveTo>
                  <a:pt x="3600154" y="38152"/>
                </a:moveTo>
                <a:lnTo>
                  <a:pt x="108047" y="47738"/>
                </a:lnTo>
                <a:lnTo>
                  <a:pt x="111657" y="62189"/>
                </a:lnTo>
                <a:lnTo>
                  <a:pt x="112633" y="79614"/>
                </a:lnTo>
                <a:lnTo>
                  <a:pt x="110373" y="85832"/>
                </a:lnTo>
                <a:lnTo>
                  <a:pt x="3600239" y="76252"/>
                </a:lnTo>
                <a:lnTo>
                  <a:pt x="3600154" y="38152"/>
                </a:lnTo>
                <a:close/>
              </a:path>
              <a:path w="3714750" h="123825">
                <a:moveTo>
                  <a:pt x="3619247" y="38100"/>
                </a:moveTo>
                <a:lnTo>
                  <a:pt x="3600154" y="38152"/>
                </a:lnTo>
                <a:lnTo>
                  <a:pt x="3600239" y="76252"/>
                </a:lnTo>
                <a:lnTo>
                  <a:pt x="3619247" y="76200"/>
                </a:lnTo>
                <a:lnTo>
                  <a:pt x="3619247" y="38100"/>
                </a:lnTo>
                <a:close/>
              </a:path>
              <a:path w="3714750" h="123825">
                <a:moveTo>
                  <a:pt x="3600070" y="0"/>
                </a:moveTo>
                <a:lnTo>
                  <a:pt x="3600154" y="38152"/>
                </a:lnTo>
                <a:lnTo>
                  <a:pt x="3676695" y="38100"/>
                </a:lnTo>
                <a:lnTo>
                  <a:pt x="3600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986408" y="2434018"/>
            <a:ext cx="85725" cy="1620203"/>
          </a:xfrm>
          <a:custGeom>
            <a:avLst/>
            <a:gdLst/>
            <a:ahLst/>
            <a:cxnLst/>
            <a:rect l="l" t="t" r="r" b="b"/>
            <a:pathLst>
              <a:path w="114300" h="2160270">
                <a:moveTo>
                  <a:pt x="38100" y="2051826"/>
                </a:moveTo>
                <a:lnTo>
                  <a:pt x="6829" y="2076653"/>
                </a:lnTo>
                <a:lnTo>
                  <a:pt x="0" y="2103119"/>
                </a:lnTo>
                <a:lnTo>
                  <a:pt x="1815" y="2117500"/>
                </a:lnTo>
                <a:lnTo>
                  <a:pt x="25429" y="2150699"/>
                </a:lnTo>
                <a:lnTo>
                  <a:pt x="51787" y="2160023"/>
                </a:lnTo>
                <a:lnTo>
                  <a:pt x="67575" y="2158468"/>
                </a:lnTo>
                <a:lnTo>
                  <a:pt x="102870" y="2136981"/>
                </a:lnTo>
                <a:lnTo>
                  <a:pt x="113516" y="2112595"/>
                </a:lnTo>
                <a:lnTo>
                  <a:pt x="112817" y="2103119"/>
                </a:lnTo>
                <a:lnTo>
                  <a:pt x="38100" y="2103119"/>
                </a:lnTo>
                <a:lnTo>
                  <a:pt x="38100" y="2051826"/>
                </a:lnTo>
                <a:close/>
              </a:path>
              <a:path w="114300" h="2160270">
                <a:moveTo>
                  <a:pt x="69746" y="2047380"/>
                </a:moveTo>
                <a:lnTo>
                  <a:pt x="52356" y="2048305"/>
                </a:lnTo>
                <a:lnTo>
                  <a:pt x="38100" y="2051826"/>
                </a:lnTo>
                <a:lnTo>
                  <a:pt x="38100" y="2103119"/>
                </a:lnTo>
                <a:lnTo>
                  <a:pt x="76200" y="2103119"/>
                </a:lnTo>
                <a:lnTo>
                  <a:pt x="76200" y="2049720"/>
                </a:lnTo>
                <a:lnTo>
                  <a:pt x="69746" y="2047380"/>
                </a:lnTo>
                <a:close/>
              </a:path>
              <a:path w="114300" h="2160270">
                <a:moveTo>
                  <a:pt x="76200" y="2049720"/>
                </a:moveTo>
                <a:lnTo>
                  <a:pt x="76200" y="2103119"/>
                </a:lnTo>
                <a:lnTo>
                  <a:pt x="112817" y="2103119"/>
                </a:lnTo>
                <a:lnTo>
                  <a:pt x="92588" y="2059015"/>
                </a:lnTo>
                <a:lnTo>
                  <a:pt x="76200" y="2049720"/>
                </a:lnTo>
                <a:close/>
              </a:path>
              <a:path w="114300" h="2160270">
                <a:moveTo>
                  <a:pt x="76200" y="95250"/>
                </a:moveTo>
                <a:lnTo>
                  <a:pt x="38100" y="95250"/>
                </a:lnTo>
                <a:lnTo>
                  <a:pt x="38100" y="2051826"/>
                </a:lnTo>
                <a:lnTo>
                  <a:pt x="52356" y="2048305"/>
                </a:lnTo>
                <a:lnTo>
                  <a:pt x="69746" y="2047380"/>
                </a:lnTo>
                <a:lnTo>
                  <a:pt x="76200" y="2047380"/>
                </a:lnTo>
                <a:lnTo>
                  <a:pt x="76200" y="95250"/>
                </a:lnTo>
                <a:close/>
              </a:path>
              <a:path w="114300" h="2160270">
                <a:moveTo>
                  <a:pt x="76200" y="2047380"/>
                </a:moveTo>
                <a:lnTo>
                  <a:pt x="69746" y="2047380"/>
                </a:lnTo>
                <a:lnTo>
                  <a:pt x="76200" y="2049720"/>
                </a:lnTo>
                <a:lnTo>
                  <a:pt x="76200" y="2047380"/>
                </a:lnTo>
                <a:close/>
              </a:path>
              <a:path w="114300" h="216027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16027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1033272" y="2612898"/>
            <a:ext cx="2714625" cy="306705"/>
          </a:xfrm>
          <a:custGeom>
            <a:avLst/>
            <a:gdLst/>
            <a:ahLst/>
            <a:cxnLst/>
            <a:rect l="l" t="t" r="r" b="b"/>
            <a:pathLst>
              <a:path w="3619500" h="408939">
                <a:moveTo>
                  <a:pt x="0" y="0"/>
                </a:moveTo>
                <a:lnTo>
                  <a:pt x="600074" y="9525"/>
                </a:lnTo>
                <a:lnTo>
                  <a:pt x="664834" y="10684"/>
                </a:lnTo>
                <a:lnTo>
                  <a:pt x="736717" y="11372"/>
                </a:lnTo>
                <a:lnTo>
                  <a:pt x="815014" y="11689"/>
                </a:lnTo>
                <a:lnTo>
                  <a:pt x="899013" y="11733"/>
                </a:lnTo>
                <a:lnTo>
                  <a:pt x="988004" y="11606"/>
                </a:lnTo>
                <a:lnTo>
                  <a:pt x="1081275" y="11407"/>
                </a:lnTo>
                <a:lnTo>
                  <a:pt x="1178116" y="11236"/>
                </a:lnTo>
                <a:lnTo>
                  <a:pt x="1277816" y="11193"/>
                </a:lnTo>
                <a:lnTo>
                  <a:pt x="1379663" y="11377"/>
                </a:lnTo>
                <a:lnTo>
                  <a:pt x="1482947" y="11890"/>
                </a:lnTo>
                <a:lnTo>
                  <a:pt x="1586957" y="12830"/>
                </a:lnTo>
                <a:lnTo>
                  <a:pt x="1690981" y="14298"/>
                </a:lnTo>
                <a:lnTo>
                  <a:pt x="1794310" y="16393"/>
                </a:lnTo>
                <a:lnTo>
                  <a:pt x="1896231" y="19215"/>
                </a:lnTo>
                <a:lnTo>
                  <a:pt x="1996035" y="22865"/>
                </a:lnTo>
                <a:lnTo>
                  <a:pt x="2093009" y="27443"/>
                </a:lnTo>
                <a:lnTo>
                  <a:pt x="2186444" y="33047"/>
                </a:lnTo>
                <a:lnTo>
                  <a:pt x="2275628" y="39779"/>
                </a:lnTo>
                <a:lnTo>
                  <a:pt x="2359850" y="47737"/>
                </a:lnTo>
                <a:lnTo>
                  <a:pt x="2438400" y="57023"/>
                </a:lnTo>
                <a:lnTo>
                  <a:pt x="2512682" y="67547"/>
                </a:lnTo>
                <a:lnTo>
                  <a:pt x="2584620" y="79155"/>
                </a:lnTo>
                <a:lnTo>
                  <a:pt x="2654339" y="91790"/>
                </a:lnTo>
                <a:lnTo>
                  <a:pt x="2721961" y="105395"/>
                </a:lnTo>
                <a:lnTo>
                  <a:pt x="2787610" y="119913"/>
                </a:lnTo>
                <a:lnTo>
                  <a:pt x="2851409" y="135287"/>
                </a:lnTo>
                <a:lnTo>
                  <a:pt x="2913482" y="151460"/>
                </a:lnTo>
                <a:lnTo>
                  <a:pt x="2973951" y="168374"/>
                </a:lnTo>
                <a:lnTo>
                  <a:pt x="3032942" y="185973"/>
                </a:lnTo>
                <a:lnTo>
                  <a:pt x="3090576" y="204200"/>
                </a:lnTo>
                <a:lnTo>
                  <a:pt x="3146978" y="222997"/>
                </a:lnTo>
                <a:lnTo>
                  <a:pt x="3202271" y="242307"/>
                </a:lnTo>
                <a:lnTo>
                  <a:pt x="3256578" y="262074"/>
                </a:lnTo>
                <a:lnTo>
                  <a:pt x="3310023" y="282241"/>
                </a:lnTo>
                <a:lnTo>
                  <a:pt x="3362729" y="302750"/>
                </a:lnTo>
                <a:lnTo>
                  <a:pt x="3414820" y="323544"/>
                </a:lnTo>
                <a:lnTo>
                  <a:pt x="3466419" y="344566"/>
                </a:lnTo>
                <a:lnTo>
                  <a:pt x="3517650" y="365759"/>
                </a:lnTo>
                <a:lnTo>
                  <a:pt x="3568635" y="387067"/>
                </a:lnTo>
                <a:lnTo>
                  <a:pt x="3619500" y="408432"/>
                </a:lnTo>
              </a:path>
            </a:pathLst>
          </a:custGeom>
          <a:ln w="57912">
            <a:solidFill>
              <a:srgbClr val="34343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1042416" y="2655189"/>
            <a:ext cx="2050733" cy="1311116"/>
          </a:xfrm>
          <a:custGeom>
            <a:avLst/>
            <a:gdLst/>
            <a:ahLst/>
            <a:cxnLst/>
            <a:rect l="l" t="t" r="r" b="b"/>
            <a:pathLst>
              <a:path w="2734310" h="1748154">
                <a:moveTo>
                  <a:pt x="0" y="0"/>
                </a:moveTo>
                <a:lnTo>
                  <a:pt x="1209802" y="9398"/>
                </a:lnTo>
                <a:lnTo>
                  <a:pt x="1254131" y="11348"/>
                </a:lnTo>
                <a:lnTo>
                  <a:pt x="1297092" y="12153"/>
                </a:lnTo>
                <a:lnTo>
                  <a:pt x="1338691" y="12070"/>
                </a:lnTo>
                <a:lnTo>
                  <a:pt x="1378932" y="11357"/>
                </a:lnTo>
                <a:lnTo>
                  <a:pt x="1417822" y="10273"/>
                </a:lnTo>
                <a:lnTo>
                  <a:pt x="1455365" y="9074"/>
                </a:lnTo>
                <a:lnTo>
                  <a:pt x="1491567" y="8020"/>
                </a:lnTo>
                <a:lnTo>
                  <a:pt x="1526434" y="7368"/>
                </a:lnTo>
                <a:lnTo>
                  <a:pt x="1559971" y="7376"/>
                </a:lnTo>
                <a:lnTo>
                  <a:pt x="1592183" y="8302"/>
                </a:lnTo>
                <a:lnTo>
                  <a:pt x="1652655" y="13942"/>
                </a:lnTo>
                <a:lnTo>
                  <a:pt x="1707893" y="26352"/>
                </a:lnTo>
                <a:lnTo>
                  <a:pt x="1757942" y="47595"/>
                </a:lnTo>
                <a:lnTo>
                  <a:pt x="1802844" y="79737"/>
                </a:lnTo>
                <a:lnTo>
                  <a:pt x="1842643" y="124840"/>
                </a:lnTo>
                <a:lnTo>
                  <a:pt x="1874576" y="186981"/>
                </a:lnTo>
                <a:lnTo>
                  <a:pt x="1886864" y="224728"/>
                </a:lnTo>
                <a:lnTo>
                  <a:pt x="1897007" y="266282"/>
                </a:lnTo>
                <a:lnTo>
                  <a:pt x="1905234" y="311159"/>
                </a:lnTo>
                <a:lnTo>
                  <a:pt x="1911776" y="358878"/>
                </a:lnTo>
                <a:lnTo>
                  <a:pt x="1916863" y="408954"/>
                </a:lnTo>
                <a:lnTo>
                  <a:pt x="1920726" y="460905"/>
                </a:lnTo>
                <a:lnTo>
                  <a:pt x="1923595" y="514248"/>
                </a:lnTo>
                <a:lnTo>
                  <a:pt x="1925701" y="568499"/>
                </a:lnTo>
                <a:lnTo>
                  <a:pt x="1927272" y="623176"/>
                </a:lnTo>
                <a:lnTo>
                  <a:pt x="1928541" y="677796"/>
                </a:lnTo>
                <a:lnTo>
                  <a:pt x="1929737" y="731876"/>
                </a:lnTo>
                <a:lnTo>
                  <a:pt x="1931091" y="784933"/>
                </a:lnTo>
                <a:lnTo>
                  <a:pt x="1932832" y="836483"/>
                </a:lnTo>
                <a:lnTo>
                  <a:pt x="1935192" y="886044"/>
                </a:lnTo>
                <a:lnTo>
                  <a:pt x="1938400" y="933133"/>
                </a:lnTo>
                <a:lnTo>
                  <a:pt x="1942687" y="977266"/>
                </a:lnTo>
                <a:lnTo>
                  <a:pt x="1948283" y="1017961"/>
                </a:lnTo>
                <a:lnTo>
                  <a:pt x="1963583" y="1088560"/>
                </a:lnTo>
                <a:lnTo>
                  <a:pt x="1981039" y="1151376"/>
                </a:lnTo>
                <a:lnTo>
                  <a:pt x="1999823" y="1208283"/>
                </a:lnTo>
                <a:lnTo>
                  <a:pt x="2019721" y="1259923"/>
                </a:lnTo>
                <a:lnTo>
                  <a:pt x="2040521" y="1306938"/>
                </a:lnTo>
                <a:lnTo>
                  <a:pt x="2062010" y="1349970"/>
                </a:lnTo>
                <a:lnTo>
                  <a:pt x="2083975" y="1389662"/>
                </a:lnTo>
                <a:lnTo>
                  <a:pt x="2106205" y="1426656"/>
                </a:lnTo>
                <a:lnTo>
                  <a:pt x="2128486" y="1461595"/>
                </a:lnTo>
                <a:lnTo>
                  <a:pt x="2150606" y="1495120"/>
                </a:lnTo>
                <a:lnTo>
                  <a:pt x="2172292" y="1527498"/>
                </a:lnTo>
                <a:lnTo>
                  <a:pt x="2203256" y="1570359"/>
                </a:lnTo>
                <a:lnTo>
                  <a:pt x="2233432" y="1606529"/>
                </a:lnTo>
                <a:lnTo>
                  <a:pt x="2264298" y="1636998"/>
                </a:lnTo>
                <a:lnTo>
                  <a:pt x="2297333" y="1662751"/>
                </a:lnTo>
                <a:lnTo>
                  <a:pt x="2334016" y="1684777"/>
                </a:lnTo>
                <a:lnTo>
                  <a:pt x="2375824" y="1704064"/>
                </a:lnTo>
                <a:lnTo>
                  <a:pt x="2423001" y="1720698"/>
                </a:lnTo>
                <a:lnTo>
                  <a:pt x="2472183" y="1732664"/>
                </a:lnTo>
                <a:lnTo>
                  <a:pt x="2522811" y="1740559"/>
                </a:lnTo>
                <a:lnTo>
                  <a:pt x="2574597" y="1745199"/>
                </a:lnTo>
                <a:lnTo>
                  <a:pt x="2627257" y="1747403"/>
                </a:lnTo>
                <a:lnTo>
                  <a:pt x="2680505" y="1747989"/>
                </a:lnTo>
                <a:lnTo>
                  <a:pt x="2698336" y="1747966"/>
                </a:lnTo>
                <a:lnTo>
                  <a:pt x="2716189" y="1747884"/>
                </a:lnTo>
                <a:lnTo>
                  <a:pt x="2734056" y="1747774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1041272" y="2697506"/>
            <a:ext cx="1605915" cy="1275873"/>
          </a:xfrm>
          <a:custGeom>
            <a:avLst/>
            <a:gdLst/>
            <a:ahLst/>
            <a:cxnLst/>
            <a:rect l="l" t="t" r="r" b="b"/>
            <a:pathLst>
              <a:path w="2141220" h="1701164">
                <a:moveTo>
                  <a:pt x="0" y="92"/>
                </a:moveTo>
                <a:lnTo>
                  <a:pt x="22319" y="51"/>
                </a:lnTo>
                <a:lnTo>
                  <a:pt x="44788" y="3"/>
                </a:lnTo>
                <a:lnTo>
                  <a:pt x="67367" y="0"/>
                </a:lnTo>
                <a:lnTo>
                  <a:pt x="112704" y="342"/>
                </a:lnTo>
                <a:lnTo>
                  <a:pt x="158018" y="1503"/>
                </a:lnTo>
                <a:lnTo>
                  <a:pt x="202998" y="3909"/>
                </a:lnTo>
                <a:lnTo>
                  <a:pt x="247333" y="7984"/>
                </a:lnTo>
                <a:lnTo>
                  <a:pt x="290713" y="14155"/>
                </a:lnTo>
                <a:lnTo>
                  <a:pt x="332827" y="22845"/>
                </a:lnTo>
                <a:lnTo>
                  <a:pt x="373363" y="34480"/>
                </a:lnTo>
                <a:lnTo>
                  <a:pt x="412011" y="49485"/>
                </a:lnTo>
                <a:lnTo>
                  <a:pt x="448536" y="68008"/>
                </a:lnTo>
                <a:lnTo>
                  <a:pt x="483163" y="88730"/>
                </a:lnTo>
                <a:lnTo>
                  <a:pt x="516108" y="111614"/>
                </a:lnTo>
                <a:lnTo>
                  <a:pt x="547571" y="136890"/>
                </a:lnTo>
                <a:lnTo>
                  <a:pt x="577751" y="164790"/>
                </a:lnTo>
                <a:lnTo>
                  <a:pt x="606849" y="195546"/>
                </a:lnTo>
                <a:lnTo>
                  <a:pt x="635063" y="229390"/>
                </a:lnTo>
                <a:lnTo>
                  <a:pt x="662594" y="266554"/>
                </a:lnTo>
                <a:lnTo>
                  <a:pt x="689641" y="307268"/>
                </a:lnTo>
                <a:lnTo>
                  <a:pt x="716404" y="351765"/>
                </a:lnTo>
                <a:lnTo>
                  <a:pt x="742957" y="400861"/>
                </a:lnTo>
                <a:lnTo>
                  <a:pt x="768807" y="457470"/>
                </a:lnTo>
                <a:lnTo>
                  <a:pt x="793920" y="520528"/>
                </a:lnTo>
                <a:lnTo>
                  <a:pt x="818343" y="588347"/>
                </a:lnTo>
                <a:lnTo>
                  <a:pt x="842124" y="659237"/>
                </a:lnTo>
                <a:lnTo>
                  <a:pt x="865310" y="731509"/>
                </a:lnTo>
                <a:lnTo>
                  <a:pt x="887948" y="803473"/>
                </a:lnTo>
                <a:lnTo>
                  <a:pt x="899076" y="838812"/>
                </a:lnTo>
                <a:lnTo>
                  <a:pt x="920981" y="907148"/>
                </a:lnTo>
                <a:lnTo>
                  <a:pt x="942456" y="970953"/>
                </a:lnTo>
                <a:lnTo>
                  <a:pt x="963549" y="1028538"/>
                </a:lnTo>
                <a:lnTo>
                  <a:pt x="973645" y="1055206"/>
                </a:lnTo>
                <a:lnTo>
                  <a:pt x="983113" y="1081300"/>
                </a:lnTo>
                <a:lnTo>
                  <a:pt x="992043" y="1106820"/>
                </a:lnTo>
                <a:lnTo>
                  <a:pt x="1000523" y="1131767"/>
                </a:lnTo>
                <a:lnTo>
                  <a:pt x="1008641" y="1156143"/>
                </a:lnTo>
                <a:lnTo>
                  <a:pt x="1016488" y="1179948"/>
                </a:lnTo>
                <a:lnTo>
                  <a:pt x="1024150" y="1203182"/>
                </a:lnTo>
                <a:lnTo>
                  <a:pt x="1039280" y="1247944"/>
                </a:lnTo>
                <a:lnTo>
                  <a:pt x="1054740" y="1290435"/>
                </a:lnTo>
                <a:lnTo>
                  <a:pt x="1071241" y="1330663"/>
                </a:lnTo>
                <a:lnTo>
                  <a:pt x="1089493" y="1368634"/>
                </a:lnTo>
                <a:lnTo>
                  <a:pt x="1110206" y="1404355"/>
                </a:lnTo>
                <a:lnTo>
                  <a:pt x="1134091" y="1437834"/>
                </a:lnTo>
                <a:lnTo>
                  <a:pt x="1161538" y="1469068"/>
                </a:lnTo>
                <a:lnTo>
                  <a:pt x="1190989" y="1498023"/>
                </a:lnTo>
                <a:lnTo>
                  <a:pt x="1222180" y="1524701"/>
                </a:lnTo>
                <a:lnTo>
                  <a:pt x="1255181" y="1549114"/>
                </a:lnTo>
                <a:lnTo>
                  <a:pt x="1290061" y="1571273"/>
                </a:lnTo>
                <a:lnTo>
                  <a:pt x="1326887" y="1591191"/>
                </a:lnTo>
                <a:lnTo>
                  <a:pt x="1365729" y="1608877"/>
                </a:lnTo>
                <a:lnTo>
                  <a:pt x="1406655" y="1624344"/>
                </a:lnTo>
                <a:lnTo>
                  <a:pt x="1449734" y="1637604"/>
                </a:lnTo>
                <a:lnTo>
                  <a:pt x="1495034" y="1648666"/>
                </a:lnTo>
                <a:lnTo>
                  <a:pt x="1543988" y="1657715"/>
                </a:lnTo>
                <a:lnTo>
                  <a:pt x="1603603" y="1665879"/>
                </a:lnTo>
                <a:lnTo>
                  <a:pt x="1672125" y="1673317"/>
                </a:lnTo>
                <a:lnTo>
                  <a:pt x="1746297" y="1679978"/>
                </a:lnTo>
                <a:lnTo>
                  <a:pt x="1784485" y="1683000"/>
                </a:lnTo>
                <a:lnTo>
                  <a:pt x="1822863" y="1685809"/>
                </a:lnTo>
                <a:lnTo>
                  <a:pt x="1861026" y="1688398"/>
                </a:lnTo>
                <a:lnTo>
                  <a:pt x="1935075" y="1692889"/>
                </a:lnTo>
                <a:lnTo>
                  <a:pt x="2003376" y="1696421"/>
                </a:lnTo>
                <a:lnTo>
                  <a:pt x="2062672" y="1698943"/>
                </a:lnTo>
                <a:lnTo>
                  <a:pt x="2109705" y="1700403"/>
                </a:lnTo>
                <a:lnTo>
                  <a:pt x="2127606" y="1700718"/>
                </a:lnTo>
                <a:lnTo>
                  <a:pt x="2141220" y="1700749"/>
                </a:lnTo>
              </a:path>
            </a:pathLst>
          </a:custGeom>
          <a:ln w="579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5822442" y="2428875"/>
            <a:ext cx="2743200" cy="1577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6284214" y="2446020"/>
            <a:ext cx="0" cy="189547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158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6284214" y="2678573"/>
            <a:ext cx="0" cy="1344929"/>
          </a:xfrm>
          <a:custGeom>
            <a:avLst/>
            <a:gdLst/>
            <a:ahLst/>
            <a:cxnLst/>
            <a:rect l="l" t="t" r="r" b="b"/>
            <a:pathLst>
              <a:path h="1793239">
                <a:moveTo>
                  <a:pt x="0" y="0"/>
                </a:moveTo>
                <a:lnTo>
                  <a:pt x="0" y="1793049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5833871" y="3793616"/>
            <a:ext cx="2743200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36576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6743700" y="2442592"/>
            <a:ext cx="0" cy="192881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0" y="25673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6743700" y="2678573"/>
            <a:ext cx="0" cy="1341596"/>
          </a:xfrm>
          <a:custGeom>
            <a:avLst/>
            <a:gdLst/>
            <a:ahLst/>
            <a:cxnLst/>
            <a:rect l="l" t="t" r="r" b="b"/>
            <a:pathLst>
              <a:path h="1788795">
                <a:moveTo>
                  <a:pt x="0" y="0"/>
                </a:moveTo>
                <a:lnTo>
                  <a:pt x="0" y="1788477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7655814" y="2442591"/>
            <a:ext cx="0" cy="1577340"/>
          </a:xfrm>
          <a:custGeom>
            <a:avLst/>
            <a:gdLst/>
            <a:ahLst/>
            <a:cxnLst/>
            <a:rect l="l" t="t" r="r" b="b"/>
            <a:pathLst>
              <a:path h="2103120">
                <a:moveTo>
                  <a:pt x="0" y="0"/>
                </a:moveTo>
                <a:lnTo>
                  <a:pt x="0" y="210312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5833871" y="3110103"/>
            <a:ext cx="2743200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36576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5833871" y="3560444"/>
            <a:ext cx="2743200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36576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5833871" y="3337559"/>
            <a:ext cx="2743200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36576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5833871" y="2858642"/>
            <a:ext cx="2743200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36576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7192994" y="2656332"/>
            <a:ext cx="1384459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437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5833872" y="2656332"/>
            <a:ext cx="8096" cy="0"/>
          </a:xfrm>
          <a:custGeom>
            <a:avLst/>
            <a:gdLst/>
            <a:ahLst/>
            <a:cxnLst/>
            <a:rect l="l" t="t" r="r" b="b"/>
            <a:pathLst>
              <a:path w="10795">
                <a:moveTo>
                  <a:pt x="0" y="0"/>
                </a:moveTo>
                <a:lnTo>
                  <a:pt x="10668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 txBox="1"/>
          <p:nvPr/>
        </p:nvSpPr>
        <p:spPr>
          <a:xfrm>
            <a:off x="6351936" y="2235613"/>
            <a:ext cx="165639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b="1" spc="-8" dirty="0">
                <a:solidFill>
                  <a:srgbClr val="343539"/>
                </a:solidFill>
                <a:latin typeface="Calibri"/>
                <a:cs typeface="Calibri"/>
              </a:rPr>
              <a:t>Ate</a:t>
            </a:r>
            <a:r>
              <a:rPr sz="1200" b="1" spc="-15" dirty="0">
                <a:solidFill>
                  <a:srgbClr val="343539"/>
                </a:solidFill>
                <a:latin typeface="Calibri"/>
                <a:cs typeface="Calibri"/>
              </a:rPr>
              <a:t>n</a:t>
            </a:r>
            <a:r>
              <a:rPr sz="1200" b="1" spc="-11" dirty="0">
                <a:solidFill>
                  <a:srgbClr val="343539"/>
                </a:solidFill>
                <a:latin typeface="Calibri"/>
                <a:cs typeface="Calibri"/>
              </a:rPr>
              <a:t>u</a:t>
            </a:r>
            <a:r>
              <a:rPr sz="1200" b="1" spc="-8" dirty="0">
                <a:solidFill>
                  <a:srgbClr val="343539"/>
                </a:solidFill>
                <a:latin typeface="Calibri"/>
                <a:cs typeface="Calibri"/>
              </a:rPr>
              <a:t>a</a:t>
            </a:r>
            <a:r>
              <a:rPr sz="1200" b="1" spc="-4" dirty="0">
                <a:solidFill>
                  <a:srgbClr val="343539"/>
                </a:solidFill>
                <a:latin typeface="Calibri"/>
                <a:cs typeface="Calibri"/>
              </a:rPr>
              <a:t>ció</a:t>
            </a:r>
            <a:r>
              <a:rPr sz="1200" b="1" spc="-8" dirty="0">
                <a:solidFill>
                  <a:srgbClr val="343539"/>
                </a:solidFill>
                <a:latin typeface="Calibri"/>
                <a:cs typeface="Calibri"/>
              </a:rPr>
              <a:t>n</a:t>
            </a:r>
            <a:r>
              <a:rPr sz="1200" b="1" spc="11" dirty="0">
                <a:solidFill>
                  <a:srgbClr val="343539"/>
                </a:solidFill>
                <a:latin typeface="Calibri"/>
                <a:cs typeface="Calibri"/>
              </a:rPr>
              <a:t> </a:t>
            </a:r>
            <a:r>
              <a:rPr sz="1200" b="1" spc="-11" dirty="0">
                <a:solidFill>
                  <a:srgbClr val="343539"/>
                </a:solidFill>
                <a:latin typeface="Calibri"/>
                <a:cs typeface="Calibri"/>
              </a:rPr>
              <a:t>V</a:t>
            </a:r>
            <a:r>
              <a:rPr sz="1200" b="1" spc="-8" dirty="0">
                <a:solidFill>
                  <a:srgbClr val="343539"/>
                </a:solidFill>
                <a:latin typeface="Calibri"/>
                <a:cs typeface="Calibri"/>
              </a:rPr>
              <a:t>S</a:t>
            </a:r>
            <a:r>
              <a:rPr sz="1200" b="1" spc="8" dirty="0">
                <a:solidFill>
                  <a:srgbClr val="343539"/>
                </a:solidFill>
                <a:latin typeface="Calibri"/>
                <a:cs typeface="Calibri"/>
              </a:rPr>
              <a:t> </a:t>
            </a:r>
            <a:r>
              <a:rPr sz="1200" b="1" spc="-8" dirty="0">
                <a:solidFill>
                  <a:srgbClr val="343539"/>
                </a:solidFill>
                <a:latin typeface="Calibri"/>
                <a:cs typeface="Calibri"/>
              </a:rPr>
              <a:t>Frecue</a:t>
            </a:r>
            <a:r>
              <a:rPr sz="1200" b="1" spc="-15" dirty="0">
                <a:solidFill>
                  <a:srgbClr val="343539"/>
                </a:solidFill>
                <a:latin typeface="Calibri"/>
                <a:cs typeface="Calibri"/>
              </a:rPr>
              <a:t>n</a:t>
            </a:r>
            <a:r>
              <a:rPr sz="1200" b="1" spc="-8" dirty="0">
                <a:solidFill>
                  <a:srgbClr val="343539"/>
                </a:solidFill>
                <a:latin typeface="Calibri"/>
                <a:cs typeface="Calibri"/>
              </a:rPr>
              <a:t>cia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93068" y="2578818"/>
            <a:ext cx="251460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675" algn="ctr"/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0%</a:t>
            </a:r>
            <a:endParaRPr sz="1050">
              <a:latin typeface="Calibri"/>
              <a:cs typeface="Calibri"/>
            </a:endParaRPr>
          </a:p>
          <a:p>
            <a:pPr algn="ctr">
              <a:spcBef>
                <a:spcPts val="664"/>
              </a:spcBef>
            </a:pP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50%</a:t>
            </a:r>
            <a:endParaRPr sz="1050">
              <a:latin typeface="Calibri"/>
              <a:cs typeface="Calibri"/>
            </a:endParaRPr>
          </a:p>
          <a:p>
            <a:pPr algn="ctr">
              <a:spcBef>
                <a:spcPts val="510"/>
              </a:spcBef>
            </a:pP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75%</a:t>
            </a:r>
            <a:endParaRPr sz="1050">
              <a:latin typeface="Calibri"/>
              <a:cs typeface="Calibri"/>
            </a:endParaRPr>
          </a:p>
          <a:p>
            <a:pPr algn="ctr">
              <a:spcBef>
                <a:spcPts val="533"/>
              </a:spcBef>
            </a:pP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88%</a:t>
            </a:r>
            <a:endParaRPr sz="1050">
              <a:latin typeface="Calibri"/>
              <a:cs typeface="Calibri"/>
            </a:endParaRPr>
          </a:p>
          <a:p>
            <a:pPr algn="ctr">
              <a:spcBef>
                <a:spcPts val="563"/>
              </a:spcBef>
            </a:pP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94%</a:t>
            </a:r>
            <a:endParaRPr sz="1050">
              <a:latin typeface="Calibri"/>
              <a:cs typeface="Calibri"/>
            </a:endParaRPr>
          </a:p>
          <a:p>
            <a:pPr algn="ctr">
              <a:spcBef>
                <a:spcPts val="656"/>
              </a:spcBef>
            </a:pP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97</a:t>
            </a:r>
            <a:r>
              <a:rPr sz="1050" b="1" dirty="0">
                <a:solidFill>
                  <a:srgbClr val="343539"/>
                </a:solidFill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191755" y="2438019"/>
            <a:ext cx="0" cy="1577340"/>
          </a:xfrm>
          <a:custGeom>
            <a:avLst/>
            <a:gdLst/>
            <a:ahLst/>
            <a:cxnLst/>
            <a:rect l="l" t="t" r="r" b="b"/>
            <a:pathLst>
              <a:path h="2103120">
                <a:moveTo>
                  <a:pt x="0" y="0"/>
                </a:moveTo>
                <a:lnTo>
                  <a:pt x="0" y="210312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 txBox="1"/>
          <p:nvPr/>
        </p:nvSpPr>
        <p:spPr>
          <a:xfrm>
            <a:off x="7122319" y="4090702"/>
            <a:ext cx="14478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b="1" spc="-11" dirty="0">
                <a:solidFill>
                  <a:srgbClr val="343539"/>
                </a:solidFill>
                <a:latin typeface="Calibri"/>
                <a:cs typeface="Calibri"/>
              </a:rPr>
              <a:t>F</a:t>
            </a:r>
            <a:r>
              <a:rPr sz="1050" b="1" dirty="0">
                <a:solidFill>
                  <a:srgbClr val="343539"/>
                </a:solidFill>
                <a:latin typeface="Calibri"/>
                <a:cs typeface="Calibri"/>
              </a:rPr>
              <a:t>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116442" y="2434590"/>
            <a:ext cx="0" cy="1577340"/>
          </a:xfrm>
          <a:custGeom>
            <a:avLst/>
            <a:gdLst/>
            <a:ahLst/>
            <a:cxnLst/>
            <a:rect l="l" t="t" r="r" b="b"/>
            <a:pathLst>
              <a:path h="2103120">
                <a:moveTo>
                  <a:pt x="0" y="0"/>
                </a:moveTo>
                <a:lnTo>
                  <a:pt x="0" y="2103119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5780341" y="3975545"/>
            <a:ext cx="2786063" cy="92869"/>
          </a:xfrm>
          <a:custGeom>
            <a:avLst/>
            <a:gdLst/>
            <a:ahLst/>
            <a:cxnLst/>
            <a:rect l="l" t="t" r="r" b="b"/>
            <a:pathLst>
              <a:path w="3714750" h="123825">
                <a:moveTo>
                  <a:pt x="56770" y="9779"/>
                </a:moveTo>
                <a:lnTo>
                  <a:pt x="18262" y="24834"/>
                </a:lnTo>
                <a:lnTo>
                  <a:pt x="0" y="61529"/>
                </a:lnTo>
                <a:lnTo>
                  <a:pt x="1603" y="77356"/>
                </a:lnTo>
                <a:lnTo>
                  <a:pt x="23143" y="112687"/>
                </a:lnTo>
                <a:lnTo>
                  <a:pt x="47453" y="123309"/>
                </a:lnTo>
                <a:lnTo>
                  <a:pt x="64184" y="122069"/>
                </a:lnTo>
                <a:lnTo>
                  <a:pt x="101002" y="102399"/>
                </a:lnTo>
                <a:lnTo>
                  <a:pt x="110319" y="85979"/>
                </a:lnTo>
                <a:lnTo>
                  <a:pt x="56897" y="85979"/>
                </a:lnTo>
                <a:lnTo>
                  <a:pt x="56897" y="47879"/>
                </a:lnTo>
                <a:lnTo>
                  <a:pt x="108047" y="47738"/>
                </a:lnTo>
                <a:lnTo>
                  <a:pt x="107879" y="47066"/>
                </a:lnTo>
                <a:lnTo>
                  <a:pt x="101645" y="34355"/>
                </a:lnTo>
                <a:lnTo>
                  <a:pt x="93296" y="24165"/>
                </a:lnTo>
                <a:lnTo>
                  <a:pt x="83177" y="16606"/>
                </a:lnTo>
                <a:lnTo>
                  <a:pt x="71630" y="11789"/>
                </a:lnTo>
                <a:lnTo>
                  <a:pt x="59001" y="9821"/>
                </a:lnTo>
                <a:lnTo>
                  <a:pt x="56770" y="9779"/>
                </a:lnTo>
                <a:close/>
              </a:path>
              <a:path w="3714750" h="123825">
                <a:moveTo>
                  <a:pt x="3676695" y="38100"/>
                </a:moveTo>
                <a:lnTo>
                  <a:pt x="3619247" y="38100"/>
                </a:lnTo>
                <a:lnTo>
                  <a:pt x="3619374" y="76200"/>
                </a:lnTo>
                <a:lnTo>
                  <a:pt x="3600239" y="76252"/>
                </a:lnTo>
                <a:lnTo>
                  <a:pt x="3600324" y="114300"/>
                </a:lnTo>
                <a:lnTo>
                  <a:pt x="3714497" y="56896"/>
                </a:lnTo>
                <a:lnTo>
                  <a:pt x="3676695" y="38100"/>
                </a:lnTo>
                <a:close/>
              </a:path>
              <a:path w="3714750" h="123825">
                <a:moveTo>
                  <a:pt x="108047" y="47738"/>
                </a:moveTo>
                <a:lnTo>
                  <a:pt x="56897" y="47879"/>
                </a:lnTo>
                <a:lnTo>
                  <a:pt x="56897" y="85979"/>
                </a:lnTo>
                <a:lnTo>
                  <a:pt x="110373" y="85832"/>
                </a:lnTo>
                <a:lnTo>
                  <a:pt x="112633" y="79614"/>
                </a:lnTo>
                <a:lnTo>
                  <a:pt x="111657" y="62189"/>
                </a:lnTo>
                <a:lnTo>
                  <a:pt x="108047" y="47738"/>
                </a:lnTo>
                <a:close/>
              </a:path>
              <a:path w="3714750" h="123825">
                <a:moveTo>
                  <a:pt x="110373" y="85832"/>
                </a:moveTo>
                <a:lnTo>
                  <a:pt x="56897" y="85979"/>
                </a:lnTo>
                <a:lnTo>
                  <a:pt x="110319" y="85979"/>
                </a:lnTo>
                <a:lnTo>
                  <a:pt x="110373" y="85832"/>
                </a:lnTo>
                <a:close/>
              </a:path>
              <a:path w="3714750" h="123825">
                <a:moveTo>
                  <a:pt x="3600154" y="38152"/>
                </a:moveTo>
                <a:lnTo>
                  <a:pt x="108047" y="47738"/>
                </a:lnTo>
                <a:lnTo>
                  <a:pt x="111657" y="62189"/>
                </a:lnTo>
                <a:lnTo>
                  <a:pt x="112633" y="79614"/>
                </a:lnTo>
                <a:lnTo>
                  <a:pt x="110373" y="85832"/>
                </a:lnTo>
                <a:lnTo>
                  <a:pt x="3600239" y="76252"/>
                </a:lnTo>
                <a:lnTo>
                  <a:pt x="3600154" y="38152"/>
                </a:lnTo>
                <a:close/>
              </a:path>
              <a:path w="3714750" h="123825">
                <a:moveTo>
                  <a:pt x="3619247" y="38100"/>
                </a:moveTo>
                <a:lnTo>
                  <a:pt x="3600154" y="38152"/>
                </a:lnTo>
                <a:lnTo>
                  <a:pt x="3600239" y="76252"/>
                </a:lnTo>
                <a:lnTo>
                  <a:pt x="3619374" y="76200"/>
                </a:lnTo>
                <a:lnTo>
                  <a:pt x="3619247" y="38100"/>
                </a:lnTo>
                <a:close/>
              </a:path>
              <a:path w="3714750" h="123825">
                <a:moveTo>
                  <a:pt x="3600070" y="0"/>
                </a:moveTo>
                <a:lnTo>
                  <a:pt x="3600154" y="38152"/>
                </a:lnTo>
                <a:lnTo>
                  <a:pt x="3676695" y="38100"/>
                </a:lnTo>
                <a:lnTo>
                  <a:pt x="3600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5780151" y="2444305"/>
            <a:ext cx="85725" cy="1620203"/>
          </a:xfrm>
          <a:custGeom>
            <a:avLst/>
            <a:gdLst/>
            <a:ahLst/>
            <a:cxnLst/>
            <a:rect l="l" t="t" r="r" b="b"/>
            <a:pathLst>
              <a:path w="114300" h="2160270">
                <a:moveTo>
                  <a:pt x="38100" y="2051826"/>
                </a:moveTo>
                <a:lnTo>
                  <a:pt x="6829" y="2076653"/>
                </a:lnTo>
                <a:lnTo>
                  <a:pt x="0" y="2103120"/>
                </a:lnTo>
                <a:lnTo>
                  <a:pt x="1815" y="2117500"/>
                </a:lnTo>
                <a:lnTo>
                  <a:pt x="25429" y="2150699"/>
                </a:lnTo>
                <a:lnTo>
                  <a:pt x="51787" y="2160023"/>
                </a:lnTo>
                <a:lnTo>
                  <a:pt x="67575" y="2158468"/>
                </a:lnTo>
                <a:lnTo>
                  <a:pt x="102870" y="2136981"/>
                </a:lnTo>
                <a:lnTo>
                  <a:pt x="113516" y="2112595"/>
                </a:lnTo>
                <a:lnTo>
                  <a:pt x="112817" y="2103120"/>
                </a:lnTo>
                <a:lnTo>
                  <a:pt x="38100" y="2103120"/>
                </a:lnTo>
                <a:lnTo>
                  <a:pt x="38100" y="2051826"/>
                </a:lnTo>
                <a:close/>
              </a:path>
              <a:path w="114300" h="2160270">
                <a:moveTo>
                  <a:pt x="69746" y="2047380"/>
                </a:moveTo>
                <a:lnTo>
                  <a:pt x="52356" y="2048305"/>
                </a:lnTo>
                <a:lnTo>
                  <a:pt x="38100" y="2051826"/>
                </a:lnTo>
                <a:lnTo>
                  <a:pt x="38100" y="2103120"/>
                </a:lnTo>
                <a:lnTo>
                  <a:pt x="76200" y="2103120"/>
                </a:lnTo>
                <a:lnTo>
                  <a:pt x="76200" y="2049720"/>
                </a:lnTo>
                <a:lnTo>
                  <a:pt x="69746" y="2047380"/>
                </a:lnTo>
                <a:close/>
              </a:path>
              <a:path w="114300" h="2160270">
                <a:moveTo>
                  <a:pt x="76200" y="2049720"/>
                </a:moveTo>
                <a:lnTo>
                  <a:pt x="76200" y="2103120"/>
                </a:lnTo>
                <a:lnTo>
                  <a:pt x="112817" y="2103120"/>
                </a:lnTo>
                <a:lnTo>
                  <a:pt x="92588" y="2059015"/>
                </a:lnTo>
                <a:lnTo>
                  <a:pt x="76200" y="2049720"/>
                </a:lnTo>
                <a:close/>
              </a:path>
              <a:path w="114300" h="2160270">
                <a:moveTo>
                  <a:pt x="76200" y="95250"/>
                </a:moveTo>
                <a:lnTo>
                  <a:pt x="38100" y="95250"/>
                </a:lnTo>
                <a:lnTo>
                  <a:pt x="38100" y="2051826"/>
                </a:lnTo>
                <a:lnTo>
                  <a:pt x="52356" y="2048305"/>
                </a:lnTo>
                <a:lnTo>
                  <a:pt x="69746" y="2047380"/>
                </a:lnTo>
                <a:lnTo>
                  <a:pt x="76200" y="2047380"/>
                </a:lnTo>
                <a:lnTo>
                  <a:pt x="76200" y="95250"/>
                </a:lnTo>
                <a:close/>
              </a:path>
              <a:path w="114300" h="2160270">
                <a:moveTo>
                  <a:pt x="76200" y="2047380"/>
                </a:moveTo>
                <a:lnTo>
                  <a:pt x="69746" y="2047380"/>
                </a:lnTo>
                <a:lnTo>
                  <a:pt x="76200" y="2049720"/>
                </a:lnTo>
                <a:lnTo>
                  <a:pt x="76200" y="2047380"/>
                </a:lnTo>
                <a:close/>
              </a:path>
              <a:path w="114300" h="216027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16027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5841874" y="2654045"/>
            <a:ext cx="1351121" cy="5715"/>
          </a:xfrm>
          <a:custGeom>
            <a:avLst/>
            <a:gdLst/>
            <a:ahLst/>
            <a:cxnLst/>
            <a:rect l="l" t="t" r="r" b="b"/>
            <a:pathLst>
              <a:path w="1801495" h="7619">
                <a:moveTo>
                  <a:pt x="1801494" y="7493"/>
                </a:moveTo>
                <a:lnTo>
                  <a:pt x="0" y="0"/>
                </a:lnTo>
              </a:path>
            </a:pathLst>
          </a:custGeom>
          <a:ln w="57912">
            <a:solidFill>
              <a:srgbClr val="C72FC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5841873" y="2688362"/>
            <a:ext cx="1348740" cy="1274445"/>
          </a:xfrm>
          <a:custGeom>
            <a:avLst/>
            <a:gdLst/>
            <a:ahLst/>
            <a:cxnLst/>
            <a:rect l="l" t="t" r="r" b="b"/>
            <a:pathLst>
              <a:path w="1798320" h="1699260">
                <a:moveTo>
                  <a:pt x="1798319" y="92"/>
                </a:moveTo>
                <a:lnTo>
                  <a:pt x="1779577" y="51"/>
                </a:lnTo>
                <a:lnTo>
                  <a:pt x="1760709" y="3"/>
                </a:lnTo>
                <a:lnTo>
                  <a:pt x="1741748" y="0"/>
                </a:lnTo>
                <a:lnTo>
                  <a:pt x="1684632" y="794"/>
                </a:lnTo>
                <a:lnTo>
                  <a:pt x="1627853" y="3909"/>
                </a:lnTo>
                <a:lnTo>
                  <a:pt x="1572289" y="10781"/>
                </a:lnTo>
                <a:lnTo>
                  <a:pt x="1518820" y="22845"/>
                </a:lnTo>
                <a:lnTo>
                  <a:pt x="1468326" y="41535"/>
                </a:lnTo>
                <a:lnTo>
                  <a:pt x="1421620" y="67990"/>
                </a:lnTo>
                <a:lnTo>
                  <a:pt x="1378524" y="99824"/>
                </a:lnTo>
                <a:lnTo>
                  <a:pt x="1338427" y="136792"/>
                </a:lnTo>
                <a:lnTo>
                  <a:pt x="1300765" y="179670"/>
                </a:lnTo>
                <a:lnTo>
                  <a:pt x="1276730" y="211922"/>
                </a:lnTo>
                <a:lnTo>
                  <a:pt x="1253359" y="247376"/>
                </a:lnTo>
                <a:lnTo>
                  <a:pt x="1230482" y="286261"/>
                </a:lnTo>
                <a:lnTo>
                  <a:pt x="1207933" y="328809"/>
                </a:lnTo>
                <a:lnTo>
                  <a:pt x="1185544" y="375250"/>
                </a:lnTo>
                <a:lnTo>
                  <a:pt x="1163478" y="427924"/>
                </a:lnTo>
                <a:lnTo>
                  <a:pt x="1142057" y="487893"/>
                </a:lnTo>
                <a:lnTo>
                  <a:pt x="1121240" y="553469"/>
                </a:lnTo>
                <a:lnTo>
                  <a:pt x="1100989" y="622963"/>
                </a:lnTo>
                <a:lnTo>
                  <a:pt x="1081262" y="694687"/>
                </a:lnTo>
                <a:lnTo>
                  <a:pt x="1062018" y="766951"/>
                </a:lnTo>
                <a:lnTo>
                  <a:pt x="1052565" y="802759"/>
                </a:lnTo>
                <a:lnTo>
                  <a:pt x="1043218" y="838069"/>
                </a:lnTo>
                <a:lnTo>
                  <a:pt x="1024821" y="906350"/>
                </a:lnTo>
                <a:lnTo>
                  <a:pt x="1006787" y="970106"/>
                </a:lnTo>
                <a:lnTo>
                  <a:pt x="989076" y="1027649"/>
                </a:lnTo>
                <a:lnTo>
                  <a:pt x="980600" y="1054281"/>
                </a:lnTo>
                <a:lnTo>
                  <a:pt x="972650" y="1080342"/>
                </a:lnTo>
                <a:lnTo>
                  <a:pt x="965152" y="1105833"/>
                </a:lnTo>
                <a:lnTo>
                  <a:pt x="958031" y="1130753"/>
                </a:lnTo>
                <a:lnTo>
                  <a:pt x="951212" y="1155105"/>
                </a:lnTo>
                <a:lnTo>
                  <a:pt x="944621" y="1178888"/>
                </a:lnTo>
                <a:lnTo>
                  <a:pt x="938184" y="1202103"/>
                </a:lnTo>
                <a:lnTo>
                  <a:pt x="925473" y="1246831"/>
                </a:lnTo>
                <a:lnTo>
                  <a:pt x="912485" y="1289294"/>
                </a:lnTo>
                <a:lnTo>
                  <a:pt x="898624" y="1329496"/>
                </a:lnTo>
                <a:lnTo>
                  <a:pt x="883294" y="1367441"/>
                </a:lnTo>
                <a:lnTo>
                  <a:pt x="865902" y="1403135"/>
                </a:lnTo>
                <a:lnTo>
                  <a:pt x="845852" y="1436582"/>
                </a:lnTo>
                <a:lnTo>
                  <a:pt x="822811" y="1467780"/>
                </a:lnTo>
                <a:lnTo>
                  <a:pt x="785174" y="1510313"/>
                </a:lnTo>
                <a:lnTo>
                  <a:pt x="744177" y="1547746"/>
                </a:lnTo>
                <a:lnTo>
                  <a:pt x="699627" y="1580115"/>
                </a:lnTo>
                <a:lnTo>
                  <a:pt x="651330" y="1607451"/>
                </a:lnTo>
                <a:lnTo>
                  <a:pt x="599094" y="1629788"/>
                </a:lnTo>
                <a:lnTo>
                  <a:pt x="561987" y="1641919"/>
                </a:lnTo>
                <a:lnTo>
                  <a:pt x="522985" y="1651854"/>
                </a:lnTo>
                <a:lnTo>
                  <a:pt x="477683" y="1660361"/>
                </a:lnTo>
                <a:lnTo>
                  <a:pt x="423533" y="1668168"/>
                </a:lnTo>
                <a:lnTo>
                  <a:pt x="363271" y="1675224"/>
                </a:lnTo>
                <a:lnTo>
                  <a:pt x="299630" y="1681476"/>
                </a:lnTo>
                <a:lnTo>
                  <a:pt x="235346" y="1686874"/>
                </a:lnTo>
                <a:lnTo>
                  <a:pt x="173154" y="1691365"/>
                </a:lnTo>
                <a:lnTo>
                  <a:pt x="115789" y="1694897"/>
                </a:lnTo>
                <a:lnTo>
                  <a:pt x="65985" y="1697419"/>
                </a:lnTo>
                <a:lnTo>
                  <a:pt x="26477" y="1698879"/>
                </a:lnTo>
                <a:lnTo>
                  <a:pt x="11438" y="1699194"/>
                </a:lnTo>
                <a:lnTo>
                  <a:pt x="0" y="1699225"/>
                </a:lnTo>
              </a:path>
            </a:pathLst>
          </a:custGeom>
          <a:ln w="579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/>
          <p:nvPr/>
        </p:nvSpPr>
        <p:spPr>
          <a:xfrm>
            <a:off x="7192899" y="2658644"/>
            <a:ext cx="1351121" cy="1275873"/>
          </a:xfrm>
          <a:custGeom>
            <a:avLst/>
            <a:gdLst/>
            <a:ahLst/>
            <a:cxnLst/>
            <a:rect l="l" t="t" r="r" b="b"/>
            <a:pathLst>
              <a:path w="1801495" h="1701164">
                <a:moveTo>
                  <a:pt x="0" y="92"/>
                </a:moveTo>
                <a:lnTo>
                  <a:pt x="18780" y="51"/>
                </a:lnTo>
                <a:lnTo>
                  <a:pt x="37686" y="3"/>
                </a:lnTo>
                <a:lnTo>
                  <a:pt x="56685" y="0"/>
                </a:lnTo>
                <a:lnTo>
                  <a:pt x="94831" y="342"/>
                </a:lnTo>
                <a:lnTo>
                  <a:pt x="132955" y="1503"/>
                </a:lnTo>
                <a:lnTo>
                  <a:pt x="189531" y="5712"/>
                </a:lnTo>
                <a:lnTo>
                  <a:pt x="244590" y="14155"/>
                </a:lnTo>
                <a:lnTo>
                  <a:pt x="297249" y="28268"/>
                </a:lnTo>
                <a:lnTo>
                  <a:pt x="346626" y="49485"/>
                </a:lnTo>
                <a:lnTo>
                  <a:pt x="392106" y="78113"/>
                </a:lnTo>
                <a:lnTo>
                  <a:pt x="434199" y="111614"/>
                </a:lnTo>
                <a:lnTo>
                  <a:pt x="473484" y="150497"/>
                </a:lnTo>
                <a:lnTo>
                  <a:pt x="498395" y="179797"/>
                </a:lnTo>
                <a:lnTo>
                  <a:pt x="522480" y="212068"/>
                </a:lnTo>
                <a:lnTo>
                  <a:pt x="545906" y="247543"/>
                </a:lnTo>
                <a:lnTo>
                  <a:pt x="568842" y="286452"/>
                </a:lnTo>
                <a:lnTo>
                  <a:pt x="591456" y="329029"/>
                </a:lnTo>
                <a:lnTo>
                  <a:pt x="613918" y="375504"/>
                </a:lnTo>
                <a:lnTo>
                  <a:pt x="635988" y="428254"/>
                </a:lnTo>
                <a:lnTo>
                  <a:pt x="657420" y="488298"/>
                </a:lnTo>
                <a:lnTo>
                  <a:pt x="678252" y="553948"/>
                </a:lnTo>
                <a:lnTo>
                  <a:pt x="698526" y="623513"/>
                </a:lnTo>
                <a:lnTo>
                  <a:pt x="718280" y="695306"/>
                </a:lnTo>
                <a:lnTo>
                  <a:pt x="737554" y="767635"/>
                </a:lnTo>
                <a:lnTo>
                  <a:pt x="747023" y="803473"/>
                </a:lnTo>
                <a:lnTo>
                  <a:pt x="756387" y="838812"/>
                </a:lnTo>
                <a:lnTo>
                  <a:pt x="774819" y="907148"/>
                </a:lnTo>
                <a:lnTo>
                  <a:pt x="792891" y="970953"/>
                </a:lnTo>
                <a:lnTo>
                  <a:pt x="810641" y="1028538"/>
                </a:lnTo>
                <a:lnTo>
                  <a:pt x="819134" y="1055206"/>
                </a:lnTo>
                <a:lnTo>
                  <a:pt x="827100" y="1081300"/>
                </a:lnTo>
                <a:lnTo>
                  <a:pt x="834613" y="1106820"/>
                </a:lnTo>
                <a:lnTo>
                  <a:pt x="841748" y="1131767"/>
                </a:lnTo>
                <a:lnTo>
                  <a:pt x="848580" y="1156143"/>
                </a:lnTo>
                <a:lnTo>
                  <a:pt x="855182" y="1179948"/>
                </a:lnTo>
                <a:lnTo>
                  <a:pt x="861630" y="1203182"/>
                </a:lnTo>
                <a:lnTo>
                  <a:pt x="874360" y="1247944"/>
                </a:lnTo>
                <a:lnTo>
                  <a:pt x="887368" y="1290435"/>
                </a:lnTo>
                <a:lnTo>
                  <a:pt x="901249" y="1330663"/>
                </a:lnTo>
                <a:lnTo>
                  <a:pt x="916600" y="1368634"/>
                </a:lnTo>
                <a:lnTo>
                  <a:pt x="934018" y="1404355"/>
                </a:lnTo>
                <a:lnTo>
                  <a:pt x="954100" y="1437834"/>
                </a:lnTo>
                <a:lnTo>
                  <a:pt x="977179" y="1469068"/>
                </a:lnTo>
                <a:lnTo>
                  <a:pt x="1001951" y="1498023"/>
                </a:lnTo>
                <a:lnTo>
                  <a:pt x="1041883" y="1537190"/>
                </a:lnTo>
                <a:lnTo>
                  <a:pt x="1085312" y="1571273"/>
                </a:lnTo>
                <a:lnTo>
                  <a:pt x="1132424" y="1600312"/>
                </a:lnTo>
                <a:lnTo>
                  <a:pt x="1183407" y="1624344"/>
                </a:lnTo>
                <a:lnTo>
                  <a:pt x="1219640" y="1637604"/>
                </a:lnTo>
                <a:lnTo>
                  <a:pt x="1257732" y="1648666"/>
                </a:lnTo>
                <a:lnTo>
                  <a:pt x="1298907" y="1657715"/>
                </a:lnTo>
                <a:lnTo>
                  <a:pt x="1349064" y="1665879"/>
                </a:lnTo>
                <a:lnTo>
                  <a:pt x="1406711" y="1673317"/>
                </a:lnTo>
                <a:lnTo>
                  <a:pt x="1469109" y="1679978"/>
                </a:lnTo>
                <a:lnTo>
                  <a:pt x="1533520" y="1685809"/>
                </a:lnTo>
                <a:lnTo>
                  <a:pt x="1597204" y="1690760"/>
                </a:lnTo>
                <a:lnTo>
                  <a:pt x="1657424" y="1694778"/>
                </a:lnTo>
                <a:lnTo>
                  <a:pt x="1711440" y="1697812"/>
                </a:lnTo>
                <a:lnTo>
                  <a:pt x="1756514" y="1699809"/>
                </a:lnTo>
                <a:lnTo>
                  <a:pt x="1789907" y="1700718"/>
                </a:lnTo>
                <a:lnTo>
                  <a:pt x="1801368" y="1700749"/>
                </a:lnTo>
              </a:path>
            </a:pathLst>
          </a:custGeom>
          <a:ln w="57912">
            <a:solidFill>
              <a:srgbClr val="C72FC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7"/>
          <p:cNvSpPr/>
          <p:nvPr/>
        </p:nvSpPr>
        <p:spPr>
          <a:xfrm>
            <a:off x="7170040" y="2688362"/>
            <a:ext cx="1351121" cy="1274445"/>
          </a:xfrm>
          <a:custGeom>
            <a:avLst/>
            <a:gdLst/>
            <a:ahLst/>
            <a:cxnLst/>
            <a:rect l="l" t="t" r="r" b="b"/>
            <a:pathLst>
              <a:path w="1801495" h="1699260">
                <a:moveTo>
                  <a:pt x="0" y="92"/>
                </a:moveTo>
                <a:lnTo>
                  <a:pt x="18780" y="51"/>
                </a:lnTo>
                <a:lnTo>
                  <a:pt x="37686" y="3"/>
                </a:lnTo>
                <a:lnTo>
                  <a:pt x="56685" y="0"/>
                </a:lnTo>
                <a:lnTo>
                  <a:pt x="94831" y="342"/>
                </a:lnTo>
                <a:lnTo>
                  <a:pt x="132955" y="1503"/>
                </a:lnTo>
                <a:lnTo>
                  <a:pt x="189531" y="5712"/>
                </a:lnTo>
                <a:lnTo>
                  <a:pt x="244590" y="14155"/>
                </a:lnTo>
                <a:lnTo>
                  <a:pt x="297249" y="28268"/>
                </a:lnTo>
                <a:lnTo>
                  <a:pt x="346626" y="49485"/>
                </a:lnTo>
                <a:lnTo>
                  <a:pt x="392106" y="78079"/>
                </a:lnTo>
                <a:lnTo>
                  <a:pt x="434199" y="111538"/>
                </a:lnTo>
                <a:lnTo>
                  <a:pt x="473484" y="150390"/>
                </a:lnTo>
                <a:lnTo>
                  <a:pt x="498395" y="179670"/>
                </a:lnTo>
                <a:lnTo>
                  <a:pt x="522480" y="211922"/>
                </a:lnTo>
                <a:lnTo>
                  <a:pt x="545906" y="247376"/>
                </a:lnTo>
                <a:lnTo>
                  <a:pt x="568842" y="286261"/>
                </a:lnTo>
                <a:lnTo>
                  <a:pt x="591456" y="328809"/>
                </a:lnTo>
                <a:lnTo>
                  <a:pt x="613918" y="375250"/>
                </a:lnTo>
                <a:lnTo>
                  <a:pt x="635988" y="427924"/>
                </a:lnTo>
                <a:lnTo>
                  <a:pt x="657420" y="487893"/>
                </a:lnTo>
                <a:lnTo>
                  <a:pt x="678252" y="553469"/>
                </a:lnTo>
                <a:lnTo>
                  <a:pt x="698526" y="622963"/>
                </a:lnTo>
                <a:lnTo>
                  <a:pt x="718280" y="694687"/>
                </a:lnTo>
                <a:lnTo>
                  <a:pt x="737554" y="766951"/>
                </a:lnTo>
                <a:lnTo>
                  <a:pt x="747023" y="802759"/>
                </a:lnTo>
                <a:lnTo>
                  <a:pt x="756387" y="838069"/>
                </a:lnTo>
                <a:lnTo>
                  <a:pt x="774819" y="906350"/>
                </a:lnTo>
                <a:lnTo>
                  <a:pt x="792891" y="970106"/>
                </a:lnTo>
                <a:lnTo>
                  <a:pt x="810641" y="1027649"/>
                </a:lnTo>
                <a:lnTo>
                  <a:pt x="819134" y="1054281"/>
                </a:lnTo>
                <a:lnTo>
                  <a:pt x="827100" y="1080342"/>
                </a:lnTo>
                <a:lnTo>
                  <a:pt x="834613" y="1105833"/>
                </a:lnTo>
                <a:lnTo>
                  <a:pt x="841748" y="1130753"/>
                </a:lnTo>
                <a:lnTo>
                  <a:pt x="848580" y="1155105"/>
                </a:lnTo>
                <a:lnTo>
                  <a:pt x="855182" y="1178888"/>
                </a:lnTo>
                <a:lnTo>
                  <a:pt x="861630" y="1202103"/>
                </a:lnTo>
                <a:lnTo>
                  <a:pt x="874360" y="1246831"/>
                </a:lnTo>
                <a:lnTo>
                  <a:pt x="887368" y="1289294"/>
                </a:lnTo>
                <a:lnTo>
                  <a:pt x="901249" y="1329496"/>
                </a:lnTo>
                <a:lnTo>
                  <a:pt x="916600" y="1367441"/>
                </a:lnTo>
                <a:lnTo>
                  <a:pt x="934018" y="1403135"/>
                </a:lnTo>
                <a:lnTo>
                  <a:pt x="954100" y="1436582"/>
                </a:lnTo>
                <a:lnTo>
                  <a:pt x="977179" y="1467780"/>
                </a:lnTo>
                <a:lnTo>
                  <a:pt x="1014885" y="1510313"/>
                </a:lnTo>
                <a:lnTo>
                  <a:pt x="1055962" y="1547746"/>
                </a:lnTo>
                <a:lnTo>
                  <a:pt x="1100597" y="1580115"/>
                </a:lnTo>
                <a:lnTo>
                  <a:pt x="1148979" y="1607451"/>
                </a:lnTo>
                <a:lnTo>
                  <a:pt x="1201295" y="1629788"/>
                </a:lnTo>
                <a:lnTo>
                  <a:pt x="1238450" y="1641919"/>
                </a:lnTo>
                <a:lnTo>
                  <a:pt x="1277493" y="1651854"/>
                </a:lnTo>
                <a:lnTo>
                  <a:pt x="1322878" y="1660361"/>
                </a:lnTo>
                <a:lnTo>
                  <a:pt x="1377122" y="1668168"/>
                </a:lnTo>
                <a:lnTo>
                  <a:pt x="1437487" y="1675224"/>
                </a:lnTo>
                <a:lnTo>
                  <a:pt x="1501234" y="1681476"/>
                </a:lnTo>
                <a:lnTo>
                  <a:pt x="1565624" y="1686874"/>
                </a:lnTo>
                <a:lnTo>
                  <a:pt x="1627918" y="1691365"/>
                </a:lnTo>
                <a:lnTo>
                  <a:pt x="1685378" y="1694897"/>
                </a:lnTo>
                <a:lnTo>
                  <a:pt x="1735266" y="1697419"/>
                </a:lnTo>
                <a:lnTo>
                  <a:pt x="1774842" y="1698879"/>
                </a:lnTo>
                <a:lnTo>
                  <a:pt x="1789907" y="1699194"/>
                </a:lnTo>
                <a:lnTo>
                  <a:pt x="1801368" y="1699225"/>
                </a:lnTo>
              </a:path>
            </a:pathLst>
          </a:custGeom>
          <a:ln w="579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 txBox="1"/>
          <p:nvPr/>
        </p:nvSpPr>
        <p:spPr>
          <a:xfrm>
            <a:off x="6131148" y="4090702"/>
            <a:ext cx="30241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b="1" spc="-11" dirty="0">
                <a:solidFill>
                  <a:srgbClr val="343539"/>
                </a:solidFill>
                <a:latin typeface="Calibri"/>
                <a:cs typeface="Calibri"/>
              </a:rPr>
              <a:t>F</a:t>
            </a: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min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954899" y="4090034"/>
            <a:ext cx="32527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b="1" spc="-11" dirty="0">
                <a:solidFill>
                  <a:srgbClr val="343539"/>
                </a:solidFill>
                <a:latin typeface="Calibri"/>
                <a:cs typeface="Calibri"/>
              </a:rPr>
              <a:t>F</a:t>
            </a: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max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0063" y="1000125"/>
            <a:ext cx="8001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La capa física define el </a:t>
            </a:r>
            <a:r>
              <a:rPr lang="es-MX" sz="1800" b="1" u="sng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tipo de señal </a:t>
            </a: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a utilizar para transmitir los datos a través de un medio de transmisión  físico o inalámbrico:</a:t>
            </a:r>
          </a:p>
        </p:txBody>
      </p:sp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4714875" y="2027238"/>
            <a:ext cx="4184650" cy="44894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MX" sz="1800">
              <a:latin typeface="ZapfHumnst BT"/>
            </a:endParaRPr>
          </a:p>
        </p:txBody>
      </p:sp>
      <p:sp>
        <p:nvSpPr>
          <p:cNvPr id="3078" name="Rectangle 4"/>
          <p:cNvSpPr>
            <a:spLocks noChangeArrowheads="1"/>
          </p:cNvSpPr>
          <p:nvPr/>
        </p:nvSpPr>
        <p:spPr bwMode="auto">
          <a:xfrm>
            <a:off x="571500" y="2000250"/>
            <a:ext cx="4025900" cy="426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MX" sz="1800">
              <a:latin typeface="ZapfHumnst BT"/>
            </a:endParaRPr>
          </a:p>
        </p:txBody>
      </p:sp>
      <p:graphicFrame>
        <p:nvGraphicFramePr>
          <p:cNvPr id="3074" name="Object 2"/>
          <p:cNvGraphicFramePr>
            <a:graphicFrameLocks/>
          </p:cNvGraphicFramePr>
          <p:nvPr/>
        </p:nvGraphicFramePr>
        <p:xfrm>
          <a:off x="711200" y="2152650"/>
          <a:ext cx="3675063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2" name="Imagen" r:id="rId3" imgW="3675063" imgH="1587500" progId="MS_ClipArt_Gallery.2">
                  <p:embed/>
                </p:oleObj>
              </mc:Choice>
              <mc:Fallback>
                <p:oleObj name="Imagen" r:id="rId3" imgW="3675063" imgH="1587500" progId="MS_ClipArt_Gallery.2">
                  <p:embed/>
                  <p:pic>
                    <p:nvPicPr>
                      <p:cNvPr id="3074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2152650"/>
                        <a:ext cx="3675063" cy="158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5403850" y="4246563"/>
            <a:ext cx="454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6242050" y="4246563"/>
            <a:ext cx="454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019675" y="3255963"/>
            <a:ext cx="3733800" cy="990600"/>
            <a:chOff x="3264" y="2112"/>
            <a:chExt cx="2352" cy="624"/>
          </a:xfrm>
        </p:grpSpPr>
        <p:grpSp>
          <p:nvGrpSpPr>
            <p:cNvPr id="9237" name="Group 10"/>
            <p:cNvGrpSpPr>
              <a:grpSpLocks/>
            </p:cNvGrpSpPr>
            <p:nvPr/>
          </p:nvGrpSpPr>
          <p:grpSpPr bwMode="auto">
            <a:xfrm>
              <a:off x="3792" y="2112"/>
              <a:ext cx="240" cy="624"/>
              <a:chOff x="3792" y="2112"/>
              <a:chExt cx="240" cy="624"/>
            </a:xfrm>
          </p:grpSpPr>
          <p:sp>
            <p:nvSpPr>
              <p:cNvPr id="9256" name="Line 11"/>
              <p:cNvSpPr>
                <a:spLocks noChangeShapeType="1"/>
              </p:cNvSpPr>
              <p:nvPr/>
            </p:nvSpPr>
            <p:spPr bwMode="auto">
              <a:xfrm flipV="1">
                <a:off x="3792" y="2113"/>
                <a:ext cx="0" cy="6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257" name="Line 12"/>
              <p:cNvSpPr>
                <a:spLocks noChangeShapeType="1"/>
              </p:cNvSpPr>
              <p:nvPr/>
            </p:nvSpPr>
            <p:spPr bwMode="auto">
              <a:xfrm>
                <a:off x="3794" y="2112"/>
                <a:ext cx="23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258" name="Line 13"/>
              <p:cNvSpPr>
                <a:spLocks noChangeShapeType="1"/>
              </p:cNvSpPr>
              <p:nvPr/>
            </p:nvSpPr>
            <p:spPr bwMode="auto">
              <a:xfrm>
                <a:off x="4032" y="2114"/>
                <a:ext cx="0" cy="6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grpSp>
          <p:nvGrpSpPr>
            <p:cNvPr id="9238" name="Group 14"/>
            <p:cNvGrpSpPr>
              <a:grpSpLocks/>
            </p:cNvGrpSpPr>
            <p:nvPr/>
          </p:nvGrpSpPr>
          <p:grpSpPr bwMode="auto">
            <a:xfrm>
              <a:off x="4848" y="2112"/>
              <a:ext cx="240" cy="624"/>
              <a:chOff x="4848" y="2112"/>
              <a:chExt cx="240" cy="624"/>
            </a:xfrm>
          </p:grpSpPr>
          <p:sp>
            <p:nvSpPr>
              <p:cNvPr id="9253" name="Line 15"/>
              <p:cNvSpPr>
                <a:spLocks noChangeShapeType="1"/>
              </p:cNvSpPr>
              <p:nvPr/>
            </p:nvSpPr>
            <p:spPr bwMode="auto">
              <a:xfrm flipV="1">
                <a:off x="4848" y="2113"/>
                <a:ext cx="0" cy="6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254" name="Line 16"/>
              <p:cNvSpPr>
                <a:spLocks noChangeShapeType="1"/>
              </p:cNvSpPr>
              <p:nvPr/>
            </p:nvSpPr>
            <p:spPr bwMode="auto">
              <a:xfrm>
                <a:off x="4850" y="2112"/>
                <a:ext cx="23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255" name="Line 17"/>
              <p:cNvSpPr>
                <a:spLocks noChangeShapeType="1"/>
              </p:cNvSpPr>
              <p:nvPr/>
            </p:nvSpPr>
            <p:spPr bwMode="auto">
              <a:xfrm>
                <a:off x="5088" y="2114"/>
                <a:ext cx="0" cy="6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grpSp>
          <p:nvGrpSpPr>
            <p:cNvPr id="9239" name="Group 18"/>
            <p:cNvGrpSpPr>
              <a:grpSpLocks/>
            </p:cNvGrpSpPr>
            <p:nvPr/>
          </p:nvGrpSpPr>
          <p:grpSpPr bwMode="auto">
            <a:xfrm>
              <a:off x="4320" y="2112"/>
              <a:ext cx="240" cy="624"/>
              <a:chOff x="4320" y="2112"/>
              <a:chExt cx="240" cy="624"/>
            </a:xfrm>
          </p:grpSpPr>
          <p:sp>
            <p:nvSpPr>
              <p:cNvPr id="9250" name="Line 19"/>
              <p:cNvSpPr>
                <a:spLocks noChangeShapeType="1"/>
              </p:cNvSpPr>
              <p:nvPr/>
            </p:nvSpPr>
            <p:spPr bwMode="auto">
              <a:xfrm flipV="1">
                <a:off x="4320" y="2113"/>
                <a:ext cx="0" cy="6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251" name="Line 20"/>
              <p:cNvSpPr>
                <a:spLocks noChangeShapeType="1"/>
              </p:cNvSpPr>
              <p:nvPr/>
            </p:nvSpPr>
            <p:spPr bwMode="auto">
              <a:xfrm>
                <a:off x="4322" y="2112"/>
                <a:ext cx="23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252" name="Line 21"/>
              <p:cNvSpPr>
                <a:spLocks noChangeShapeType="1"/>
              </p:cNvSpPr>
              <p:nvPr/>
            </p:nvSpPr>
            <p:spPr bwMode="auto">
              <a:xfrm>
                <a:off x="4560" y="2114"/>
                <a:ext cx="0" cy="6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grpSp>
          <p:nvGrpSpPr>
            <p:cNvPr id="9240" name="Group 22"/>
            <p:cNvGrpSpPr>
              <a:grpSpLocks/>
            </p:cNvGrpSpPr>
            <p:nvPr/>
          </p:nvGrpSpPr>
          <p:grpSpPr bwMode="auto">
            <a:xfrm>
              <a:off x="3264" y="2112"/>
              <a:ext cx="240" cy="624"/>
              <a:chOff x="3264" y="2112"/>
              <a:chExt cx="240" cy="624"/>
            </a:xfrm>
          </p:grpSpPr>
          <p:sp>
            <p:nvSpPr>
              <p:cNvPr id="9247" name="Line 23"/>
              <p:cNvSpPr>
                <a:spLocks noChangeShapeType="1"/>
              </p:cNvSpPr>
              <p:nvPr/>
            </p:nvSpPr>
            <p:spPr bwMode="auto">
              <a:xfrm flipV="1">
                <a:off x="3264" y="2113"/>
                <a:ext cx="0" cy="6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248" name="Line 24"/>
              <p:cNvSpPr>
                <a:spLocks noChangeShapeType="1"/>
              </p:cNvSpPr>
              <p:nvPr/>
            </p:nvSpPr>
            <p:spPr bwMode="auto">
              <a:xfrm>
                <a:off x="3266" y="2112"/>
                <a:ext cx="23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249" name="Line 25"/>
              <p:cNvSpPr>
                <a:spLocks noChangeShapeType="1"/>
              </p:cNvSpPr>
              <p:nvPr/>
            </p:nvSpPr>
            <p:spPr bwMode="auto">
              <a:xfrm>
                <a:off x="3504" y="2114"/>
                <a:ext cx="0" cy="6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grpSp>
          <p:nvGrpSpPr>
            <p:cNvPr id="9241" name="Group 26"/>
            <p:cNvGrpSpPr>
              <a:grpSpLocks/>
            </p:cNvGrpSpPr>
            <p:nvPr/>
          </p:nvGrpSpPr>
          <p:grpSpPr bwMode="auto">
            <a:xfrm>
              <a:off x="5376" y="2112"/>
              <a:ext cx="240" cy="624"/>
              <a:chOff x="5376" y="2112"/>
              <a:chExt cx="240" cy="624"/>
            </a:xfrm>
          </p:grpSpPr>
          <p:sp>
            <p:nvSpPr>
              <p:cNvPr id="9244" name="Line 27"/>
              <p:cNvSpPr>
                <a:spLocks noChangeShapeType="1"/>
              </p:cNvSpPr>
              <p:nvPr/>
            </p:nvSpPr>
            <p:spPr bwMode="auto">
              <a:xfrm flipV="1">
                <a:off x="5376" y="2113"/>
                <a:ext cx="0" cy="6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245" name="Line 28"/>
              <p:cNvSpPr>
                <a:spLocks noChangeShapeType="1"/>
              </p:cNvSpPr>
              <p:nvPr/>
            </p:nvSpPr>
            <p:spPr bwMode="auto">
              <a:xfrm>
                <a:off x="5378" y="2112"/>
                <a:ext cx="23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246" name="Line 29"/>
              <p:cNvSpPr>
                <a:spLocks noChangeShapeType="1"/>
              </p:cNvSpPr>
              <p:nvPr/>
            </p:nvSpPr>
            <p:spPr bwMode="auto">
              <a:xfrm>
                <a:off x="5616" y="2114"/>
                <a:ext cx="0" cy="6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sp>
          <p:nvSpPr>
            <p:cNvPr id="9242" name="Line 30"/>
            <p:cNvSpPr>
              <a:spLocks noChangeShapeType="1"/>
            </p:cNvSpPr>
            <p:nvPr/>
          </p:nvSpPr>
          <p:spPr bwMode="auto">
            <a:xfrm>
              <a:off x="4562" y="2736"/>
              <a:ext cx="28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9243" name="Line 31"/>
            <p:cNvSpPr>
              <a:spLocks noChangeShapeType="1"/>
            </p:cNvSpPr>
            <p:nvPr/>
          </p:nvSpPr>
          <p:spPr bwMode="auto">
            <a:xfrm>
              <a:off x="5090" y="2736"/>
              <a:ext cx="28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082" name="Rectangle 32"/>
          <p:cNvSpPr>
            <a:spLocks noChangeArrowheads="1"/>
          </p:cNvSpPr>
          <p:nvPr/>
        </p:nvSpPr>
        <p:spPr bwMode="auto">
          <a:xfrm>
            <a:off x="5003800" y="2706688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1800">
                <a:latin typeface="ZapfHumnst BT"/>
              </a:rPr>
              <a:t>1</a:t>
            </a:r>
          </a:p>
        </p:txBody>
      </p:sp>
      <p:sp>
        <p:nvSpPr>
          <p:cNvPr id="3083" name="Rectangle 33"/>
          <p:cNvSpPr>
            <a:spLocks noChangeArrowheads="1"/>
          </p:cNvSpPr>
          <p:nvPr/>
        </p:nvSpPr>
        <p:spPr bwMode="auto">
          <a:xfrm>
            <a:off x="5842000" y="2706688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1800">
                <a:latin typeface="ZapfHumnst BT"/>
              </a:rPr>
              <a:t>1</a:t>
            </a:r>
          </a:p>
        </p:txBody>
      </p:sp>
      <p:sp>
        <p:nvSpPr>
          <p:cNvPr id="3084" name="Rectangle 34"/>
          <p:cNvSpPr>
            <a:spLocks noChangeArrowheads="1"/>
          </p:cNvSpPr>
          <p:nvPr/>
        </p:nvSpPr>
        <p:spPr bwMode="auto">
          <a:xfrm>
            <a:off x="6680200" y="2706688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1800">
                <a:latin typeface="ZapfHumnst BT"/>
              </a:rPr>
              <a:t>1</a:t>
            </a:r>
          </a:p>
        </p:txBody>
      </p:sp>
      <p:sp>
        <p:nvSpPr>
          <p:cNvPr id="3085" name="Rectangle 35"/>
          <p:cNvSpPr>
            <a:spLocks noChangeArrowheads="1"/>
          </p:cNvSpPr>
          <p:nvPr/>
        </p:nvSpPr>
        <p:spPr bwMode="auto">
          <a:xfrm>
            <a:off x="7518400" y="2706688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1800">
                <a:latin typeface="ZapfHumnst BT"/>
              </a:rPr>
              <a:t>1</a:t>
            </a:r>
          </a:p>
        </p:txBody>
      </p:sp>
      <p:sp>
        <p:nvSpPr>
          <p:cNvPr id="3086" name="Rectangle 36"/>
          <p:cNvSpPr>
            <a:spLocks noChangeArrowheads="1"/>
          </p:cNvSpPr>
          <p:nvPr/>
        </p:nvSpPr>
        <p:spPr bwMode="auto">
          <a:xfrm>
            <a:off x="8432800" y="2706688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1800">
                <a:latin typeface="ZapfHumnst BT"/>
              </a:rPr>
              <a:t>1</a:t>
            </a:r>
          </a:p>
        </p:txBody>
      </p:sp>
      <p:sp>
        <p:nvSpPr>
          <p:cNvPr id="3087" name="Rectangle 37"/>
          <p:cNvSpPr>
            <a:spLocks noChangeArrowheads="1"/>
          </p:cNvSpPr>
          <p:nvPr/>
        </p:nvSpPr>
        <p:spPr bwMode="auto">
          <a:xfrm>
            <a:off x="5461000" y="4230688"/>
            <a:ext cx="2430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1800">
                <a:latin typeface="ZapfHumnst BT"/>
              </a:rPr>
              <a:t>0          0        0         0</a:t>
            </a:r>
          </a:p>
        </p:txBody>
      </p:sp>
      <p:sp>
        <p:nvSpPr>
          <p:cNvPr id="3088" name="Rectangle 38"/>
          <p:cNvSpPr>
            <a:spLocks noChangeArrowheads="1"/>
          </p:cNvSpPr>
          <p:nvPr/>
        </p:nvSpPr>
        <p:spPr bwMode="auto">
          <a:xfrm>
            <a:off x="1250950" y="3829050"/>
            <a:ext cx="2408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Señales  Analógicas</a:t>
            </a:r>
          </a:p>
        </p:txBody>
      </p:sp>
      <p:sp>
        <p:nvSpPr>
          <p:cNvPr id="3089" name="Rectangle 39"/>
          <p:cNvSpPr>
            <a:spLocks noChangeArrowheads="1"/>
          </p:cNvSpPr>
          <p:nvPr/>
        </p:nvSpPr>
        <p:spPr bwMode="auto">
          <a:xfrm>
            <a:off x="5781675" y="2173288"/>
            <a:ext cx="20843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Señales Digitales</a:t>
            </a:r>
          </a:p>
        </p:txBody>
      </p:sp>
      <p:sp>
        <p:nvSpPr>
          <p:cNvPr id="3090" name="Rectangle 41"/>
          <p:cNvSpPr>
            <a:spLocks noChangeArrowheads="1"/>
          </p:cNvSpPr>
          <p:nvPr/>
        </p:nvSpPr>
        <p:spPr bwMode="auto">
          <a:xfrm>
            <a:off x="4714875" y="4687888"/>
            <a:ext cx="4267200" cy="179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marL="342900" indent="-342900" algn="just" defTabSz="762000" eaLnBrk="0" hangingPunct="0">
              <a:lnSpc>
                <a:spcPts val="25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Monotype Sorts"/>
              <a:buChar char="o"/>
            </a:pPr>
            <a:r>
              <a:rPr lang="es-MX" sz="1600">
                <a:latin typeface="ZapfHumnst BT"/>
              </a:rPr>
              <a:t>Toma la forma de pulsos eléctricos (on-off) separados creando cuadrados y no ondas. </a:t>
            </a:r>
          </a:p>
          <a:p>
            <a:pPr marL="342900" indent="-342900" algn="just" defTabSz="762000" eaLnBrk="0" hangingPunct="0">
              <a:lnSpc>
                <a:spcPts val="25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Monotype Sorts"/>
              <a:buChar char="o"/>
            </a:pPr>
            <a:r>
              <a:rPr lang="es-MX" sz="1600">
                <a:latin typeface="ZapfHumnst BT"/>
              </a:rPr>
              <a:t>Un pulso transmitido equivale a 1.</a:t>
            </a:r>
          </a:p>
          <a:p>
            <a:pPr marL="342900" indent="-342900" algn="just" defTabSz="762000" eaLnBrk="0" hangingPunct="0">
              <a:lnSpc>
                <a:spcPts val="25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Monotype Sorts"/>
              <a:buChar char="o"/>
            </a:pPr>
            <a:r>
              <a:rPr lang="es-MX" sz="1600">
                <a:latin typeface="ZapfHumnst BT"/>
              </a:rPr>
              <a:t>Ausencia de pulso equivale a 0.</a:t>
            </a:r>
            <a:endParaRPr lang="es-MX" sz="1800">
              <a:latin typeface="ZapfHumnst BT"/>
            </a:endParaRPr>
          </a:p>
        </p:txBody>
      </p:sp>
      <p:sp>
        <p:nvSpPr>
          <p:cNvPr id="3091" name="54 CuadroTexto"/>
          <p:cNvSpPr txBox="1">
            <a:spLocks noChangeArrowheads="1"/>
          </p:cNvSpPr>
          <p:nvPr/>
        </p:nvSpPr>
        <p:spPr bwMode="auto">
          <a:xfrm>
            <a:off x="544513" y="4521200"/>
            <a:ext cx="392906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ts val="25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Monotype Sorts"/>
              <a:buChar char="o"/>
            </a:pPr>
            <a:r>
              <a:rPr lang="es-MX" sz="1600" dirty="0">
                <a:latin typeface="ZapfHumnst BT"/>
              </a:rPr>
              <a:t>Toma la forma de onda continua dentro de un cierto rango de frecuencia.</a:t>
            </a:r>
            <a:endParaRPr lang="es-MX" dirty="0"/>
          </a:p>
        </p:txBody>
      </p:sp>
      <p:sp>
        <p:nvSpPr>
          <p:cNvPr id="42" name="54 CuadroTexto"/>
          <p:cNvSpPr txBox="1">
            <a:spLocks noChangeArrowheads="1"/>
          </p:cNvSpPr>
          <p:nvPr/>
        </p:nvSpPr>
        <p:spPr bwMode="auto">
          <a:xfrm>
            <a:off x="571500" y="5299075"/>
            <a:ext cx="39290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ts val="25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Monotype Sorts"/>
              <a:buChar char="o"/>
            </a:pPr>
            <a:r>
              <a:rPr lang="es-MX" sz="1600" dirty="0">
                <a:latin typeface="ZapfHumnst BT"/>
              </a:rPr>
              <a:t>Teléfono, TV, radio fueron diseñados para usar este tipo de señales.</a:t>
            </a:r>
            <a:endParaRPr lang="es-MX" dirty="0"/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Capa física</a:t>
            </a:r>
          </a:p>
        </p:txBody>
      </p:sp>
    </p:spTree>
    <p:extLst>
      <p:ext uri="{BB962C8B-B14F-4D97-AF65-F5344CB8AC3E}">
        <p14:creationId xmlns:p14="http://schemas.microsoft.com/office/powerpoint/2010/main" val="218272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77" grpId="0" animBg="1"/>
      <p:bldP spid="3078" grpId="0" animBg="1"/>
      <p:bldP spid="3079" grpId="0" animBg="1"/>
      <p:bldP spid="3080" grpId="0" animBg="1"/>
      <p:bldP spid="3082" grpId="0"/>
      <p:bldP spid="3083" grpId="0"/>
      <p:bldP spid="3084" grpId="0"/>
      <p:bldP spid="3085" grpId="0"/>
      <p:bldP spid="3086" grpId="0"/>
      <p:bldP spid="3087" grpId="0"/>
      <p:bldP spid="3088" grpId="0"/>
      <p:bldP spid="3089" grpId="0"/>
      <p:bldP spid="3090" grpId="0"/>
      <p:bldP spid="3091" grpId="0"/>
      <p:bldP spid="4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701675" y="1401763"/>
            <a:ext cx="7543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MX" sz="2000">
              <a:latin typeface="ZapfHumnst BT"/>
            </a:endParaRPr>
          </a:p>
        </p:txBody>
      </p:sp>
      <p:graphicFrame>
        <p:nvGraphicFramePr>
          <p:cNvPr id="10244" name="Object 2"/>
          <p:cNvGraphicFramePr>
            <a:graphicFrameLocks/>
          </p:cNvGraphicFramePr>
          <p:nvPr/>
        </p:nvGraphicFramePr>
        <p:xfrm>
          <a:off x="298450" y="2176463"/>
          <a:ext cx="3676650" cy="196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0" name="Imagen" r:id="rId3" imgW="3676650" imgH="1965325" progId="MS_ClipArt_Gallery.2">
                  <p:embed/>
                </p:oleObj>
              </mc:Choice>
              <mc:Fallback>
                <p:oleObj name="Imagen" r:id="rId3" imgW="3676650" imgH="1965325" progId="MS_ClipArt_Gallery.2">
                  <p:embed/>
                  <p:pic>
                    <p:nvPicPr>
                      <p:cNvPr id="10244" name="Object 2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" y="2176463"/>
                        <a:ext cx="3676650" cy="196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1219200" y="4221163"/>
            <a:ext cx="23479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2000">
                <a:latin typeface="ZapfHumnst BT"/>
              </a:rPr>
              <a:t>Líneas de Teléfono</a:t>
            </a:r>
          </a:p>
          <a:p>
            <a:pPr defTabSz="762000" eaLnBrk="0" hangingPunct="0"/>
            <a:r>
              <a:rPr lang="es-MX" sz="2000">
                <a:latin typeface="ZapfHumnst BT"/>
              </a:rPr>
              <a:t>Cable Coaxial</a:t>
            </a:r>
          </a:p>
          <a:p>
            <a:pPr defTabSz="762000" eaLnBrk="0" hangingPunct="0"/>
            <a:r>
              <a:rPr lang="es-MX" sz="2000">
                <a:latin typeface="ZapfHumnst BT"/>
              </a:rPr>
              <a:t>Microondas</a:t>
            </a:r>
          </a:p>
        </p:txBody>
      </p:sp>
      <p:graphicFrame>
        <p:nvGraphicFramePr>
          <p:cNvPr id="10246" name="Object 3"/>
          <p:cNvGraphicFramePr>
            <a:graphicFrameLocks/>
          </p:cNvGraphicFramePr>
          <p:nvPr/>
        </p:nvGraphicFramePr>
        <p:xfrm>
          <a:off x="374650" y="1563688"/>
          <a:ext cx="20129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1" name="Imagen" r:id="rId5" imgW="2012950" imgH="977900" progId="MS_ClipArt_Gallery.2">
                  <p:embed/>
                </p:oleObj>
              </mc:Choice>
              <mc:Fallback>
                <p:oleObj name="Imagen" r:id="rId5" imgW="2012950" imgH="977900" progId="MS_ClipArt_Gallery.2">
                  <p:embed/>
                  <p:pic>
                    <p:nvPicPr>
                      <p:cNvPr id="10246" name="Object 3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1563688"/>
                        <a:ext cx="201295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609600" y="1020763"/>
            <a:ext cx="1554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Analógicas</a:t>
            </a:r>
          </a:p>
        </p:txBody>
      </p:sp>
      <p:graphicFrame>
        <p:nvGraphicFramePr>
          <p:cNvPr id="10248" name="Object 4"/>
          <p:cNvGraphicFramePr>
            <a:graphicFrameLocks/>
          </p:cNvGraphicFramePr>
          <p:nvPr/>
        </p:nvGraphicFramePr>
        <p:xfrm>
          <a:off x="4360863" y="5183188"/>
          <a:ext cx="1912937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2" name="Imagen" r:id="rId7" imgW="1912938" imgH="1168400" progId="MS_ClipArt_Gallery.2">
                  <p:embed/>
                </p:oleObj>
              </mc:Choice>
              <mc:Fallback>
                <p:oleObj name="Imagen" r:id="rId7" imgW="1912938" imgH="1168400" progId="MS_ClipArt_Gallery.2">
                  <p:embed/>
                  <p:pic>
                    <p:nvPicPr>
                      <p:cNvPr id="10248" name="Object 4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183188"/>
                        <a:ext cx="1912937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9" name="Object 5"/>
          <p:cNvGraphicFramePr>
            <a:graphicFrameLocks/>
          </p:cNvGraphicFramePr>
          <p:nvPr/>
        </p:nvGraphicFramePr>
        <p:xfrm>
          <a:off x="5786438" y="1143000"/>
          <a:ext cx="2697162" cy="246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3" name="Imagen" r:id="rId9" imgW="2697163" imgH="2465388" progId="MS_ClipArt_Gallery.2">
                  <p:embed/>
                </p:oleObj>
              </mc:Choice>
              <mc:Fallback>
                <p:oleObj name="Imagen" r:id="rId9" imgW="2697163" imgH="2465388" progId="MS_ClipArt_Gallery.2">
                  <p:embed/>
                  <p:pic>
                    <p:nvPicPr>
                      <p:cNvPr id="10249" name="Object 5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6438" y="1143000"/>
                        <a:ext cx="2697162" cy="2465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6324600" y="3763963"/>
            <a:ext cx="1739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2000">
                <a:latin typeface="ZapfHumnst BT"/>
              </a:rPr>
              <a:t>Computadora</a:t>
            </a:r>
          </a:p>
        </p:txBody>
      </p:sp>
      <p:grpSp>
        <p:nvGrpSpPr>
          <p:cNvPr id="10251" name="Group 11"/>
          <p:cNvGrpSpPr>
            <a:grpSpLocks/>
          </p:cNvGrpSpPr>
          <p:nvPr/>
        </p:nvGrpSpPr>
        <p:grpSpPr bwMode="auto">
          <a:xfrm>
            <a:off x="5181600" y="1906588"/>
            <a:ext cx="1828800" cy="381000"/>
            <a:chOff x="3504" y="960"/>
            <a:chExt cx="1152" cy="240"/>
          </a:xfrm>
        </p:grpSpPr>
        <p:grpSp>
          <p:nvGrpSpPr>
            <p:cNvPr id="10256" name="Group 12"/>
            <p:cNvGrpSpPr>
              <a:grpSpLocks/>
            </p:cNvGrpSpPr>
            <p:nvPr/>
          </p:nvGrpSpPr>
          <p:grpSpPr bwMode="auto">
            <a:xfrm>
              <a:off x="3504" y="960"/>
              <a:ext cx="1152" cy="240"/>
              <a:chOff x="3504" y="960"/>
              <a:chExt cx="1152" cy="240"/>
            </a:xfrm>
          </p:grpSpPr>
          <p:grpSp>
            <p:nvGrpSpPr>
              <p:cNvPr id="10259" name="Group 13"/>
              <p:cNvGrpSpPr>
                <a:grpSpLocks/>
              </p:cNvGrpSpPr>
              <p:nvPr/>
            </p:nvGrpSpPr>
            <p:grpSpPr bwMode="auto">
              <a:xfrm>
                <a:off x="3763" y="960"/>
                <a:ext cx="117" cy="240"/>
                <a:chOff x="3763" y="960"/>
                <a:chExt cx="117" cy="240"/>
              </a:xfrm>
            </p:grpSpPr>
            <p:sp>
              <p:nvSpPr>
                <p:cNvPr id="10278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3763" y="961"/>
                  <a:ext cx="0" cy="2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0279" name="Line 15"/>
                <p:cNvSpPr>
                  <a:spLocks noChangeShapeType="1"/>
                </p:cNvSpPr>
                <p:nvPr/>
              </p:nvSpPr>
              <p:spPr bwMode="auto">
                <a:xfrm>
                  <a:off x="3765" y="960"/>
                  <a:ext cx="11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0280" name="Line 16"/>
                <p:cNvSpPr>
                  <a:spLocks noChangeShapeType="1"/>
                </p:cNvSpPr>
                <p:nvPr/>
              </p:nvSpPr>
              <p:spPr bwMode="auto">
                <a:xfrm>
                  <a:off x="3880" y="962"/>
                  <a:ext cx="0" cy="2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</p:grpSp>
          <p:grpSp>
            <p:nvGrpSpPr>
              <p:cNvPr id="10260" name="Group 17"/>
              <p:cNvGrpSpPr>
                <a:grpSpLocks/>
              </p:cNvGrpSpPr>
              <p:nvPr/>
            </p:nvGrpSpPr>
            <p:grpSpPr bwMode="auto">
              <a:xfrm>
                <a:off x="4280" y="960"/>
                <a:ext cx="117" cy="240"/>
                <a:chOff x="4280" y="960"/>
                <a:chExt cx="117" cy="240"/>
              </a:xfrm>
            </p:grpSpPr>
            <p:sp>
              <p:nvSpPr>
                <p:cNvPr id="10275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4280" y="961"/>
                  <a:ext cx="0" cy="2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0276" name="Line 19"/>
                <p:cNvSpPr>
                  <a:spLocks noChangeShapeType="1"/>
                </p:cNvSpPr>
                <p:nvPr/>
              </p:nvSpPr>
              <p:spPr bwMode="auto">
                <a:xfrm>
                  <a:off x="4282" y="960"/>
                  <a:ext cx="11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0277" name="Line 20"/>
                <p:cNvSpPr>
                  <a:spLocks noChangeShapeType="1"/>
                </p:cNvSpPr>
                <p:nvPr/>
              </p:nvSpPr>
              <p:spPr bwMode="auto">
                <a:xfrm>
                  <a:off x="4397" y="962"/>
                  <a:ext cx="0" cy="2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</p:grpSp>
          <p:grpSp>
            <p:nvGrpSpPr>
              <p:cNvPr id="10261" name="Group 21"/>
              <p:cNvGrpSpPr>
                <a:grpSpLocks/>
              </p:cNvGrpSpPr>
              <p:nvPr/>
            </p:nvGrpSpPr>
            <p:grpSpPr bwMode="auto">
              <a:xfrm>
                <a:off x="4021" y="960"/>
                <a:ext cx="118" cy="240"/>
                <a:chOff x="4021" y="960"/>
                <a:chExt cx="118" cy="240"/>
              </a:xfrm>
            </p:grpSpPr>
            <p:sp>
              <p:nvSpPr>
                <p:cNvPr id="10272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4021" y="961"/>
                  <a:ext cx="0" cy="2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0273" name="Line 23"/>
                <p:cNvSpPr>
                  <a:spLocks noChangeShapeType="1"/>
                </p:cNvSpPr>
                <p:nvPr/>
              </p:nvSpPr>
              <p:spPr bwMode="auto">
                <a:xfrm>
                  <a:off x="4023" y="960"/>
                  <a:ext cx="11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0274" name="Line 24"/>
                <p:cNvSpPr>
                  <a:spLocks noChangeShapeType="1"/>
                </p:cNvSpPr>
                <p:nvPr/>
              </p:nvSpPr>
              <p:spPr bwMode="auto">
                <a:xfrm>
                  <a:off x="4139" y="962"/>
                  <a:ext cx="0" cy="2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</p:grpSp>
          <p:grpSp>
            <p:nvGrpSpPr>
              <p:cNvPr id="10262" name="Group 25"/>
              <p:cNvGrpSpPr>
                <a:grpSpLocks/>
              </p:cNvGrpSpPr>
              <p:nvPr/>
            </p:nvGrpSpPr>
            <p:grpSpPr bwMode="auto">
              <a:xfrm>
                <a:off x="3504" y="960"/>
                <a:ext cx="118" cy="240"/>
                <a:chOff x="3504" y="960"/>
                <a:chExt cx="118" cy="240"/>
              </a:xfrm>
            </p:grpSpPr>
            <p:sp>
              <p:nvSpPr>
                <p:cNvPr id="10269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3504" y="961"/>
                  <a:ext cx="0" cy="2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0270" name="Line 27"/>
                <p:cNvSpPr>
                  <a:spLocks noChangeShapeType="1"/>
                </p:cNvSpPr>
                <p:nvPr/>
              </p:nvSpPr>
              <p:spPr bwMode="auto">
                <a:xfrm>
                  <a:off x="3506" y="960"/>
                  <a:ext cx="11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0271" name="Line 28"/>
                <p:cNvSpPr>
                  <a:spLocks noChangeShapeType="1"/>
                </p:cNvSpPr>
                <p:nvPr/>
              </p:nvSpPr>
              <p:spPr bwMode="auto">
                <a:xfrm>
                  <a:off x="3622" y="962"/>
                  <a:ext cx="0" cy="2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</p:grpSp>
          <p:grpSp>
            <p:nvGrpSpPr>
              <p:cNvPr id="10263" name="Group 29"/>
              <p:cNvGrpSpPr>
                <a:grpSpLocks/>
              </p:cNvGrpSpPr>
              <p:nvPr/>
            </p:nvGrpSpPr>
            <p:grpSpPr bwMode="auto">
              <a:xfrm>
                <a:off x="4538" y="960"/>
                <a:ext cx="118" cy="240"/>
                <a:chOff x="4538" y="960"/>
                <a:chExt cx="118" cy="240"/>
              </a:xfrm>
            </p:grpSpPr>
            <p:sp>
              <p:nvSpPr>
                <p:cNvPr id="10266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4538" y="961"/>
                  <a:ext cx="0" cy="2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0267" name="Line 31"/>
                <p:cNvSpPr>
                  <a:spLocks noChangeShapeType="1"/>
                </p:cNvSpPr>
                <p:nvPr/>
              </p:nvSpPr>
              <p:spPr bwMode="auto">
                <a:xfrm>
                  <a:off x="4540" y="960"/>
                  <a:ext cx="11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0268" name="Line 32"/>
                <p:cNvSpPr>
                  <a:spLocks noChangeShapeType="1"/>
                </p:cNvSpPr>
                <p:nvPr/>
              </p:nvSpPr>
              <p:spPr bwMode="auto">
                <a:xfrm>
                  <a:off x="4656" y="962"/>
                  <a:ext cx="0" cy="2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</p:grpSp>
          <p:sp>
            <p:nvSpPr>
              <p:cNvPr id="10264" name="Line 33"/>
              <p:cNvSpPr>
                <a:spLocks noChangeShapeType="1"/>
              </p:cNvSpPr>
              <p:nvPr/>
            </p:nvSpPr>
            <p:spPr bwMode="auto">
              <a:xfrm>
                <a:off x="4141" y="1200"/>
                <a:ext cx="13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0265" name="Line 34"/>
              <p:cNvSpPr>
                <a:spLocks noChangeShapeType="1"/>
              </p:cNvSpPr>
              <p:nvPr/>
            </p:nvSpPr>
            <p:spPr bwMode="auto">
              <a:xfrm>
                <a:off x="4399" y="1200"/>
                <a:ext cx="13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sp>
          <p:nvSpPr>
            <p:cNvPr id="10257" name="Line 35"/>
            <p:cNvSpPr>
              <a:spLocks noChangeShapeType="1"/>
            </p:cNvSpPr>
            <p:nvPr/>
          </p:nvSpPr>
          <p:spPr bwMode="auto">
            <a:xfrm>
              <a:off x="3650" y="1200"/>
              <a:ext cx="1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0258" name="Line 36"/>
            <p:cNvSpPr>
              <a:spLocks noChangeShapeType="1"/>
            </p:cNvSpPr>
            <p:nvPr/>
          </p:nvSpPr>
          <p:spPr bwMode="auto">
            <a:xfrm>
              <a:off x="3890" y="1200"/>
              <a:ext cx="1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0252" name="Rectangle 37"/>
          <p:cNvSpPr>
            <a:spLocks noChangeArrowheads="1"/>
          </p:cNvSpPr>
          <p:nvPr/>
        </p:nvSpPr>
        <p:spPr bwMode="auto">
          <a:xfrm>
            <a:off x="5486400" y="1249363"/>
            <a:ext cx="1254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Digitales</a:t>
            </a:r>
          </a:p>
        </p:txBody>
      </p:sp>
      <p:sp>
        <p:nvSpPr>
          <p:cNvPr id="10253" name="Arc 38"/>
          <p:cNvSpPr>
            <a:spLocks/>
          </p:cNvSpPr>
          <p:nvPr/>
        </p:nvSpPr>
        <p:spPr bwMode="auto">
          <a:xfrm>
            <a:off x="3813175" y="3586163"/>
            <a:ext cx="1068388" cy="1295400"/>
          </a:xfrm>
          <a:custGeom>
            <a:avLst/>
            <a:gdLst>
              <a:gd name="T0" fmla="*/ 0 w 21632"/>
              <a:gd name="T1" fmla="*/ 0 h 21600"/>
              <a:gd name="T2" fmla="*/ 2147483647 w 21632"/>
              <a:gd name="T3" fmla="*/ 2147483647 h 21600"/>
              <a:gd name="T4" fmla="*/ 2147483647 w 21632"/>
              <a:gd name="T5" fmla="*/ 2147483647 h 21600"/>
              <a:gd name="T6" fmla="*/ 0 60000 65536"/>
              <a:gd name="T7" fmla="*/ 0 60000 65536"/>
              <a:gd name="T8" fmla="*/ 0 60000 65536"/>
              <a:gd name="T9" fmla="*/ 0 w 21632"/>
              <a:gd name="T10" fmla="*/ 0 h 21600"/>
              <a:gd name="T11" fmla="*/ 21632 w 21632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32" h="21600" fill="none" extrusionOk="0">
                <a:moveTo>
                  <a:pt x="0" y="0"/>
                </a:moveTo>
                <a:cubicBezTo>
                  <a:pt x="10" y="0"/>
                  <a:pt x="21" y="-1"/>
                  <a:pt x="32" y="0"/>
                </a:cubicBezTo>
                <a:cubicBezTo>
                  <a:pt x="11961" y="0"/>
                  <a:pt x="21632" y="9670"/>
                  <a:pt x="21632" y="21600"/>
                </a:cubicBezTo>
              </a:path>
              <a:path w="21632" h="21600" stroke="0" extrusionOk="0">
                <a:moveTo>
                  <a:pt x="0" y="0"/>
                </a:moveTo>
                <a:cubicBezTo>
                  <a:pt x="10" y="0"/>
                  <a:pt x="21" y="-1"/>
                  <a:pt x="32" y="0"/>
                </a:cubicBezTo>
                <a:cubicBezTo>
                  <a:pt x="11961" y="0"/>
                  <a:pt x="21632" y="9670"/>
                  <a:pt x="21632" y="21600"/>
                </a:cubicBezTo>
                <a:lnTo>
                  <a:pt x="32" y="21600"/>
                </a:lnTo>
                <a:lnTo>
                  <a:pt x="0" y="0"/>
                </a:lnTo>
                <a:close/>
              </a:path>
            </a:pathLst>
          </a:custGeom>
          <a:noFill/>
          <a:ln w="76200" cap="rnd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10254" name="Arc 39"/>
          <p:cNvSpPr>
            <a:spLocks/>
          </p:cNvSpPr>
          <p:nvPr/>
        </p:nvSpPr>
        <p:spPr bwMode="auto">
          <a:xfrm>
            <a:off x="5184775" y="3586163"/>
            <a:ext cx="457200" cy="1219200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0 h 21600"/>
              <a:gd name="T4" fmla="*/ 2147483647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21544"/>
                </a:moveTo>
                <a:cubicBezTo>
                  <a:pt x="30" y="9665"/>
                  <a:pt x="9646" y="41"/>
                  <a:pt x="21525" y="0"/>
                </a:cubicBezTo>
              </a:path>
              <a:path w="21600" h="21600" stroke="0" extrusionOk="0">
                <a:moveTo>
                  <a:pt x="0" y="21544"/>
                </a:moveTo>
                <a:cubicBezTo>
                  <a:pt x="30" y="9665"/>
                  <a:pt x="9646" y="41"/>
                  <a:pt x="21525" y="0"/>
                </a:cubicBezTo>
                <a:lnTo>
                  <a:pt x="21600" y="21600"/>
                </a:lnTo>
                <a:lnTo>
                  <a:pt x="0" y="21544"/>
                </a:lnTo>
                <a:close/>
              </a:path>
            </a:pathLst>
          </a:custGeom>
          <a:noFill/>
          <a:ln w="76200" cap="rnd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10255" name="Rectangle 40"/>
          <p:cNvSpPr>
            <a:spLocks noChangeArrowheads="1"/>
          </p:cNvSpPr>
          <p:nvPr/>
        </p:nvSpPr>
        <p:spPr bwMode="auto">
          <a:xfrm>
            <a:off x="6232525" y="5319713"/>
            <a:ext cx="17684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defTabSz="762000" eaLnBrk="0" hangingPunct="0"/>
            <a:r>
              <a:rPr lang="es-MX" sz="2000" b="1">
                <a:latin typeface="ZapfHumnst BT"/>
              </a:rPr>
              <a:t>MODEM</a:t>
            </a:r>
          </a:p>
          <a:p>
            <a:pPr defTabSz="762000" eaLnBrk="0" hangingPunct="0"/>
            <a:r>
              <a:rPr lang="es-MX" sz="2000">
                <a:latin typeface="ZapfHumnst BT"/>
              </a:rPr>
              <a:t>Convierte </a:t>
            </a:r>
          </a:p>
          <a:p>
            <a:pPr defTabSz="762000" eaLnBrk="0" hangingPunct="0"/>
            <a:r>
              <a:rPr lang="es-MX" sz="2000">
                <a:latin typeface="ZapfHumnst BT"/>
              </a:rPr>
              <a:t>señales</a:t>
            </a: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Capa física</a:t>
            </a:r>
          </a:p>
        </p:txBody>
      </p:sp>
    </p:spTree>
    <p:extLst>
      <p:ext uri="{BB962C8B-B14F-4D97-AF65-F5344CB8AC3E}">
        <p14:creationId xmlns:p14="http://schemas.microsoft.com/office/powerpoint/2010/main" val="1078514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89248" y="952557"/>
            <a:ext cx="6286500" cy="56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La capa física define el </a:t>
            </a:r>
            <a:r>
              <a:rPr lang="es-MX" sz="1800" b="1" u="sng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tipo de conector </a:t>
            </a: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a utilizar: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71500" y="1651805"/>
            <a:ext cx="535781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Times New Roman" pitchFamily="18" charset="0"/>
              <a:buAutoNum type="arabicPeriod"/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RJ45</a:t>
            </a:r>
          </a:p>
        </p:txBody>
      </p:sp>
      <p:sp>
        <p:nvSpPr>
          <p:cNvPr id="15365" name="25 CuadroTexto"/>
          <p:cNvSpPr txBox="1">
            <a:spLocks noChangeArrowheads="1"/>
          </p:cNvSpPr>
          <p:nvPr/>
        </p:nvSpPr>
        <p:spPr bwMode="auto">
          <a:xfrm>
            <a:off x="857250" y="2271713"/>
            <a:ext cx="7500938" cy="88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MX" sz="1800" dirty="0">
                <a:latin typeface="ZapfHumnst BT"/>
              </a:rPr>
              <a:t>Es una interfaz física usada para conectar redes de cableado estructurado, (categorías 5, 6, 7 y 8). </a:t>
            </a:r>
          </a:p>
        </p:txBody>
      </p:sp>
      <p:sp>
        <p:nvSpPr>
          <p:cNvPr id="15366" name="16 CuadroTexto"/>
          <p:cNvSpPr txBox="1">
            <a:spLocks noChangeArrowheads="1"/>
          </p:cNvSpPr>
          <p:nvPr/>
        </p:nvSpPr>
        <p:spPr bwMode="auto">
          <a:xfrm>
            <a:off x="857250" y="3259138"/>
            <a:ext cx="3929063" cy="21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MX" sz="1800">
                <a:latin typeface="ZapfHumnst BT"/>
              </a:rPr>
              <a:t>Posee ocho "pines“ o conexiones eléctricas, que normalmente se usan como extremos de cables de </a:t>
            </a:r>
            <a:r>
              <a:rPr lang="es-MX" sz="1800" b="1">
                <a:latin typeface="ZapfHumnst BT"/>
              </a:rPr>
              <a:t>par trenzado</a:t>
            </a:r>
            <a:r>
              <a:rPr lang="es-MX" sz="1800">
                <a:latin typeface="ZapfHumnst BT"/>
              </a:rPr>
              <a:t> (cables de red </a:t>
            </a:r>
            <a:r>
              <a:rPr lang="es-MX" sz="1800" b="1">
                <a:latin typeface="ZapfHumnst BT"/>
              </a:rPr>
              <a:t>Ethernet</a:t>
            </a:r>
            <a:r>
              <a:rPr lang="es-MX" sz="1800">
                <a:latin typeface="ZapfHumnst BT"/>
              </a:rPr>
              <a:t>) de 8 pines (4 pares). </a:t>
            </a:r>
          </a:p>
        </p:txBody>
      </p:sp>
      <p:pic>
        <p:nvPicPr>
          <p:cNvPr id="112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2857500"/>
            <a:ext cx="2938462" cy="321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Capa física</a:t>
            </a:r>
          </a:p>
        </p:txBody>
      </p:sp>
    </p:spTree>
    <p:extLst>
      <p:ext uri="{BB962C8B-B14F-4D97-AF65-F5344CB8AC3E}">
        <p14:creationId xmlns:p14="http://schemas.microsoft.com/office/powerpoint/2010/main" val="2285950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5365" grpId="0"/>
      <p:bldP spid="1536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71500" y="1143000"/>
            <a:ext cx="3214688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Times New Roman" pitchFamily="18" charset="0"/>
              <a:buAutoNum type="arabicPeriod" startAt="2"/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RJ11</a:t>
            </a:r>
          </a:p>
        </p:txBody>
      </p:sp>
      <p:sp>
        <p:nvSpPr>
          <p:cNvPr id="16389" name="25 CuadroTexto"/>
          <p:cNvSpPr txBox="1">
            <a:spLocks noChangeArrowheads="1"/>
          </p:cNvSpPr>
          <p:nvPr/>
        </p:nvSpPr>
        <p:spPr bwMode="auto">
          <a:xfrm>
            <a:off x="857250" y="1928813"/>
            <a:ext cx="4643438" cy="21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Es el conector más difundido globalmente para la conexión de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aparatos telefónicos 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convencionales, donde se suelen utilizar generalmente sólo los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dos pines centrales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.</a:t>
            </a:r>
          </a:p>
        </p:txBody>
      </p:sp>
      <p:pic>
        <p:nvPicPr>
          <p:cNvPr id="12293" name="8 Imagen" descr="rj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8" y="2000250"/>
            <a:ext cx="2800350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25 CuadroTexto"/>
          <p:cNvSpPr txBox="1">
            <a:spLocks noChangeArrowheads="1"/>
          </p:cNvSpPr>
          <p:nvPr/>
        </p:nvSpPr>
        <p:spPr bwMode="auto">
          <a:xfrm>
            <a:off x="857250" y="3789040"/>
            <a:ext cx="4714875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Es de medidas reducidas y tiene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seis contactos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como para soportar cables de hasta esa cantidad de hilos. 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Capa física</a:t>
            </a:r>
          </a:p>
        </p:txBody>
      </p:sp>
    </p:spTree>
    <p:extLst>
      <p:ext uri="{BB962C8B-B14F-4D97-AF65-F5344CB8AC3E}">
        <p14:creationId xmlns:p14="http://schemas.microsoft.com/office/powerpoint/2010/main" val="317041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389" grpId="0"/>
      <p:bldP spid="7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71500" y="928688"/>
            <a:ext cx="6286500" cy="56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La capa física define los </a:t>
            </a:r>
            <a:r>
              <a:rPr lang="es-MX" sz="1800" b="1" u="sng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tipos de puertos</a:t>
            </a: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: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71500" y="1643063"/>
            <a:ext cx="535781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Times New Roman" pitchFamily="18" charset="0"/>
              <a:buAutoNum type="arabicPeriod"/>
            </a:pPr>
            <a:r>
              <a:rPr lang="es-MX" sz="1800" b="1" u="sng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Puerto Ethernet</a:t>
            </a:r>
          </a:p>
        </p:txBody>
      </p:sp>
      <p:sp>
        <p:nvSpPr>
          <p:cNvPr id="17413" name="25 CuadroTexto"/>
          <p:cNvSpPr txBox="1">
            <a:spLocks noChangeArrowheads="1"/>
          </p:cNvSpPr>
          <p:nvPr/>
        </p:nvSpPr>
        <p:spPr bwMode="auto">
          <a:xfrm>
            <a:off x="928688" y="2286000"/>
            <a:ext cx="3929062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Ethernet es el nombre de una tecnología de redes LAN basada en tramas de datos (</a:t>
            </a:r>
            <a:r>
              <a:rPr lang="es-MX" sz="1800" b="1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frames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). </a:t>
            </a:r>
          </a:p>
        </p:txBody>
      </p:sp>
      <p:pic>
        <p:nvPicPr>
          <p:cNvPr id="13318" name="12 Imagen" descr="puerto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1785938"/>
            <a:ext cx="3268663" cy="435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25 CuadroTexto"/>
          <p:cNvSpPr txBox="1">
            <a:spLocks noChangeArrowheads="1"/>
          </p:cNvSpPr>
          <p:nvPr/>
        </p:nvSpPr>
        <p:spPr bwMode="auto">
          <a:xfrm>
            <a:off x="928688" y="3714750"/>
            <a:ext cx="4286250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Ethernet define:</a:t>
            </a:r>
          </a:p>
          <a:p>
            <a:pPr algn="just" eaLnBrk="1" hangingPunct="1">
              <a:lnSpc>
                <a:spcPct val="150000"/>
              </a:lnSpc>
              <a:buFont typeface="Wingdings" pitchFamily="2" charset="2"/>
              <a:buChar char="q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Las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características de cableado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</a:t>
            </a:r>
          </a:p>
          <a:p>
            <a:pPr algn="just" eaLnBrk="1" hangingPunct="1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    y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señalización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de nivel físico</a:t>
            </a:r>
          </a:p>
          <a:p>
            <a:pPr algn="just" eaLnBrk="1" hangingPunct="1">
              <a:lnSpc>
                <a:spcPct val="150000"/>
              </a:lnSpc>
              <a:buFont typeface="Wingdings" pitchFamily="2" charset="2"/>
              <a:buChar char="q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Los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formatos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de trama (</a:t>
            </a:r>
            <a:r>
              <a:rPr lang="es-MX" sz="1800" b="1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frame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)</a:t>
            </a:r>
            <a:endParaRPr lang="es-MX" sz="1800" dirty="0">
              <a:solidFill>
                <a:schemeClr val="bg2">
                  <a:lumMod val="25000"/>
                </a:schemeClr>
              </a:solidFill>
              <a:latin typeface="ZapfHumnst BT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   del nivel de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enlace de datos 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del   </a:t>
            </a:r>
          </a:p>
          <a:p>
            <a:pPr algn="just" eaLnBrk="1" hangingPunct="1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   modelo OSI. 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Capa física</a:t>
            </a:r>
          </a:p>
        </p:txBody>
      </p:sp>
    </p:spTree>
    <p:extLst>
      <p:ext uri="{BB962C8B-B14F-4D97-AF65-F5344CB8AC3E}">
        <p14:creationId xmlns:p14="http://schemas.microsoft.com/office/powerpoint/2010/main" val="2819481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7413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0063" y="785813"/>
            <a:ext cx="6286500" cy="56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Tecnologías Ethernet</a:t>
            </a:r>
          </a:p>
        </p:txBody>
      </p:sp>
      <p:sp>
        <p:nvSpPr>
          <p:cNvPr id="18436" name="10 CuadroTexto"/>
          <p:cNvSpPr txBox="1">
            <a:spLocks noChangeArrowheads="1"/>
          </p:cNvSpPr>
          <p:nvPr/>
        </p:nvSpPr>
        <p:spPr bwMode="auto">
          <a:xfrm>
            <a:off x="571500" y="1498600"/>
            <a:ext cx="8500492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s-MX" sz="14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Las tecnologías Ethernet que existen se diferencian en estos conceptos:</a:t>
            </a:r>
          </a:p>
          <a:p>
            <a:pPr eaLnBrk="1" hangingPunct="1">
              <a:lnSpc>
                <a:spcPct val="150000"/>
              </a:lnSpc>
            </a:pPr>
            <a:endParaRPr lang="es-MX" sz="800" dirty="0">
              <a:solidFill>
                <a:schemeClr val="bg2">
                  <a:lumMod val="25000"/>
                </a:schemeClr>
              </a:solidFill>
              <a:latin typeface="ZapfHumnst BT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v"/>
            </a:pPr>
            <a:r>
              <a:rPr lang="es-MX" sz="14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</a:t>
            </a:r>
            <a:r>
              <a:rPr lang="es-MX" sz="14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Velocidad de transmisión </a:t>
            </a: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MX" sz="14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Velocidad a la que transmite la tecnología. 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v"/>
            </a:pPr>
            <a:r>
              <a:rPr lang="es-MX" sz="14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</a:t>
            </a:r>
            <a:r>
              <a:rPr lang="es-MX" sz="14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Tipo de cable</a:t>
            </a: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 </a:t>
            </a:r>
            <a:r>
              <a:rPr lang="es-MX" sz="14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Tecnología del nivel físico que usa la tecnología. 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v"/>
            </a:pPr>
            <a:r>
              <a:rPr lang="es-MX" sz="14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</a:t>
            </a:r>
            <a:r>
              <a:rPr lang="es-MX" sz="14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Longitud máxima  </a:t>
            </a:r>
            <a:r>
              <a:rPr lang="es-MX" sz="14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Distancia máxima que puede haber entre dos nodos adyacentes (sin repetidores) </a:t>
            </a:r>
          </a:p>
          <a:p>
            <a:pPr algn="just" eaLnBrk="1" hangingPunct="1">
              <a:lnSpc>
                <a:spcPct val="150000"/>
              </a:lnSpc>
              <a:buFont typeface="Wingdings" pitchFamily="2" charset="2"/>
              <a:buChar char="v"/>
            </a:pPr>
            <a:r>
              <a:rPr lang="es-MX" sz="14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 Topología</a:t>
            </a: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 </a:t>
            </a:r>
            <a:r>
              <a:rPr lang="es-MX" sz="14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Determina la forma de actuar de los puntos de enlace centrales. Éstos pueden ser </a:t>
            </a:r>
          </a:p>
          <a:p>
            <a:pPr eaLnBrk="1" hangingPunct="1">
              <a:lnSpc>
                <a:spcPct val="150000"/>
              </a:lnSpc>
            </a:pPr>
            <a:r>
              <a:rPr lang="es-MX" sz="14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    Conectores T, </a:t>
            </a:r>
            <a:r>
              <a:rPr lang="es-MX" sz="1400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hubs</a:t>
            </a:r>
            <a:r>
              <a:rPr lang="es-MX" sz="14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o </a:t>
            </a:r>
            <a:r>
              <a:rPr lang="es-MX" sz="1400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switches</a:t>
            </a:r>
            <a:r>
              <a:rPr lang="es-MX" sz="14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. </a:t>
            </a:r>
          </a:p>
        </p:txBody>
      </p:sp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857625"/>
            <a:ext cx="8240713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Capa física</a:t>
            </a:r>
          </a:p>
        </p:txBody>
      </p:sp>
    </p:spTree>
    <p:extLst>
      <p:ext uri="{BB962C8B-B14F-4D97-AF65-F5344CB8AC3E}">
        <p14:creationId xmlns:p14="http://schemas.microsoft.com/office/powerpoint/2010/main" val="323328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43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00063" y="1000125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Times New Roman" pitchFamily="18" charset="0"/>
              <a:buAutoNum type="arabicPeriod" startAt="2"/>
            </a:pPr>
            <a:r>
              <a:rPr lang="es-MX" sz="1800" b="1" u="sng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Puerto Serial</a:t>
            </a:r>
          </a:p>
        </p:txBody>
      </p:sp>
      <p:sp>
        <p:nvSpPr>
          <p:cNvPr id="19460" name="25 CuadroTexto"/>
          <p:cNvSpPr txBox="1">
            <a:spLocks noChangeArrowheads="1"/>
          </p:cNvSpPr>
          <p:nvPr/>
        </p:nvSpPr>
        <p:spPr bwMode="auto">
          <a:xfrm>
            <a:off x="785813" y="1785938"/>
            <a:ext cx="521493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Es una interfaz de comunicaciones entre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computadoras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y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periféricos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en donde la información es transmitida bit a bit enviando o recibiendo un solo bit a la vez.</a:t>
            </a:r>
          </a:p>
        </p:txBody>
      </p:sp>
      <p:sp>
        <p:nvSpPr>
          <p:cNvPr id="19461" name="10 CuadroTexto"/>
          <p:cNvSpPr txBox="1">
            <a:spLocks noChangeArrowheads="1"/>
          </p:cNvSpPr>
          <p:nvPr/>
        </p:nvSpPr>
        <p:spPr bwMode="auto">
          <a:xfrm>
            <a:off x="782349" y="3587229"/>
            <a:ext cx="792956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En muchos periféricos la interfaz USB ha reemplazado al puerto serial. Sin embargo, los puertos seriales todavía  pueden encontrarse en:</a:t>
            </a:r>
          </a:p>
          <a:p>
            <a:pPr algn="just"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Sistemas de automatización industrial </a:t>
            </a:r>
          </a:p>
          <a:p>
            <a:pPr algn="just"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Dispositivos de redes (</a:t>
            </a:r>
            <a:r>
              <a:rPr lang="es-MX" sz="1800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routers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y </a:t>
            </a:r>
            <a:r>
              <a:rPr lang="es-MX" sz="1800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switches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668708"/>
            <a:ext cx="2493370" cy="14396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36" y="1571625"/>
            <a:ext cx="2466975" cy="1857375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Capa física</a:t>
            </a:r>
          </a:p>
        </p:txBody>
      </p:sp>
    </p:spTree>
    <p:extLst>
      <p:ext uri="{BB962C8B-B14F-4D97-AF65-F5344CB8AC3E}">
        <p14:creationId xmlns:p14="http://schemas.microsoft.com/office/powerpoint/2010/main" val="351349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460" grpId="0"/>
      <p:bldP spid="1946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00063" y="971550"/>
            <a:ext cx="22860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Times New Roman" pitchFamily="18" charset="0"/>
              <a:buAutoNum type="arabicPeriod" startAt="2"/>
            </a:pPr>
            <a:r>
              <a:rPr lang="es-MX" sz="1800" b="1" u="sng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Puerto Serial</a:t>
            </a:r>
          </a:p>
        </p:txBody>
      </p:sp>
      <p:sp>
        <p:nvSpPr>
          <p:cNvPr id="20484" name="11 Rectángulo"/>
          <p:cNvSpPr>
            <a:spLocks noChangeArrowheads="1"/>
          </p:cNvSpPr>
          <p:nvPr/>
        </p:nvSpPr>
        <p:spPr bwMode="auto">
          <a:xfrm>
            <a:off x="857250" y="1628800"/>
            <a:ext cx="76438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1800" dirty="0">
                <a:latin typeface="ZapfHumnst BT"/>
              </a:rPr>
              <a:t>El término "puerto serial" normalmente identifica el hardware conforme al estándar </a:t>
            </a: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RS-232</a:t>
            </a:r>
            <a:r>
              <a:rPr lang="es-MX" sz="1800" dirty="0">
                <a:latin typeface="ZapfHumnst BT"/>
              </a:rPr>
              <a:t>.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63" y="3212976"/>
            <a:ext cx="1981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703639"/>
            <a:ext cx="295275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9" name="12 Rectángulo"/>
          <p:cNvSpPr>
            <a:spLocks noChangeArrowheads="1"/>
          </p:cNvSpPr>
          <p:nvPr/>
        </p:nvSpPr>
        <p:spPr bwMode="auto">
          <a:xfrm>
            <a:off x="857250" y="2484463"/>
            <a:ext cx="757237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1800" dirty="0">
                <a:latin typeface="ZapfHumnst BT"/>
              </a:rPr>
              <a:t>El </a:t>
            </a: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RS-232</a:t>
            </a:r>
            <a:r>
              <a:rPr lang="es-MX" sz="1800" dirty="0">
                <a:latin typeface="ZapfHumnst BT"/>
              </a:rPr>
              <a:t> consiste de un conector tipo </a:t>
            </a: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DB-9 (9 pines).</a:t>
            </a:r>
            <a:endParaRPr lang="es-MX" sz="1800" dirty="0">
              <a:solidFill>
                <a:schemeClr val="accent5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Estándar RS-232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220072" y="3175400"/>
            <a:ext cx="3196388" cy="3056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622425" algn="l"/>
              </a:tabLst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1.  DCD (Detecta la portadora) </a:t>
            </a: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2.- </a:t>
            </a:r>
            <a:r>
              <a:rPr lang="es-MX" altLang="es-MX" sz="1600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RxD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(Recibe datos) </a:t>
            </a: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3.- </a:t>
            </a:r>
            <a:r>
              <a:rPr lang="es-MX" altLang="es-MX" sz="1600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TxD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(Transmite datos) </a:t>
            </a: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4.- DTR (Terminal de datos listo) </a:t>
            </a: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5.- SG (Tierra) </a:t>
            </a: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6.- DSR (Equipo de datos listo) </a:t>
            </a: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7.- RTS (Solicita enviar) </a:t>
            </a: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8.- CTS (Disponible para enviar) </a:t>
            </a: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9.- RI (Indica llamada) </a:t>
            </a:r>
          </a:p>
        </p:txBody>
      </p:sp>
    </p:spTree>
    <p:extLst>
      <p:ext uri="{BB962C8B-B14F-4D97-AF65-F5344CB8AC3E}">
        <p14:creationId xmlns:p14="http://schemas.microsoft.com/office/powerpoint/2010/main" val="2818484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484" grpId="0"/>
      <p:bldP spid="20489" grpId="0"/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485900" y="260648"/>
            <a:ext cx="61722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6678"/>
            <a:r>
              <a:rPr dirty="0"/>
              <a:t>Señali</a:t>
            </a:r>
            <a:r>
              <a:rPr spc="-49" dirty="0"/>
              <a:t>z</a:t>
            </a:r>
            <a:r>
              <a:rPr dirty="0"/>
              <a:t>ación.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8734" y="1690155"/>
            <a:ext cx="8674894" cy="27117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975" indent="-171450">
              <a:lnSpc>
                <a:spcPts val="2396"/>
              </a:lnSpc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11" dirty="0">
                <a:latin typeface="Calibri"/>
                <a:cs typeface="Calibri"/>
              </a:rPr>
              <a:t>Es</a:t>
            </a:r>
            <a:r>
              <a:rPr sz="2100" spc="34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l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38" dirty="0">
                <a:latin typeface="Calibri"/>
                <a:cs typeface="Calibri"/>
              </a:rPr>
              <a:t> </a:t>
            </a:r>
            <a:r>
              <a:rPr sz="2100" spc="-45" dirty="0">
                <a:latin typeface="Calibri"/>
                <a:cs typeface="Calibri"/>
              </a:rPr>
              <a:t>v</a:t>
            </a:r>
            <a:r>
              <a:rPr sz="2100" spc="-11" dirty="0">
                <a:latin typeface="Calibri"/>
                <a:cs typeface="Calibri"/>
              </a:rPr>
              <a:t>ar</a:t>
            </a:r>
            <a:r>
              <a:rPr sz="2100" spc="-23" dirty="0">
                <a:latin typeface="Calibri"/>
                <a:cs typeface="Calibri"/>
              </a:rPr>
              <a:t>i</a:t>
            </a:r>
            <a:r>
              <a:rPr sz="2100" spc="-19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ción</a:t>
            </a:r>
            <a:r>
              <a:rPr sz="2100" spc="41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38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un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38" dirty="0">
                <a:latin typeface="Calibri"/>
                <a:cs typeface="Calibri"/>
              </a:rPr>
              <a:t> </a:t>
            </a:r>
            <a:r>
              <a:rPr sz="2100" spc="-26" dirty="0">
                <a:latin typeface="Calibri"/>
                <a:cs typeface="Calibri"/>
              </a:rPr>
              <a:t>c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-56" dirty="0">
                <a:latin typeface="Calibri"/>
                <a:cs typeface="Calibri"/>
              </a:rPr>
              <a:t>r</a:t>
            </a:r>
            <a:r>
              <a:rPr sz="2100" spc="-11" dirty="0">
                <a:latin typeface="Calibri"/>
                <a:cs typeface="Calibri"/>
              </a:rPr>
              <a:t>ac</a:t>
            </a:r>
            <a:r>
              <a:rPr sz="2100" spc="-34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er</a:t>
            </a:r>
            <a:r>
              <a:rPr sz="2100" spc="-26" dirty="0">
                <a:latin typeface="Calibri"/>
                <a:cs typeface="Calibri"/>
              </a:rPr>
              <a:t>í</a:t>
            </a:r>
            <a:r>
              <a:rPr sz="2100" spc="-41" dirty="0">
                <a:latin typeface="Calibri"/>
                <a:cs typeface="Calibri"/>
              </a:rPr>
              <a:t>s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-8" dirty="0">
                <a:latin typeface="Calibri"/>
                <a:cs typeface="Calibri"/>
              </a:rPr>
              <a:t>i</a:t>
            </a:r>
            <a:r>
              <a:rPr sz="2100" spc="-26" dirty="0">
                <a:latin typeface="Calibri"/>
                <a:cs typeface="Calibri"/>
              </a:rPr>
              <a:t>c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41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38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</a:t>
            </a:r>
            <a:r>
              <a:rPr sz="2100" spc="-41" dirty="0">
                <a:latin typeface="Calibri"/>
                <a:cs typeface="Calibri"/>
              </a:rPr>
              <a:t>r</a:t>
            </a:r>
            <a:r>
              <a:rPr sz="2100" spc="8" dirty="0">
                <a:latin typeface="Calibri"/>
                <a:cs typeface="Calibri"/>
              </a:rPr>
              <a:t>o</a:t>
            </a:r>
            <a:r>
              <a:rPr sz="2100" spc="-4" dirty="0">
                <a:latin typeface="Calibri"/>
                <a:cs typeface="Calibri"/>
              </a:rPr>
              <a:t>p</a:t>
            </a:r>
            <a:r>
              <a:rPr sz="2100" spc="-11" dirty="0">
                <a:latin typeface="Calibri"/>
                <a:cs typeface="Calibri"/>
              </a:rPr>
              <a:t>i</a:t>
            </a:r>
            <a:r>
              <a:rPr sz="2100" spc="-8" dirty="0">
                <a:latin typeface="Calibri"/>
                <a:cs typeface="Calibri"/>
              </a:rPr>
              <a:t>e</a:t>
            </a:r>
            <a:r>
              <a:rPr sz="2100" spc="-15" dirty="0">
                <a:latin typeface="Calibri"/>
                <a:cs typeface="Calibri"/>
              </a:rPr>
              <a:t>da</a:t>
            </a:r>
            <a:r>
              <a:rPr sz="2100" spc="-11" dirty="0">
                <a:latin typeface="Calibri"/>
                <a:cs typeface="Calibri"/>
              </a:rPr>
              <a:t>d</a:t>
            </a:r>
            <a:r>
              <a:rPr sz="2100" spc="45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38" dirty="0">
                <a:latin typeface="Calibri"/>
                <a:cs typeface="Calibri"/>
              </a:rPr>
              <a:t> </a:t>
            </a:r>
            <a:r>
              <a:rPr sz="2100" spc="4" dirty="0">
                <a:latin typeface="Calibri"/>
                <a:cs typeface="Calibri"/>
              </a:rPr>
              <a:t>u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34" dirty="0">
                <a:latin typeface="Calibri"/>
                <a:cs typeface="Calibri"/>
              </a:rPr>
              <a:t> </a:t>
            </a:r>
            <a:r>
              <a:rPr sz="2100" spc="-56" dirty="0">
                <a:latin typeface="Calibri"/>
                <a:cs typeface="Calibri"/>
              </a:rPr>
              <a:t>f</a:t>
            </a:r>
            <a:r>
              <a:rPr sz="2100" spc="-11" dirty="0">
                <a:latin typeface="Calibri"/>
                <a:cs typeface="Calibri"/>
              </a:rPr>
              <a:t>enó</a:t>
            </a:r>
            <a:r>
              <a:rPr sz="2100" spc="-15" dirty="0">
                <a:latin typeface="Calibri"/>
                <a:cs typeface="Calibri"/>
              </a:rPr>
              <a:t>m</a:t>
            </a:r>
            <a:r>
              <a:rPr sz="2100" spc="-11" dirty="0">
                <a:latin typeface="Calibri"/>
                <a:cs typeface="Calibri"/>
              </a:rPr>
              <a:t>eno</a:t>
            </a:r>
            <a:r>
              <a:rPr sz="2100" spc="34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f</a:t>
            </a:r>
            <a:r>
              <a:rPr sz="2100" spc="-8" dirty="0">
                <a:latin typeface="Calibri"/>
                <a:cs typeface="Calibri"/>
              </a:rPr>
              <a:t>í</a:t>
            </a:r>
            <a:r>
              <a:rPr sz="2100" spc="-4" dirty="0">
                <a:latin typeface="Calibri"/>
                <a:cs typeface="Calibri"/>
              </a:rPr>
              <a:t>s</a:t>
            </a:r>
            <a:r>
              <a:rPr sz="2100" spc="-8" dirty="0">
                <a:latin typeface="Calibri"/>
                <a:cs typeface="Calibri"/>
              </a:rPr>
              <a:t>i</a:t>
            </a:r>
            <a:r>
              <a:rPr sz="2100" spc="-26" dirty="0">
                <a:latin typeface="Calibri"/>
                <a:cs typeface="Calibri"/>
              </a:rPr>
              <a:t>c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4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qu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38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se</a:t>
            </a:r>
            <a:endParaRPr sz="2100">
              <a:latin typeface="Calibri"/>
              <a:cs typeface="Calibri"/>
            </a:endParaRPr>
          </a:p>
          <a:p>
            <a:pPr marL="180975">
              <a:lnSpc>
                <a:spcPts val="2396"/>
              </a:lnSpc>
            </a:pPr>
            <a:r>
              <a:rPr sz="2100" spc="-8" dirty="0">
                <a:latin typeface="Calibri"/>
                <a:cs typeface="Calibri"/>
              </a:rPr>
              <a:t>i</a:t>
            </a:r>
            <a:r>
              <a:rPr sz="2100" spc="-23" dirty="0">
                <a:latin typeface="Calibri"/>
                <a:cs typeface="Calibri"/>
              </a:rPr>
              <a:t>n</a:t>
            </a:r>
            <a:r>
              <a:rPr sz="2100" spc="-15" dirty="0">
                <a:latin typeface="Calibri"/>
                <a:cs typeface="Calibri"/>
              </a:rPr>
              <a:t>duc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26" dirty="0">
                <a:latin typeface="Calibri"/>
                <a:cs typeface="Calibri"/>
              </a:rPr>
              <a:t> </a:t>
            </a:r>
            <a:r>
              <a:rPr sz="2100" spc="-26" dirty="0">
                <a:latin typeface="Calibri"/>
                <a:cs typeface="Calibri"/>
              </a:rPr>
              <a:t>c</a:t>
            </a:r>
            <a:r>
              <a:rPr sz="2100" spc="-15" dirty="0">
                <a:latin typeface="Calibri"/>
                <a:cs typeface="Calibri"/>
              </a:rPr>
              <a:t>o</a:t>
            </a:r>
            <a:r>
              <a:rPr sz="2100" spc="-11" dirty="0">
                <a:latin typeface="Calibri"/>
                <a:cs typeface="Calibri"/>
              </a:rPr>
              <a:t>n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el fin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t</a:t>
            </a:r>
            <a:r>
              <a:rPr sz="2100" spc="-56" dirty="0">
                <a:latin typeface="Calibri"/>
                <a:cs typeface="Calibri"/>
              </a:rPr>
              <a:t>r</a:t>
            </a:r>
            <a:r>
              <a:rPr sz="2100" spc="-15" dirty="0">
                <a:latin typeface="Calibri"/>
                <a:cs typeface="Calibri"/>
              </a:rPr>
              <a:t>ansmi</a:t>
            </a:r>
            <a:r>
              <a:rPr sz="2100" spc="-8" dirty="0">
                <a:latin typeface="Calibri"/>
                <a:cs typeface="Calibri"/>
              </a:rPr>
              <a:t>tir</a:t>
            </a:r>
            <a:r>
              <a:rPr sz="2100" spc="23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bi</a:t>
            </a:r>
            <a:r>
              <a:rPr sz="2100" spc="-8" dirty="0">
                <a:latin typeface="Calibri"/>
                <a:cs typeface="Calibri"/>
              </a:rPr>
              <a:t>t</a:t>
            </a:r>
            <a:r>
              <a:rPr sz="2100" spc="-15" dirty="0">
                <a:latin typeface="Calibri"/>
                <a:cs typeface="Calibri"/>
              </a:rPr>
              <a:t>s</a:t>
            </a:r>
            <a:r>
              <a:rPr sz="2100" dirty="0"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  <a:p>
            <a:pPr marL="523875" lvl="1" indent="-171450">
              <a:spcBef>
                <a:spcPts val="240"/>
              </a:spcBef>
              <a:buClr>
                <a:srgbClr val="454551"/>
              </a:buClr>
              <a:buFont typeface="Arial"/>
              <a:buChar char="•"/>
              <a:tabLst>
                <a:tab pos="523875" algn="l"/>
              </a:tabLst>
            </a:pPr>
            <a:r>
              <a:rPr sz="1500" dirty="0">
                <a:latin typeface="Calibri"/>
                <a:cs typeface="Calibri"/>
              </a:rPr>
              <a:t>Ampl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dirty="0">
                <a:latin typeface="Calibri"/>
                <a:cs typeface="Calibri"/>
              </a:rPr>
              <a:t>tud, </a:t>
            </a:r>
            <a:r>
              <a:rPr sz="1500" spc="-4" dirty="0">
                <a:latin typeface="Calibri"/>
                <a:cs typeface="Calibri"/>
              </a:rPr>
              <a:t>F</a:t>
            </a:r>
            <a:r>
              <a:rPr sz="1500" spc="-19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ecuencia,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spc="-34" dirty="0">
                <a:latin typeface="Calibri"/>
                <a:cs typeface="Calibri"/>
              </a:rPr>
              <a:t>F</a:t>
            </a:r>
            <a:r>
              <a:rPr sz="1500" dirty="0">
                <a:latin typeface="Calibri"/>
                <a:cs typeface="Calibri"/>
              </a:rPr>
              <a:t>ase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u</a:t>
            </a:r>
            <a:r>
              <a:rPr sz="1500" spc="-4" dirty="0">
                <a:latin typeface="Calibri"/>
                <a:cs typeface="Calibri"/>
              </a:rPr>
              <a:t> ot</a:t>
            </a:r>
            <a:r>
              <a:rPr sz="1500" spc="-30" dirty="0">
                <a:latin typeface="Calibri"/>
                <a:cs typeface="Calibri"/>
              </a:rPr>
              <a:t>r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lvl="1">
              <a:spcBef>
                <a:spcPts val="3"/>
              </a:spcBef>
              <a:buClr>
                <a:srgbClr val="454551"/>
              </a:buClr>
              <a:buFont typeface="Arial"/>
              <a:buChar char="•"/>
            </a:pPr>
            <a:endParaRPr sz="1988">
              <a:latin typeface="Times New Roman"/>
              <a:cs typeface="Times New Roman"/>
            </a:endParaRPr>
          </a:p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188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écn</a:t>
            </a:r>
            <a:r>
              <a:rPr sz="2100" spc="-19" dirty="0">
                <a:latin typeface="Calibri"/>
                <a:cs typeface="Calibri"/>
              </a:rPr>
              <a:t>i</a:t>
            </a:r>
            <a:r>
              <a:rPr sz="2100" spc="-26" dirty="0">
                <a:latin typeface="Calibri"/>
                <a:cs typeface="Calibri"/>
              </a:rPr>
              <a:t>c</a:t>
            </a:r>
            <a:r>
              <a:rPr sz="2100" spc="-11" dirty="0">
                <a:latin typeface="Calibri"/>
                <a:cs typeface="Calibri"/>
              </a:rPr>
              <a:t>as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se</a:t>
            </a:r>
            <a:r>
              <a:rPr sz="2100" spc="-19" dirty="0">
                <a:latin typeface="Calibri"/>
                <a:cs typeface="Calibri"/>
              </a:rPr>
              <a:t>ñ</a:t>
            </a:r>
            <a:r>
              <a:rPr sz="2100" dirty="0">
                <a:latin typeface="Calibri"/>
                <a:cs typeface="Calibri"/>
              </a:rPr>
              <a:t>al</a:t>
            </a:r>
            <a:r>
              <a:rPr sz="2100" spc="-8" dirty="0">
                <a:latin typeface="Calibri"/>
                <a:cs typeface="Calibri"/>
              </a:rPr>
              <a:t>i</a:t>
            </a:r>
            <a:r>
              <a:rPr sz="2100" spc="-53" dirty="0">
                <a:latin typeface="Calibri"/>
                <a:cs typeface="Calibri"/>
              </a:rPr>
              <a:t>z</a:t>
            </a:r>
            <a:r>
              <a:rPr sz="2100" spc="-11" dirty="0">
                <a:latin typeface="Calibri"/>
                <a:cs typeface="Calibri"/>
              </a:rPr>
              <a:t>ació</a:t>
            </a:r>
            <a:r>
              <a:rPr sz="2100" spc="-15" dirty="0">
                <a:latin typeface="Calibri"/>
                <a:cs typeface="Calibri"/>
              </a:rPr>
              <a:t>n</a:t>
            </a:r>
            <a:r>
              <a:rPr sz="2100" dirty="0"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  <a:p>
            <a:pPr marL="523875" lvl="1" indent="-171450">
              <a:spcBef>
                <a:spcPts val="184"/>
              </a:spcBef>
              <a:buClr>
                <a:srgbClr val="454551"/>
              </a:buClr>
              <a:buSzPct val="83333"/>
              <a:buFont typeface="Arial"/>
              <a:buChar char="•"/>
              <a:tabLst>
                <a:tab pos="523875" algn="l"/>
              </a:tabLst>
            </a:pPr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Digi</a:t>
            </a:r>
            <a:r>
              <a:rPr b="1" spc="-30" dirty="0">
                <a:solidFill>
                  <a:srgbClr val="454551"/>
                </a:solidFill>
                <a:latin typeface="Calibri"/>
                <a:cs typeface="Calibri"/>
              </a:rPr>
              <a:t>t</a:t>
            </a:r>
            <a:r>
              <a:rPr b="1" spc="-8" dirty="0">
                <a:solidFill>
                  <a:srgbClr val="454551"/>
                </a:solidFill>
                <a:latin typeface="Calibri"/>
                <a:cs typeface="Calibri"/>
              </a:rPr>
              <a:t>al</a:t>
            </a:r>
            <a:r>
              <a:rPr b="1" spc="-4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a</a:t>
            </a:r>
            <a:r>
              <a:rPr b="1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Digi</a:t>
            </a:r>
            <a:r>
              <a:rPr b="1" spc="-30" dirty="0">
                <a:solidFill>
                  <a:srgbClr val="454551"/>
                </a:solidFill>
                <a:latin typeface="Calibri"/>
                <a:cs typeface="Calibri"/>
              </a:rPr>
              <a:t>t</a:t>
            </a:r>
            <a:r>
              <a:rPr b="1" spc="-8" dirty="0">
                <a:solidFill>
                  <a:srgbClr val="454551"/>
                </a:solidFill>
                <a:latin typeface="Calibri"/>
                <a:cs typeface="Calibri"/>
              </a:rPr>
              <a:t>al</a:t>
            </a:r>
            <a:r>
              <a:rPr b="1" dirty="0">
                <a:solidFill>
                  <a:srgbClr val="454551"/>
                </a:solidFill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 marL="523875" lvl="1" indent="-171450">
              <a:spcBef>
                <a:spcPts val="153"/>
              </a:spcBef>
              <a:buClr>
                <a:srgbClr val="454551"/>
              </a:buClr>
              <a:buSzPct val="83333"/>
              <a:buFont typeface="Arial"/>
              <a:buChar char="•"/>
              <a:tabLst>
                <a:tab pos="523875" algn="l"/>
              </a:tabLst>
            </a:pPr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Digi</a:t>
            </a:r>
            <a:r>
              <a:rPr b="1" spc="-30" dirty="0">
                <a:solidFill>
                  <a:srgbClr val="454551"/>
                </a:solidFill>
                <a:latin typeface="Calibri"/>
                <a:cs typeface="Calibri"/>
              </a:rPr>
              <a:t>t</a:t>
            </a:r>
            <a:r>
              <a:rPr b="1" spc="-8" dirty="0">
                <a:solidFill>
                  <a:srgbClr val="454551"/>
                </a:solidFill>
                <a:latin typeface="Calibri"/>
                <a:cs typeface="Calibri"/>
              </a:rPr>
              <a:t>al</a:t>
            </a:r>
            <a:r>
              <a:rPr b="1" spc="-4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a</a:t>
            </a:r>
            <a:r>
              <a:rPr b="1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A</a:t>
            </a:r>
            <a:r>
              <a:rPr b="1" spc="-19" dirty="0">
                <a:solidFill>
                  <a:srgbClr val="454551"/>
                </a:solidFill>
                <a:latin typeface="Calibri"/>
                <a:cs typeface="Calibri"/>
              </a:rPr>
              <a:t>n</a:t>
            </a:r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alóg</a:t>
            </a:r>
            <a:r>
              <a:rPr b="1" dirty="0">
                <a:solidFill>
                  <a:srgbClr val="454551"/>
                </a:solidFill>
                <a:latin typeface="Calibri"/>
                <a:cs typeface="Calibri"/>
              </a:rPr>
              <a:t>i</a:t>
            </a:r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c</a:t>
            </a:r>
            <a:r>
              <a:rPr b="1" spc="-8" dirty="0">
                <a:solidFill>
                  <a:srgbClr val="454551"/>
                </a:solidFill>
                <a:latin typeface="Calibri"/>
                <a:cs typeface="Calibri"/>
              </a:rPr>
              <a:t>o</a:t>
            </a:r>
            <a:r>
              <a:rPr b="1" dirty="0">
                <a:solidFill>
                  <a:srgbClr val="454551"/>
                </a:solidFill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 marL="523875" lvl="1" indent="-171450">
              <a:spcBef>
                <a:spcPts val="161"/>
              </a:spcBef>
              <a:buClr>
                <a:srgbClr val="454551"/>
              </a:buClr>
              <a:buSzPct val="83333"/>
              <a:buFont typeface="Arial"/>
              <a:buChar char="•"/>
              <a:tabLst>
                <a:tab pos="523875" algn="l"/>
              </a:tabLst>
            </a:pPr>
            <a:r>
              <a:rPr dirty="0">
                <a:latin typeface="Calibri"/>
                <a:cs typeface="Calibri"/>
              </a:rPr>
              <a:t>Analó</a:t>
            </a:r>
            <a:r>
              <a:rPr spc="-11" dirty="0">
                <a:latin typeface="Calibri"/>
                <a:cs typeface="Calibri"/>
              </a:rPr>
              <a:t>g</a:t>
            </a:r>
            <a:r>
              <a:rPr dirty="0">
                <a:latin typeface="Calibri"/>
                <a:cs typeface="Calibri"/>
              </a:rPr>
              <a:t>i</a:t>
            </a:r>
            <a:r>
              <a:rPr spc="-19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</a:t>
            </a:r>
            <a:r>
              <a:rPr spc="-4" dirty="0">
                <a:latin typeface="Calibri"/>
                <a:cs typeface="Calibri"/>
              </a:rPr>
              <a:t> Digi</a:t>
            </a:r>
            <a:r>
              <a:rPr spc="-23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al.</a:t>
            </a:r>
            <a:endParaRPr>
              <a:latin typeface="Calibri"/>
              <a:cs typeface="Calibri"/>
            </a:endParaRPr>
          </a:p>
          <a:p>
            <a:pPr marL="523875" lvl="1" indent="-171450">
              <a:spcBef>
                <a:spcPts val="161"/>
              </a:spcBef>
              <a:buClr>
                <a:srgbClr val="454551"/>
              </a:buClr>
              <a:buSzPct val="83333"/>
              <a:buFont typeface="Arial"/>
              <a:buChar char="•"/>
              <a:tabLst>
                <a:tab pos="523875" algn="l"/>
              </a:tabLst>
            </a:pPr>
            <a:r>
              <a:rPr dirty="0">
                <a:latin typeface="Calibri"/>
                <a:cs typeface="Calibri"/>
              </a:rPr>
              <a:t>Analógi</a:t>
            </a:r>
            <a:r>
              <a:rPr spc="-23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o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a Analógi</a:t>
            </a:r>
            <a:r>
              <a:rPr spc="-23" dirty="0">
                <a:latin typeface="Calibri"/>
                <a:cs typeface="Calibri"/>
              </a:rPr>
              <a:t>c</a:t>
            </a:r>
            <a:r>
              <a:rPr spc="-8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3944" y="3989898"/>
            <a:ext cx="3416427" cy="992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4063925" y="1971123"/>
            <a:ext cx="5022342" cy="29969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357683" y="2015108"/>
            <a:ext cx="3528441" cy="1314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 txBox="1"/>
          <p:nvPr/>
        </p:nvSpPr>
        <p:spPr>
          <a:xfrm>
            <a:off x="581331" y="3469596"/>
            <a:ext cx="133921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b="1" spc="-56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T</a:t>
            </a:r>
            <a:r>
              <a:rPr b="1" spc="-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wi</a:t>
            </a:r>
            <a:r>
              <a:rPr b="1" spc="-8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n</a:t>
            </a:r>
            <a:r>
              <a:rPr b="1" spc="-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-</a:t>
            </a:r>
            <a:r>
              <a:rPr b="1" spc="-19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a</a:t>
            </a:r>
            <a:r>
              <a:rPr b="1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x</a:t>
            </a:r>
            <a:r>
              <a:rPr b="1" spc="-4" dirty="0">
                <a:solidFill>
                  <a:schemeClr val="accent6">
                    <a:lumMod val="75000"/>
                  </a:schemeClr>
                </a:solidFill>
                <a:latin typeface="Calibri"/>
                <a:cs typeface="Calibri"/>
              </a:rPr>
              <a:t> Cable</a:t>
            </a:r>
            <a:endParaRPr dirty="0">
              <a:solidFill>
                <a:schemeClr val="accent6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19DB1953-67DD-4119-89A5-144F5ABBCD67}"/>
              </a:ext>
            </a:extLst>
          </p:cNvPr>
          <p:cNvSpPr txBox="1">
            <a:spLocks noChangeArrowheads="1"/>
          </p:cNvSpPr>
          <p:nvPr/>
        </p:nvSpPr>
        <p:spPr>
          <a:xfrm>
            <a:off x="89756" y="176526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de cobre</a:t>
            </a: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E58F2546-AE6C-4DFA-B594-CAEEB1B444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484" y="1507919"/>
            <a:ext cx="6305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Cable coaxial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153300"/>
            <a:ext cx="61722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6678"/>
            <a:r>
              <a:rPr spc="-4" dirty="0"/>
              <a:t>Codifi</a:t>
            </a:r>
            <a:r>
              <a:rPr spc="-23" dirty="0"/>
              <a:t>c</a:t>
            </a:r>
            <a:r>
              <a:rPr dirty="0"/>
              <a:t>ación.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8734" y="1690155"/>
            <a:ext cx="8674894" cy="3212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975" indent="-171450">
              <a:lnSpc>
                <a:spcPts val="2396"/>
              </a:lnSpc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4" dirty="0">
                <a:latin typeface="Calibri"/>
                <a:cs typeface="Calibri"/>
              </a:rPr>
              <a:t>So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60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los</a:t>
            </a:r>
            <a:r>
              <a:rPr sz="2100" spc="71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m</a:t>
            </a:r>
            <a:r>
              <a:rPr sz="2100" spc="-23" dirty="0">
                <a:latin typeface="Calibri"/>
                <a:cs typeface="Calibri"/>
              </a:rPr>
              <a:t>é</a:t>
            </a:r>
            <a:r>
              <a:rPr sz="2100" spc="-26" dirty="0">
                <a:latin typeface="Calibri"/>
                <a:cs typeface="Calibri"/>
              </a:rPr>
              <a:t>t</a:t>
            </a:r>
            <a:r>
              <a:rPr sz="2100" spc="-4" dirty="0">
                <a:latin typeface="Calibri"/>
                <a:cs typeface="Calibri"/>
              </a:rPr>
              <a:t>odo</a:t>
            </a:r>
            <a:r>
              <a:rPr sz="2100" dirty="0">
                <a:latin typeface="Calibri"/>
                <a:cs typeface="Calibri"/>
              </a:rPr>
              <a:t>s</a:t>
            </a:r>
            <a:r>
              <a:rPr sz="2100" spc="71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pa</a:t>
            </a:r>
            <a:r>
              <a:rPr sz="2100" spc="-49" dirty="0">
                <a:latin typeface="Calibri"/>
                <a:cs typeface="Calibri"/>
              </a:rPr>
              <a:t>r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64" dirty="0">
                <a:latin typeface="Calibri"/>
                <a:cs typeface="Calibri"/>
              </a:rPr>
              <a:t> </a:t>
            </a:r>
            <a:r>
              <a:rPr sz="2100" spc="-26" dirty="0">
                <a:latin typeface="Calibri"/>
                <a:cs typeface="Calibri"/>
              </a:rPr>
              <a:t>c</a:t>
            </a:r>
            <a:r>
              <a:rPr sz="2100" spc="-4" dirty="0">
                <a:latin typeface="Calibri"/>
                <a:cs typeface="Calibri"/>
              </a:rPr>
              <a:t>o</a:t>
            </a:r>
            <a:r>
              <a:rPr sz="2100" spc="-41" dirty="0">
                <a:latin typeface="Calibri"/>
                <a:cs typeface="Calibri"/>
              </a:rPr>
              <a:t>n</a:t>
            </a:r>
            <a:r>
              <a:rPr sz="2100" spc="-34" dirty="0">
                <a:latin typeface="Calibri"/>
                <a:cs typeface="Calibri"/>
              </a:rPr>
              <a:t>v</a:t>
            </a:r>
            <a:r>
              <a:rPr sz="2100" spc="-11" dirty="0">
                <a:latin typeface="Calibri"/>
                <a:cs typeface="Calibri"/>
              </a:rPr>
              <a:t>ert</a:t>
            </a:r>
            <a:r>
              <a:rPr sz="2100" spc="-19" dirty="0">
                <a:latin typeface="Calibri"/>
                <a:cs typeface="Calibri"/>
              </a:rPr>
              <a:t>i</a:t>
            </a:r>
            <a:r>
              <a:rPr sz="2100" spc="-8" dirty="0">
                <a:latin typeface="Calibri"/>
                <a:cs typeface="Calibri"/>
              </a:rPr>
              <a:t>r</a:t>
            </a:r>
            <a:r>
              <a:rPr sz="2100" spc="71" dirty="0">
                <a:latin typeface="Calibri"/>
                <a:cs typeface="Calibri"/>
              </a:rPr>
              <a:t> </a:t>
            </a:r>
            <a:r>
              <a:rPr sz="2100" spc="4" dirty="0">
                <a:latin typeface="Calibri"/>
                <a:cs typeface="Calibri"/>
              </a:rPr>
              <a:t>u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60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g</a:t>
            </a:r>
            <a:r>
              <a:rPr sz="2100" spc="-4" dirty="0">
                <a:latin typeface="Calibri"/>
                <a:cs typeface="Calibri"/>
              </a:rPr>
              <a:t>rup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75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71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b</a:t>
            </a:r>
            <a:r>
              <a:rPr sz="2100" spc="-8" dirty="0">
                <a:latin typeface="Calibri"/>
                <a:cs typeface="Calibri"/>
              </a:rPr>
              <a:t>i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s</a:t>
            </a:r>
            <a:r>
              <a:rPr sz="2100" spc="64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e</a:t>
            </a:r>
            <a:r>
              <a:rPr sz="2100" spc="-11" dirty="0">
                <a:latin typeface="Calibri"/>
                <a:cs typeface="Calibri"/>
              </a:rPr>
              <a:t>n</a:t>
            </a:r>
            <a:r>
              <a:rPr sz="2100" spc="79" dirty="0">
                <a:latin typeface="Calibri"/>
                <a:cs typeface="Calibri"/>
              </a:rPr>
              <a:t> </a:t>
            </a:r>
            <a:r>
              <a:rPr sz="2100" spc="4" dirty="0">
                <a:latin typeface="Calibri"/>
                <a:cs typeface="Calibri"/>
              </a:rPr>
              <a:t>u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60" dirty="0">
                <a:latin typeface="Calibri"/>
                <a:cs typeface="Calibri"/>
              </a:rPr>
              <a:t> </a:t>
            </a:r>
            <a:r>
              <a:rPr sz="2100" b="1" spc="-8" dirty="0">
                <a:solidFill>
                  <a:srgbClr val="454551"/>
                </a:solidFill>
                <a:latin typeface="Calibri"/>
                <a:cs typeface="Calibri"/>
              </a:rPr>
              <a:t>p</a:t>
            </a:r>
            <a:r>
              <a:rPr sz="2100" b="1" spc="-30" dirty="0">
                <a:solidFill>
                  <a:srgbClr val="454551"/>
                </a:solidFill>
                <a:latin typeface="Calibri"/>
                <a:cs typeface="Calibri"/>
              </a:rPr>
              <a:t>a</a:t>
            </a:r>
            <a:r>
              <a:rPr sz="2100" b="1" spc="-8" dirty="0">
                <a:solidFill>
                  <a:srgbClr val="454551"/>
                </a:solidFill>
                <a:latin typeface="Calibri"/>
                <a:cs typeface="Calibri"/>
              </a:rPr>
              <a:t>t</a:t>
            </a:r>
            <a:r>
              <a:rPr sz="2100" b="1" spc="-34" dirty="0">
                <a:solidFill>
                  <a:srgbClr val="454551"/>
                </a:solidFill>
                <a:latin typeface="Calibri"/>
                <a:cs typeface="Calibri"/>
              </a:rPr>
              <a:t>r</a:t>
            </a:r>
            <a:r>
              <a:rPr sz="2100" b="1" spc="-11" dirty="0">
                <a:solidFill>
                  <a:srgbClr val="454551"/>
                </a:solidFill>
                <a:latin typeface="Calibri"/>
                <a:cs typeface="Calibri"/>
              </a:rPr>
              <a:t>ón</a:t>
            </a:r>
            <a:r>
              <a:rPr sz="2100" b="1" spc="79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2100" b="1" spc="-11" dirty="0">
                <a:solidFill>
                  <a:srgbClr val="454551"/>
                </a:solidFill>
                <a:latin typeface="Calibri"/>
                <a:cs typeface="Calibri"/>
              </a:rPr>
              <a:t>p</a:t>
            </a:r>
            <a:r>
              <a:rPr sz="2100" b="1" spc="-34" dirty="0">
                <a:solidFill>
                  <a:srgbClr val="454551"/>
                </a:solidFill>
                <a:latin typeface="Calibri"/>
                <a:cs typeface="Calibri"/>
              </a:rPr>
              <a:t>r</a:t>
            </a:r>
            <a:r>
              <a:rPr sz="2100" b="1" spc="-15" dirty="0">
                <a:solidFill>
                  <a:srgbClr val="454551"/>
                </a:solidFill>
                <a:latin typeface="Calibri"/>
                <a:cs typeface="Calibri"/>
              </a:rPr>
              <a:t>e</a:t>
            </a:r>
            <a:r>
              <a:rPr sz="2100" b="1" spc="-8" dirty="0">
                <a:solidFill>
                  <a:srgbClr val="454551"/>
                </a:solidFill>
                <a:latin typeface="Calibri"/>
                <a:cs typeface="Calibri"/>
              </a:rPr>
              <a:t>d</a:t>
            </a:r>
            <a:r>
              <a:rPr sz="2100" b="1" spc="-15" dirty="0">
                <a:solidFill>
                  <a:srgbClr val="454551"/>
                </a:solidFill>
                <a:latin typeface="Calibri"/>
                <a:cs typeface="Calibri"/>
              </a:rPr>
              <a:t>eci</a:t>
            </a:r>
            <a:r>
              <a:rPr sz="2100" b="1" dirty="0">
                <a:solidFill>
                  <a:srgbClr val="454551"/>
                </a:solidFill>
                <a:latin typeface="Calibri"/>
                <a:cs typeface="Calibri"/>
              </a:rPr>
              <a:t>b</a:t>
            </a:r>
            <a:r>
              <a:rPr sz="2100" b="1" spc="-11" dirty="0">
                <a:solidFill>
                  <a:srgbClr val="454551"/>
                </a:solidFill>
                <a:latin typeface="Calibri"/>
                <a:cs typeface="Calibri"/>
              </a:rPr>
              <a:t>le</a:t>
            </a:r>
            <a:r>
              <a:rPr sz="2100" b="1" spc="56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que</a:t>
            </a:r>
            <a:endParaRPr sz="2100">
              <a:latin typeface="Calibri"/>
              <a:cs typeface="Calibri"/>
            </a:endParaRPr>
          </a:p>
          <a:p>
            <a:pPr marL="180975">
              <a:lnSpc>
                <a:spcPts val="2396"/>
              </a:lnSpc>
            </a:pPr>
            <a:r>
              <a:rPr sz="2100" spc="-15" dirty="0">
                <a:latin typeface="Calibri"/>
                <a:cs typeface="Calibri"/>
              </a:rPr>
              <a:t>per</a:t>
            </a:r>
            <a:r>
              <a:rPr sz="2100" spc="-26" dirty="0">
                <a:latin typeface="Calibri"/>
                <a:cs typeface="Calibri"/>
              </a:rPr>
              <a:t>m</a:t>
            </a:r>
            <a:r>
              <a:rPr sz="2100" spc="-8" dirty="0">
                <a:latin typeface="Calibri"/>
                <a:cs typeface="Calibri"/>
              </a:rPr>
              <a:t>i</a:t>
            </a:r>
            <a:r>
              <a:rPr sz="2100" spc="-41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al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38" dirty="0">
                <a:latin typeface="Calibri"/>
                <a:cs typeface="Calibri"/>
              </a:rPr>
              <a:t>r</a:t>
            </a:r>
            <a:r>
              <a:rPr sz="2100" spc="-11" dirty="0">
                <a:latin typeface="Calibri"/>
                <a:cs typeface="Calibri"/>
              </a:rPr>
              <a:t>ece</a:t>
            </a:r>
            <a:r>
              <a:rPr sz="2100" spc="-23" dirty="0">
                <a:latin typeface="Calibri"/>
                <a:cs typeface="Calibri"/>
              </a:rPr>
              <a:t>p</a:t>
            </a:r>
            <a:r>
              <a:rPr sz="2100" spc="-26" dirty="0">
                <a:latin typeface="Calibri"/>
                <a:cs typeface="Calibri"/>
              </a:rPr>
              <a:t>t</a:t>
            </a:r>
            <a:r>
              <a:rPr sz="2100" spc="-15" dirty="0">
                <a:latin typeface="Calibri"/>
                <a:cs typeface="Calibri"/>
              </a:rPr>
              <a:t>o</a:t>
            </a:r>
            <a:r>
              <a:rPr sz="2100" spc="-8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di</a:t>
            </a:r>
            <a:r>
              <a:rPr sz="2100" spc="-41" dirty="0">
                <a:latin typeface="Calibri"/>
                <a:cs typeface="Calibri"/>
              </a:rPr>
              <a:t>s</a:t>
            </a:r>
            <a:r>
              <a:rPr sz="2100" spc="-8" dirty="0">
                <a:latin typeface="Calibri"/>
                <a:cs typeface="Calibri"/>
              </a:rPr>
              <a:t>ti</a:t>
            </a:r>
            <a:r>
              <a:rPr sz="2100" spc="-23" dirty="0">
                <a:latin typeface="Calibri"/>
                <a:cs typeface="Calibri"/>
              </a:rPr>
              <a:t>n</a:t>
            </a:r>
            <a:r>
              <a:rPr sz="2100" spc="-11" dirty="0">
                <a:latin typeface="Calibri"/>
                <a:cs typeface="Calibri"/>
              </a:rPr>
              <a:t>guir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los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</a:t>
            </a:r>
            <a:r>
              <a:rPr sz="2100" spc="-30" dirty="0">
                <a:latin typeface="Calibri"/>
                <a:cs typeface="Calibri"/>
              </a:rPr>
              <a:t>at</a:t>
            </a:r>
            <a:r>
              <a:rPr sz="2100" spc="-15" dirty="0">
                <a:latin typeface="Calibri"/>
                <a:cs typeface="Calibri"/>
              </a:rPr>
              <a:t>o</a:t>
            </a:r>
            <a:r>
              <a:rPr sz="2100" spc="-11" dirty="0">
                <a:latin typeface="Calibri"/>
                <a:cs typeface="Calibri"/>
              </a:rPr>
              <a:t>s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de</a:t>
            </a:r>
            <a:r>
              <a:rPr sz="2100" spc="-8" dirty="0">
                <a:latin typeface="Calibri"/>
                <a:cs typeface="Calibri"/>
              </a:rPr>
              <a:t>l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ru</a:t>
            </a:r>
            <a:r>
              <a:rPr sz="2100" spc="-19" dirty="0">
                <a:latin typeface="Calibri"/>
                <a:cs typeface="Calibri"/>
              </a:rPr>
              <a:t>i</a:t>
            </a:r>
            <a:r>
              <a:rPr sz="2100" spc="-15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o</a:t>
            </a:r>
            <a:r>
              <a:rPr sz="2100" spc="19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l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i</a:t>
            </a:r>
            <a:r>
              <a:rPr sz="2100" spc="-41" dirty="0">
                <a:latin typeface="Calibri"/>
                <a:cs typeface="Calibri"/>
              </a:rPr>
              <a:t>n</a:t>
            </a:r>
            <a:r>
              <a:rPr sz="2100" spc="-26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er</a:t>
            </a:r>
            <a:r>
              <a:rPr sz="2100" spc="-68" dirty="0">
                <a:latin typeface="Calibri"/>
                <a:cs typeface="Calibri"/>
              </a:rPr>
              <a:t>f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-38" dirty="0">
                <a:latin typeface="Calibri"/>
                <a:cs typeface="Calibri"/>
              </a:rPr>
              <a:t>r</a:t>
            </a:r>
            <a:r>
              <a:rPr sz="2100" spc="-11" dirty="0">
                <a:latin typeface="Calibri"/>
                <a:cs typeface="Calibri"/>
              </a:rPr>
              <a:t>enci</a:t>
            </a:r>
            <a:r>
              <a:rPr sz="2100" spc="-15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  <a:p>
            <a:pPr>
              <a:spcBef>
                <a:spcPts val="14"/>
              </a:spcBef>
            </a:pPr>
            <a:endParaRPr sz="2438">
              <a:latin typeface="Times New Roman"/>
              <a:cs typeface="Times New Roman"/>
            </a:endParaRPr>
          </a:p>
          <a:p>
            <a:pPr marL="180975" indent="-171450">
              <a:lnSpc>
                <a:spcPts val="2396"/>
              </a:lnSpc>
              <a:buClr>
                <a:srgbClr val="454551"/>
              </a:buClr>
              <a:buFont typeface="Arial"/>
              <a:buChar char="•"/>
              <a:tabLst>
                <a:tab pos="180975" algn="l"/>
                <a:tab pos="1151096" algn="l"/>
                <a:tab pos="2087404" algn="l"/>
                <a:tab pos="3168968" algn="l"/>
                <a:tab pos="3562350" algn="l"/>
                <a:tab pos="4450080" algn="l"/>
                <a:tab pos="4691539" algn="l"/>
                <a:tab pos="4939665" algn="l"/>
                <a:tab pos="6122669" algn="l"/>
                <a:tab pos="6431280" algn="l"/>
                <a:tab pos="8084344" algn="l"/>
              </a:tabLst>
            </a:pPr>
            <a:r>
              <a:rPr sz="2100" spc="-64" dirty="0">
                <a:latin typeface="Calibri"/>
                <a:cs typeface="Calibri"/>
              </a:rPr>
              <a:t>P</a:t>
            </a:r>
            <a:r>
              <a:rPr sz="2100" spc="-11" dirty="0">
                <a:latin typeface="Calibri"/>
                <a:cs typeface="Calibri"/>
              </a:rPr>
              <a:t>ermi</a:t>
            </a:r>
            <a:r>
              <a:rPr sz="2100" spc="-34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-8" dirty="0">
                <a:latin typeface="Calibri"/>
                <a:cs typeface="Calibri"/>
              </a:rPr>
              <a:t>g</a:t>
            </a:r>
            <a:r>
              <a:rPr sz="2100" spc="-38" dirty="0">
                <a:latin typeface="Calibri"/>
                <a:cs typeface="Calibri"/>
              </a:rPr>
              <a:t>r</a:t>
            </a:r>
            <a:r>
              <a:rPr sz="2100" spc="-19" dirty="0">
                <a:latin typeface="Calibri"/>
                <a:cs typeface="Calibri"/>
              </a:rPr>
              <a:t>e</a:t>
            </a:r>
            <a:r>
              <a:rPr sz="2100" spc="-45" dirty="0">
                <a:latin typeface="Calibri"/>
                <a:cs typeface="Calibri"/>
              </a:rPr>
              <a:t>g</a:t>
            </a:r>
            <a:r>
              <a:rPr sz="2100" spc="-11" dirty="0">
                <a:latin typeface="Calibri"/>
                <a:cs typeface="Calibri"/>
              </a:rPr>
              <a:t>ar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2100" spc="-15" dirty="0">
                <a:latin typeface="Calibri"/>
                <a:cs typeface="Calibri"/>
              </a:rPr>
              <a:t>p</a:t>
            </a:r>
            <a:r>
              <a:rPr sz="2100" spc="-34" dirty="0">
                <a:latin typeface="Calibri"/>
                <a:cs typeface="Calibri"/>
              </a:rPr>
              <a:t>a</a:t>
            </a:r>
            <a:r>
              <a:rPr sz="2100" spc="-8" dirty="0">
                <a:latin typeface="Calibri"/>
                <a:cs typeface="Calibri"/>
              </a:rPr>
              <a:t>t</a:t>
            </a:r>
            <a:r>
              <a:rPr sz="2100" spc="-49" dirty="0">
                <a:latin typeface="Calibri"/>
                <a:cs typeface="Calibri"/>
              </a:rPr>
              <a:t>r</a:t>
            </a:r>
            <a:r>
              <a:rPr sz="2100" spc="-15" dirty="0">
                <a:latin typeface="Calibri"/>
                <a:cs typeface="Calibri"/>
              </a:rPr>
              <a:t>one</a:t>
            </a:r>
            <a:r>
              <a:rPr sz="2100" spc="-11" dirty="0">
                <a:latin typeface="Calibri"/>
                <a:cs typeface="Calibri"/>
              </a:rPr>
              <a:t>s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2100" spc="-15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2100" spc="-26" dirty="0">
                <a:latin typeface="Calibri"/>
                <a:cs typeface="Calibri"/>
              </a:rPr>
              <a:t>c</a:t>
            </a:r>
            <a:r>
              <a:rPr sz="2100" spc="-4" dirty="0">
                <a:latin typeface="Calibri"/>
                <a:cs typeface="Calibri"/>
              </a:rPr>
              <a:t>o</a:t>
            </a:r>
            <a:r>
              <a:rPr sz="2100" spc="-23" dirty="0">
                <a:latin typeface="Calibri"/>
                <a:cs typeface="Calibri"/>
              </a:rPr>
              <a:t>n</a:t>
            </a:r>
            <a:r>
              <a:rPr sz="2100" spc="-8" dirty="0">
                <a:latin typeface="Calibri"/>
                <a:cs typeface="Calibri"/>
              </a:rPr>
              <a:t>t</a:t>
            </a:r>
            <a:r>
              <a:rPr sz="2100" spc="-49" dirty="0">
                <a:latin typeface="Calibri"/>
                <a:cs typeface="Calibri"/>
              </a:rPr>
              <a:t>r</a:t>
            </a:r>
            <a:r>
              <a:rPr sz="2100" spc="-4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l	</a:t>
            </a:r>
            <a:r>
              <a:rPr sz="2100" spc="-11" dirty="0">
                <a:latin typeface="Calibri"/>
                <a:cs typeface="Calibri"/>
              </a:rPr>
              <a:t>y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2100" spc="-15" dirty="0">
                <a:latin typeface="Calibri"/>
                <a:cs typeface="Calibri"/>
              </a:rPr>
              <a:t>ma</a:t>
            </a:r>
            <a:r>
              <a:rPr sz="2100" spc="-34" dirty="0">
                <a:latin typeface="Calibri"/>
                <a:cs typeface="Calibri"/>
              </a:rPr>
              <a:t>n</a:t>
            </a:r>
            <a:r>
              <a:rPr sz="2100" spc="-26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ener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2100" spc="-8" dirty="0">
                <a:latin typeface="Calibri"/>
                <a:cs typeface="Calibri"/>
              </a:rPr>
              <a:t>l</a:t>
            </a:r>
            <a:r>
              <a:rPr sz="2100" dirty="0">
                <a:latin typeface="Calibri"/>
                <a:cs typeface="Calibri"/>
              </a:rPr>
              <a:t>a	</a:t>
            </a:r>
            <a:r>
              <a:rPr sz="2100" spc="-15" dirty="0">
                <a:latin typeface="Calibri"/>
                <a:cs typeface="Calibri"/>
              </a:rPr>
              <a:t>sinc</a:t>
            </a:r>
            <a:r>
              <a:rPr sz="2100" spc="-38" dirty="0">
                <a:latin typeface="Calibri"/>
                <a:cs typeface="Calibri"/>
              </a:rPr>
              <a:t>r</a:t>
            </a:r>
            <a:r>
              <a:rPr sz="2100" spc="-4" dirty="0">
                <a:latin typeface="Calibri"/>
                <a:cs typeface="Calibri"/>
              </a:rPr>
              <a:t>on</a:t>
            </a:r>
            <a:r>
              <a:rPr sz="2100" spc="-8" dirty="0">
                <a:latin typeface="Calibri"/>
                <a:cs typeface="Calibri"/>
              </a:rPr>
              <a:t>i</a:t>
            </a:r>
            <a:r>
              <a:rPr sz="2100" spc="-53" dirty="0">
                <a:latin typeface="Calibri"/>
                <a:cs typeface="Calibri"/>
              </a:rPr>
              <a:t>z</a:t>
            </a:r>
            <a:r>
              <a:rPr sz="2100" spc="-11" dirty="0">
                <a:latin typeface="Calibri"/>
                <a:cs typeface="Calibri"/>
              </a:rPr>
              <a:t>ación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-38" dirty="0">
                <a:latin typeface="Calibri"/>
                <a:cs typeface="Calibri"/>
              </a:rPr>
              <a:t>n</a:t>
            </a:r>
            <a:r>
              <a:rPr sz="2100" spc="-8" dirty="0">
                <a:latin typeface="Calibri"/>
                <a:cs typeface="Calibri"/>
              </a:rPr>
              <a:t>t</a:t>
            </a:r>
            <a:r>
              <a:rPr sz="2100" spc="-41" dirty="0">
                <a:latin typeface="Calibri"/>
                <a:cs typeface="Calibri"/>
              </a:rPr>
              <a:t>r</a:t>
            </a:r>
            <a:r>
              <a:rPr sz="2100" spc="-11" dirty="0">
                <a:latin typeface="Calibri"/>
                <a:cs typeface="Calibri"/>
              </a:rPr>
              <a:t>e</a:t>
            </a:r>
            <a:endParaRPr sz="2100">
              <a:latin typeface="Calibri"/>
              <a:cs typeface="Calibri"/>
            </a:endParaRPr>
          </a:p>
          <a:p>
            <a:pPr marL="180975">
              <a:lnSpc>
                <a:spcPts val="2396"/>
              </a:lnSpc>
            </a:pPr>
            <a:r>
              <a:rPr sz="2100" spc="-8" dirty="0">
                <a:latin typeface="Calibri"/>
                <a:cs typeface="Calibri"/>
              </a:rPr>
              <a:t>t</a:t>
            </a:r>
            <a:r>
              <a:rPr sz="2100" spc="-56" dirty="0">
                <a:latin typeface="Calibri"/>
                <a:cs typeface="Calibri"/>
              </a:rPr>
              <a:t>r</a:t>
            </a:r>
            <a:r>
              <a:rPr sz="2100" spc="-15" dirty="0">
                <a:latin typeface="Calibri"/>
                <a:cs typeface="Calibri"/>
              </a:rPr>
              <a:t>ansmiso</a:t>
            </a:r>
            <a:r>
              <a:rPr sz="2100" spc="-8" dirty="0">
                <a:latin typeface="Calibri"/>
                <a:cs typeface="Calibri"/>
              </a:rPr>
              <a:t>r</a:t>
            </a:r>
            <a:r>
              <a:rPr sz="2100" spc="26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y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spc="-38" dirty="0">
                <a:latin typeface="Calibri"/>
                <a:cs typeface="Calibri"/>
              </a:rPr>
              <a:t>r</a:t>
            </a:r>
            <a:r>
              <a:rPr sz="2100" spc="-11" dirty="0">
                <a:latin typeface="Calibri"/>
                <a:cs typeface="Calibri"/>
              </a:rPr>
              <a:t>ece</a:t>
            </a:r>
            <a:r>
              <a:rPr sz="2100" spc="-23" dirty="0">
                <a:latin typeface="Calibri"/>
                <a:cs typeface="Calibri"/>
              </a:rPr>
              <a:t>p</a:t>
            </a:r>
            <a:r>
              <a:rPr sz="2100" spc="-26" dirty="0">
                <a:latin typeface="Calibri"/>
                <a:cs typeface="Calibri"/>
              </a:rPr>
              <a:t>t</a:t>
            </a:r>
            <a:r>
              <a:rPr sz="2100" spc="-15" dirty="0">
                <a:latin typeface="Calibri"/>
                <a:cs typeface="Calibri"/>
              </a:rPr>
              <a:t>o</a:t>
            </a:r>
            <a:r>
              <a:rPr sz="2100" spc="-217" dirty="0">
                <a:latin typeface="Calibri"/>
                <a:cs typeface="Calibri"/>
              </a:rPr>
              <a:t>r</a:t>
            </a:r>
            <a:r>
              <a:rPr sz="2100" dirty="0"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  <a:p>
            <a:pPr>
              <a:spcBef>
                <a:spcPts val="14"/>
              </a:spcBef>
            </a:pPr>
            <a:endParaRPr sz="2438">
              <a:latin typeface="Times New Roman"/>
              <a:cs typeface="Times New Roman"/>
            </a:endParaRPr>
          </a:p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15" dirty="0">
                <a:latin typeface="Calibri"/>
                <a:cs typeface="Calibri"/>
              </a:rPr>
              <a:t>Tipo</a:t>
            </a:r>
            <a:r>
              <a:rPr sz="2100" spc="-11" dirty="0">
                <a:latin typeface="Calibri"/>
                <a:cs typeface="Calibri"/>
              </a:rPr>
              <a:t>s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b="1" spc="-11" dirty="0">
                <a:solidFill>
                  <a:srgbClr val="454551"/>
                </a:solidFill>
                <a:latin typeface="Calibri"/>
                <a:cs typeface="Calibri"/>
              </a:rPr>
              <a:t>Símbolo</a:t>
            </a:r>
            <a:r>
              <a:rPr sz="2100" b="1" spc="-26" dirty="0">
                <a:solidFill>
                  <a:srgbClr val="454551"/>
                </a:solidFill>
                <a:latin typeface="Calibri"/>
                <a:cs typeface="Calibri"/>
              </a:rPr>
              <a:t>s</a:t>
            </a:r>
            <a:r>
              <a:rPr sz="2100" spc="-8" dirty="0">
                <a:latin typeface="Calibri"/>
                <a:cs typeface="Calibri"/>
              </a:rPr>
              <a:t>:</a:t>
            </a:r>
            <a:endParaRPr sz="2100">
              <a:latin typeface="Calibri"/>
              <a:cs typeface="Calibri"/>
            </a:endParaRPr>
          </a:p>
          <a:p>
            <a:pPr marL="523875" lvl="1" indent="-171450">
              <a:spcBef>
                <a:spcPts val="180"/>
              </a:spcBef>
              <a:buClr>
                <a:srgbClr val="454551"/>
              </a:buClr>
              <a:buFont typeface="Arial"/>
              <a:buChar char="•"/>
              <a:tabLst>
                <a:tab pos="523875" algn="l"/>
              </a:tabLst>
            </a:pPr>
            <a:r>
              <a:rPr spc="-4" dirty="0">
                <a:latin typeface="Calibri"/>
                <a:cs typeface="Calibri"/>
              </a:rPr>
              <a:t>D</a:t>
            </a:r>
            <a:r>
              <a:rPr spc="-19" dirty="0">
                <a:latin typeface="Calibri"/>
                <a:cs typeface="Calibri"/>
              </a:rPr>
              <a:t>at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spc="-11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 marL="523875" lvl="1" indent="-171450">
              <a:spcBef>
                <a:spcPts val="161"/>
              </a:spcBef>
              <a:buClr>
                <a:srgbClr val="454551"/>
              </a:buClr>
              <a:buFont typeface="Arial"/>
              <a:buChar char="•"/>
              <a:tabLst>
                <a:tab pos="523875" algn="l"/>
              </a:tabLst>
            </a:pPr>
            <a:r>
              <a:rPr spc="-4" dirty="0">
                <a:latin typeface="Calibri"/>
                <a:cs typeface="Calibri"/>
              </a:rPr>
              <a:t>Co</a:t>
            </a:r>
            <a:r>
              <a:rPr spc="-23" dirty="0">
                <a:latin typeface="Calibri"/>
                <a:cs typeface="Calibri"/>
              </a:rPr>
              <a:t>n</a:t>
            </a:r>
            <a:r>
              <a:rPr spc="-8" dirty="0">
                <a:latin typeface="Calibri"/>
                <a:cs typeface="Calibri"/>
              </a:rPr>
              <a:t>t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ol</a:t>
            </a:r>
            <a:r>
              <a:rPr dirty="0">
                <a:latin typeface="Calibri"/>
                <a:cs typeface="Calibri"/>
              </a:rPr>
              <a:t>.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(Ej</a:t>
            </a:r>
            <a:r>
              <a:rPr spc="-8" dirty="0">
                <a:latin typeface="Calibri"/>
                <a:cs typeface="Calibri"/>
              </a:rPr>
              <a:t>:</a:t>
            </a:r>
            <a:r>
              <a:rPr spc="-19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Inicio</a:t>
            </a:r>
            <a:r>
              <a:rPr spc="-8" dirty="0">
                <a:latin typeface="Calibri"/>
                <a:cs typeface="Calibri"/>
              </a:rPr>
              <a:t>/</a:t>
            </a:r>
            <a:r>
              <a:rPr spc="-4" dirty="0">
                <a:latin typeface="Calibri"/>
                <a:cs typeface="Calibri"/>
              </a:rPr>
              <a:t>Fi</a:t>
            </a:r>
            <a:r>
              <a:rPr dirty="0">
                <a:latin typeface="Calibri"/>
                <a:cs typeface="Calibri"/>
              </a:rPr>
              <a:t>n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15" dirty="0">
                <a:latin typeface="Calibri"/>
                <a:cs typeface="Calibri"/>
              </a:rPr>
              <a:t>d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13" dirty="0">
                <a:latin typeface="Calibri"/>
                <a:cs typeface="Calibri"/>
              </a:rPr>
              <a:t>T</a:t>
            </a:r>
            <a:r>
              <a:rPr spc="-41" dirty="0">
                <a:latin typeface="Calibri"/>
                <a:cs typeface="Calibri"/>
              </a:rPr>
              <a:t>r</a:t>
            </a:r>
            <a:r>
              <a:rPr spc="-15" dirty="0">
                <a:latin typeface="Calibri"/>
                <a:cs typeface="Calibri"/>
              </a:rPr>
              <a:t>am</a:t>
            </a:r>
            <a:r>
              <a:rPr spc="-8" dirty="0">
                <a:latin typeface="Calibri"/>
                <a:cs typeface="Calibri"/>
              </a:rPr>
              <a:t>a, </a:t>
            </a:r>
            <a:r>
              <a:rPr dirty="0">
                <a:latin typeface="Calibri"/>
                <a:cs typeface="Calibri"/>
              </a:rPr>
              <a:t>inacti</a:t>
            </a:r>
            <a:r>
              <a:rPr spc="-23" dirty="0">
                <a:latin typeface="Calibri"/>
                <a:cs typeface="Calibri"/>
              </a:rPr>
              <a:t>v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).</a:t>
            </a:r>
            <a:endParaRPr>
              <a:latin typeface="Calibri"/>
              <a:cs typeface="Calibri"/>
            </a:endParaRPr>
          </a:p>
          <a:p>
            <a:pPr marL="523875" lvl="1" indent="-171450">
              <a:spcBef>
                <a:spcPts val="150"/>
              </a:spcBef>
              <a:buClr>
                <a:srgbClr val="454551"/>
              </a:buClr>
              <a:buFont typeface="Arial"/>
              <a:buChar char="•"/>
              <a:tabLst>
                <a:tab pos="523875" algn="l"/>
              </a:tabLst>
            </a:pPr>
            <a:r>
              <a:rPr dirty="0">
                <a:latin typeface="Calibri"/>
                <a:cs typeface="Calibri"/>
              </a:rPr>
              <a:t>I</a:t>
            </a:r>
            <a:r>
              <a:rPr spc="-34" dirty="0">
                <a:latin typeface="Calibri"/>
                <a:cs typeface="Calibri"/>
              </a:rPr>
              <a:t>n</a:t>
            </a:r>
            <a:r>
              <a:rPr spc="-41" dirty="0">
                <a:latin typeface="Calibri"/>
                <a:cs typeface="Calibri"/>
              </a:rPr>
              <a:t>v</a:t>
            </a:r>
            <a:r>
              <a:rPr dirty="0">
                <a:latin typeface="Calibri"/>
                <a:cs typeface="Calibri"/>
              </a:rPr>
              <a:t>álido</a:t>
            </a:r>
            <a:r>
              <a:rPr spc="-4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153300"/>
            <a:ext cx="61722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525"/>
            <a:r>
              <a:rPr spc="-4" dirty="0"/>
              <a:t>Tipo</a:t>
            </a:r>
            <a:r>
              <a:rPr dirty="0"/>
              <a:t>s</a:t>
            </a:r>
            <a:r>
              <a:rPr spc="8" dirty="0"/>
              <a:t> </a:t>
            </a:r>
            <a:r>
              <a:rPr dirty="0"/>
              <a:t>de</a:t>
            </a:r>
            <a:r>
              <a:rPr spc="-4" dirty="0"/>
              <a:t> </a:t>
            </a:r>
            <a:r>
              <a:rPr dirty="0"/>
              <a:t>medi</a:t>
            </a:r>
            <a:r>
              <a:rPr spc="-11" dirty="0"/>
              <a:t>o</a:t>
            </a:r>
            <a:r>
              <a:rPr dirty="0"/>
              <a:t>s</a:t>
            </a:r>
            <a:r>
              <a:rPr spc="11" dirty="0"/>
              <a:t> </a:t>
            </a:r>
            <a:r>
              <a:rPr dirty="0"/>
              <a:t>físi</a:t>
            </a:r>
            <a:r>
              <a:rPr spc="-26" dirty="0"/>
              <a:t>c</a:t>
            </a:r>
            <a:r>
              <a:rPr spc="-4" dirty="0"/>
              <a:t>os.</a:t>
            </a: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58181" y="1829085"/>
          <a:ext cx="8735788" cy="3429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0045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380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859790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M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DIO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5455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TI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P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OS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54551"/>
                    </a:solidFill>
                  </a:tcPr>
                </a:tc>
                <a:tc>
                  <a:txBody>
                    <a:bodyPr/>
                    <a:lstStyle/>
                    <a:p>
                      <a:pPr marL="410209">
                        <a:lnSpc>
                          <a:spcPct val="100000"/>
                        </a:lnSpc>
                      </a:pP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S</a:t>
                      </a:r>
                      <a:r>
                        <a:rPr sz="1800" b="1" spc="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E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ÑALIZ</a:t>
                      </a:r>
                      <a:r>
                        <a:rPr sz="1800" b="1" spc="-4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CIÓN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54551"/>
                    </a:solidFill>
                  </a:tcPr>
                </a:tc>
                <a:tc>
                  <a:txBody>
                    <a:bodyPr/>
                    <a:lstStyle/>
                    <a:p>
                      <a:pPr marL="337185">
                        <a:lnSpc>
                          <a:spcPct val="100000"/>
                        </a:lnSpc>
                      </a:pPr>
                      <a:r>
                        <a:rPr sz="1800" b="1" spc="-1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OD</a:t>
                      </a:r>
                      <a:r>
                        <a:rPr sz="1800" b="1" spc="-1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I</a:t>
                      </a:r>
                      <a:r>
                        <a:rPr sz="1800" b="1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FIC</a:t>
                      </a:r>
                      <a:r>
                        <a:rPr sz="1800" b="1" spc="-30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A</a:t>
                      </a:r>
                      <a:r>
                        <a:rPr sz="1800" b="1" spc="-5" dirty="0">
                          <a:solidFill>
                            <a:srgbClr val="FFFFFF"/>
                          </a:solidFill>
                          <a:latin typeface="Calibri"/>
                          <a:cs typeface="Calibri"/>
                        </a:rPr>
                        <a:t>CIÓN</a:t>
                      </a:r>
                      <a:endParaRPr sz="18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4545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58181" y="2281142"/>
          <a:ext cx="8735787" cy="8915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9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45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86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1539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400" b="1" spc="-2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b="1" spc="-10" dirty="0">
                          <a:latin typeface="Calibri"/>
                          <a:cs typeface="Calibri"/>
                        </a:rPr>
                        <a:t>BR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E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349250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49885" algn="l"/>
                        </a:tabLst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Se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ñ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ales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éct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400" spc="-2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as.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4988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Co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xi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al.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34988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400" spc="-7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n-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x.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34988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400" spc="-24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.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34988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400" spc="-1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400" spc="-235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49885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Ma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nche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16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349885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Non-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ur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3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30" dirty="0">
                          <a:latin typeface="Calibri"/>
                          <a:cs typeface="Calibri"/>
                        </a:rPr>
                        <a:t>Z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3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349885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Mult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ev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9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200" spc="-4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iti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-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349885">
                        <a:lnSpc>
                          <a:spcPct val="100000"/>
                        </a:lnSpc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200" spc="-2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15" dirty="0">
                          <a:latin typeface="Calibri"/>
                          <a:cs typeface="Calibri"/>
                        </a:rPr>
                        <a:t>v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el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tabLst>
                          <a:tab pos="349885" algn="l"/>
                        </a:tabLst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•	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B.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tabLst>
                          <a:tab pos="349885" algn="l"/>
                        </a:tabLst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•	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8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10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B.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58181" y="3281839"/>
          <a:ext cx="8735787" cy="8915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9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3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91540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FIB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A </a:t>
                      </a:r>
                      <a:r>
                        <a:rPr sz="1400" b="1" spc="-5" dirty="0">
                          <a:latin typeface="Calibri"/>
                          <a:cs typeface="Calibri"/>
                        </a:rPr>
                        <a:t>ÓPTICA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349250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49885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Impulsos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uz.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7D7DE"/>
                    </a:solidFill>
                  </a:tcPr>
                </a:tc>
                <a:tc>
                  <a:txBody>
                    <a:bodyPr/>
                    <a:lstStyle/>
                    <a:p>
                      <a:pPr marL="34988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Mu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moda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.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807085" lvl="1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807720" algn="l"/>
                        </a:tabLst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1,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2,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3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4.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34988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Monomodo.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807085" lvl="1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807720" algn="l"/>
                        </a:tabLst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OS1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,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OS2.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7D7DE"/>
                    </a:solidFill>
                  </a:tcPr>
                </a:tc>
                <a:tc>
                  <a:txBody>
                    <a:bodyPr/>
                    <a:lstStyle/>
                    <a:p>
                      <a:pPr marL="349885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Bina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y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U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po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l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ar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NR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Z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).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7D7DE"/>
                    </a:solidFill>
                  </a:tcPr>
                </a:tc>
                <a:tc>
                  <a:txBody>
                    <a:bodyPr/>
                    <a:lstStyle/>
                    <a:p>
                      <a:pPr marL="63500">
                        <a:lnSpc>
                          <a:spcPct val="100000"/>
                        </a:lnSpc>
                        <a:tabLst>
                          <a:tab pos="349885" algn="l"/>
                        </a:tabLst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•	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4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/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5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B.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7D7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58181" y="4282440"/>
          <a:ext cx="8735787" cy="11658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99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3576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65889">
                <a:tc>
                  <a:txBody>
                    <a:bodyPr/>
                    <a:lstStyle/>
                    <a:p>
                      <a:pPr marL="62865">
                        <a:lnSpc>
                          <a:spcPct val="100000"/>
                        </a:lnSpc>
                      </a:pPr>
                      <a:r>
                        <a:rPr sz="1400" b="1" dirty="0">
                          <a:latin typeface="Calibri"/>
                          <a:cs typeface="Calibri"/>
                        </a:rPr>
                        <a:t>INALÁMB</a:t>
                      </a:r>
                      <a:r>
                        <a:rPr sz="1400" b="1" spc="-15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400" b="1" spc="-20" dirty="0">
                          <a:latin typeface="Calibri"/>
                          <a:cs typeface="Calibri"/>
                        </a:rPr>
                        <a:t>C</a:t>
                      </a:r>
                      <a:r>
                        <a:rPr sz="1400" b="1" dirty="0">
                          <a:latin typeface="Calibri"/>
                          <a:cs typeface="Calibri"/>
                        </a:rPr>
                        <a:t>O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349250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49885" algn="l"/>
                        </a:tabLst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Onda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4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adio.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349250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49885" algn="l"/>
                        </a:tabLst>
                      </a:pPr>
                      <a:r>
                        <a:rPr sz="140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ic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oond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s.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49885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WLA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N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–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Fi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yperLAN…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349885" indent="-287020">
                        <a:lnSpc>
                          <a:spcPct val="100000"/>
                        </a:lnSpc>
                        <a:spcBef>
                          <a:spcPts val="1080"/>
                        </a:spcBef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400" spc="-5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400" spc="-140" dirty="0">
                          <a:latin typeface="Calibri"/>
                          <a:cs typeface="Calibri"/>
                        </a:rPr>
                        <a:t>P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AN – Blu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ooth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Z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g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B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…</a:t>
                      </a:r>
                      <a:endParaRPr sz="1400">
                        <a:latin typeface="Calibri"/>
                        <a:cs typeface="Calibri"/>
                      </a:endParaRPr>
                    </a:p>
                    <a:p>
                      <a:pPr marL="349885" indent="-287020">
                        <a:lnSpc>
                          <a:spcPct val="100000"/>
                        </a:lnSpc>
                        <a:spcBef>
                          <a:spcPts val="1080"/>
                        </a:spcBef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400" spc="-1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400" spc="-90" dirty="0">
                          <a:latin typeface="Calibri"/>
                          <a:cs typeface="Calibri"/>
                        </a:rPr>
                        <a:t>W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AN</a:t>
                      </a:r>
                      <a:r>
                        <a:rPr sz="14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–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él</a:t>
                      </a:r>
                      <a:r>
                        <a:rPr sz="1400" spc="-10" dirty="0">
                          <a:latin typeface="Calibri"/>
                          <a:cs typeface="Calibri"/>
                        </a:rPr>
                        <a:t>i</a:t>
                      </a:r>
                      <a:r>
                        <a:rPr sz="1400" spc="-30" dirty="0">
                          <a:latin typeface="Calibri"/>
                          <a:cs typeface="Calibri"/>
                        </a:rPr>
                        <a:t>t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400" spc="5" dirty="0">
                          <a:latin typeface="Calibri"/>
                          <a:cs typeface="Calibri"/>
                        </a:rPr>
                        <a:t>s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,</a:t>
                      </a:r>
                      <a:r>
                        <a:rPr sz="14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Wi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M</a:t>
                      </a:r>
                      <a:r>
                        <a:rPr sz="1400" spc="-15" dirty="0">
                          <a:latin typeface="Calibri"/>
                          <a:cs typeface="Calibri"/>
                        </a:rPr>
                        <a:t>a</a:t>
                      </a:r>
                      <a:r>
                        <a:rPr sz="1400" spc="-5" dirty="0">
                          <a:latin typeface="Calibri"/>
                          <a:cs typeface="Calibri"/>
                        </a:rPr>
                        <a:t>x</a:t>
                      </a:r>
                      <a:r>
                        <a:rPr sz="1400" dirty="0">
                          <a:latin typeface="Calibri"/>
                          <a:cs typeface="Calibri"/>
                        </a:rPr>
                        <a:t>…</a:t>
                      </a:r>
                      <a:endParaRPr sz="14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49885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DBPSK.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349885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DQPSK.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tabLst>
                          <a:tab pos="349885" algn="l"/>
                        </a:tabLst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•	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16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Q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AM.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tabLst>
                          <a:tab pos="349885" algn="l"/>
                        </a:tabLst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•	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64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Q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AM.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tabLst>
                          <a:tab pos="349885" algn="l"/>
                        </a:tabLst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•	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256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-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Q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AM.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49885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F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H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SS.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349885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SS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S.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349885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OF</a:t>
                      </a:r>
                      <a:r>
                        <a:rPr sz="1200" spc="5" dirty="0">
                          <a:latin typeface="Calibri"/>
                          <a:cs typeface="Calibri"/>
                        </a:rPr>
                        <a:t>D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M.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349885" indent="-286385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MIM</a:t>
                      </a:r>
                      <a:r>
                        <a:rPr sz="1200" spc="-25" dirty="0">
                          <a:latin typeface="Calibri"/>
                          <a:cs typeface="Calibri"/>
                        </a:rPr>
                        <a:t>O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.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350520" indent="-287020">
                        <a:lnSpc>
                          <a:spcPct val="100000"/>
                        </a:lnSpc>
                        <a:buFont typeface="Arial"/>
                        <a:buChar char="•"/>
                        <a:tabLst>
                          <a:tab pos="350520" algn="l"/>
                        </a:tabLst>
                      </a:pPr>
                      <a:r>
                        <a:rPr sz="1200" spc="-5" dirty="0">
                          <a:latin typeface="Calibri"/>
                          <a:cs typeface="Calibri"/>
                        </a:rPr>
                        <a:t>1/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1</a:t>
                      </a:r>
                      <a:r>
                        <a:rPr sz="1200" spc="15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Ba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spc="-55" dirty="0">
                          <a:latin typeface="Calibri"/>
                          <a:cs typeface="Calibri"/>
                        </a:rPr>
                        <a:t>k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e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r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tabLst>
                          <a:tab pos="349885" algn="l"/>
                        </a:tabLst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•	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4/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8</a:t>
                      </a:r>
                      <a:r>
                        <a:rPr sz="1200" spc="10" dirty="0">
                          <a:latin typeface="Calibri"/>
                          <a:cs typeface="Calibri"/>
                        </a:rPr>
                        <a:t> 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(CCK)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tabLst>
                          <a:tab pos="349885" algn="l"/>
                        </a:tabLst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•	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1/2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tabLst>
                          <a:tab pos="349885" algn="l"/>
                        </a:tabLst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•	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2/3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tabLst>
                          <a:tab pos="349885" algn="l"/>
                        </a:tabLst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•	</a:t>
                      </a:r>
                      <a:r>
                        <a:rPr sz="1200" spc="-5" dirty="0">
                          <a:latin typeface="Calibri"/>
                          <a:cs typeface="Calibri"/>
                        </a:rPr>
                        <a:t>3/4</a:t>
                      </a:r>
                      <a:endParaRPr sz="1200">
                        <a:latin typeface="Calibri"/>
                        <a:cs typeface="Calibri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tabLst>
                          <a:tab pos="349885" algn="l"/>
                        </a:tabLst>
                      </a:pPr>
                      <a:r>
                        <a:rPr sz="1200" dirty="0">
                          <a:latin typeface="Arial"/>
                          <a:cs typeface="Arial"/>
                        </a:rPr>
                        <a:t>•	</a:t>
                      </a:r>
                      <a:r>
                        <a:rPr sz="1200" spc="-10" dirty="0">
                          <a:latin typeface="Calibri"/>
                          <a:cs typeface="Calibri"/>
                        </a:rPr>
                        <a:t>5/</a:t>
                      </a:r>
                      <a:r>
                        <a:rPr sz="1200" dirty="0">
                          <a:latin typeface="Calibri"/>
                          <a:cs typeface="Calibri"/>
                        </a:rPr>
                        <a:t>6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57150">
                      <a:solidFill>
                        <a:srgbClr val="FFFFFF"/>
                      </a:solidFill>
                      <a:prstDash val="solid"/>
                    </a:lnL>
                    <a:lnR w="57150">
                      <a:solidFill>
                        <a:srgbClr val="FFFFFF"/>
                      </a:solidFill>
                      <a:prstDash val="solid"/>
                    </a:lnR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153300"/>
            <a:ext cx="61722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525"/>
            <a:r>
              <a:rPr dirty="0"/>
              <a:t>Medios</a:t>
            </a:r>
            <a:r>
              <a:rPr spc="-4" dirty="0"/>
              <a:t> </a:t>
            </a:r>
            <a:r>
              <a:rPr dirty="0"/>
              <a:t>de</a:t>
            </a:r>
            <a:r>
              <a:rPr spc="-4" dirty="0"/>
              <a:t> Cob</a:t>
            </a:r>
            <a:r>
              <a:rPr spc="-38" dirty="0"/>
              <a:t>r</a:t>
            </a:r>
            <a:r>
              <a:rPr dirty="0"/>
              <a:t>e</a:t>
            </a:r>
            <a:r>
              <a:rPr spc="-4" dirty="0"/>
              <a:t> </a:t>
            </a:r>
            <a:r>
              <a:rPr dirty="0">
                <a:latin typeface="Calibri Light"/>
                <a:cs typeface="Calibri Light"/>
              </a:rPr>
              <a:t>–</a:t>
            </a:r>
            <a:r>
              <a:rPr spc="4" dirty="0">
                <a:latin typeface="Calibri Light"/>
                <a:cs typeface="Calibri Light"/>
              </a:rPr>
              <a:t> </a:t>
            </a:r>
            <a:r>
              <a:rPr spc="-4" dirty="0"/>
              <a:t>Co</a:t>
            </a:r>
            <a:r>
              <a:rPr spc="-30" dirty="0"/>
              <a:t>a</a:t>
            </a:r>
            <a:r>
              <a:rPr spc="-4" dirty="0"/>
              <a:t>xial.</a:t>
            </a:r>
          </a:p>
        </p:txBody>
      </p:sp>
      <p:sp>
        <p:nvSpPr>
          <p:cNvPr id="3" name="object 3"/>
          <p:cNvSpPr/>
          <p:nvPr/>
        </p:nvSpPr>
        <p:spPr>
          <a:xfrm>
            <a:off x="201168" y="3593591"/>
            <a:ext cx="3416427" cy="9921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3893058" y="1831085"/>
            <a:ext cx="5022342" cy="29969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45160" y="2015108"/>
            <a:ext cx="3528441" cy="13144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 txBox="1"/>
          <p:nvPr/>
        </p:nvSpPr>
        <p:spPr>
          <a:xfrm>
            <a:off x="368808" y="1958359"/>
            <a:ext cx="1283017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b="1" spc="-4" dirty="0">
                <a:solidFill>
                  <a:srgbClr val="454551"/>
                </a:solidFill>
                <a:latin typeface="Calibri"/>
                <a:cs typeface="Calibri"/>
              </a:rPr>
              <a:t>Co</a:t>
            </a:r>
            <a:r>
              <a:rPr b="1" spc="-15" dirty="0">
                <a:solidFill>
                  <a:srgbClr val="454551"/>
                </a:solidFill>
                <a:latin typeface="Calibri"/>
                <a:cs typeface="Calibri"/>
              </a:rPr>
              <a:t>a</a:t>
            </a:r>
            <a:r>
              <a:rPr b="1" spc="-4" dirty="0">
                <a:solidFill>
                  <a:srgbClr val="454551"/>
                </a:solidFill>
                <a:latin typeface="Calibri"/>
                <a:cs typeface="Calibri"/>
              </a:rPr>
              <a:t>xia</a:t>
            </a:r>
            <a:r>
              <a:rPr b="1" dirty="0">
                <a:solidFill>
                  <a:srgbClr val="454551"/>
                </a:solidFill>
                <a:latin typeface="Calibri"/>
                <a:cs typeface="Calibri"/>
              </a:rPr>
              <a:t>l</a:t>
            </a:r>
            <a:r>
              <a:rPr b="1" spc="-8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b="1" spc="-4" dirty="0">
                <a:solidFill>
                  <a:srgbClr val="454551"/>
                </a:solidFill>
                <a:latin typeface="Calibri"/>
                <a:cs typeface="Calibri"/>
              </a:rPr>
              <a:t>Cable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8808" y="3469596"/>
            <a:ext cx="133921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b="1" spc="-56" dirty="0">
                <a:solidFill>
                  <a:srgbClr val="454551"/>
                </a:solidFill>
                <a:latin typeface="Calibri"/>
                <a:cs typeface="Calibri"/>
              </a:rPr>
              <a:t>T</a:t>
            </a:r>
            <a:r>
              <a:rPr b="1" spc="-4" dirty="0">
                <a:solidFill>
                  <a:srgbClr val="454551"/>
                </a:solidFill>
                <a:latin typeface="Calibri"/>
                <a:cs typeface="Calibri"/>
              </a:rPr>
              <a:t>wi</a:t>
            </a:r>
            <a:r>
              <a:rPr b="1" spc="-8" dirty="0">
                <a:solidFill>
                  <a:srgbClr val="454551"/>
                </a:solidFill>
                <a:latin typeface="Calibri"/>
                <a:cs typeface="Calibri"/>
              </a:rPr>
              <a:t>n</a:t>
            </a:r>
            <a:r>
              <a:rPr b="1" spc="-4" dirty="0">
                <a:solidFill>
                  <a:srgbClr val="454551"/>
                </a:solidFill>
                <a:latin typeface="Calibri"/>
                <a:cs typeface="Calibri"/>
              </a:rPr>
              <a:t>-</a:t>
            </a:r>
            <a:r>
              <a:rPr b="1" spc="-19" dirty="0">
                <a:solidFill>
                  <a:srgbClr val="454551"/>
                </a:solidFill>
                <a:latin typeface="Calibri"/>
                <a:cs typeface="Calibri"/>
              </a:rPr>
              <a:t>a</a:t>
            </a:r>
            <a:r>
              <a:rPr b="1" dirty="0">
                <a:solidFill>
                  <a:srgbClr val="454551"/>
                </a:solidFill>
                <a:latin typeface="Calibri"/>
                <a:cs typeface="Calibri"/>
              </a:rPr>
              <a:t>x</a:t>
            </a:r>
            <a:r>
              <a:rPr b="1" spc="-4" dirty="0">
                <a:solidFill>
                  <a:srgbClr val="454551"/>
                </a:solidFill>
                <a:latin typeface="Calibri"/>
                <a:cs typeface="Calibri"/>
              </a:rPr>
              <a:t> Cable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153300"/>
            <a:ext cx="61722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525"/>
            <a:r>
              <a:rPr dirty="0"/>
              <a:t>Medios</a:t>
            </a:r>
            <a:r>
              <a:rPr spc="-4" dirty="0"/>
              <a:t> </a:t>
            </a:r>
            <a:r>
              <a:rPr dirty="0"/>
              <a:t>de</a:t>
            </a:r>
            <a:r>
              <a:rPr spc="-4" dirty="0"/>
              <a:t> Cob</a:t>
            </a:r>
            <a:r>
              <a:rPr spc="-38" dirty="0"/>
              <a:t>r</a:t>
            </a:r>
            <a:r>
              <a:rPr dirty="0"/>
              <a:t>e</a:t>
            </a:r>
            <a:r>
              <a:rPr spc="-4" dirty="0"/>
              <a:t> </a:t>
            </a:r>
            <a:r>
              <a:rPr dirty="0">
                <a:latin typeface="Calibri Light"/>
                <a:cs typeface="Calibri Light"/>
              </a:rPr>
              <a:t>–</a:t>
            </a:r>
            <a:r>
              <a:rPr spc="4" dirty="0">
                <a:latin typeface="Calibri Light"/>
                <a:cs typeface="Calibri Light"/>
              </a:rPr>
              <a:t> </a:t>
            </a:r>
            <a:r>
              <a:rPr dirty="0"/>
              <a:t>UT</a:t>
            </a:r>
            <a:r>
              <a:rPr spc="-326" dirty="0"/>
              <a:t>P</a:t>
            </a:r>
            <a:r>
              <a:rPr dirty="0"/>
              <a:t>.</a:t>
            </a:r>
          </a:p>
        </p:txBody>
      </p:sp>
      <p:sp>
        <p:nvSpPr>
          <p:cNvPr id="3" name="object 3"/>
          <p:cNvSpPr/>
          <p:nvPr/>
        </p:nvSpPr>
        <p:spPr>
          <a:xfrm>
            <a:off x="2739772" y="2196845"/>
            <a:ext cx="6404228" cy="3485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79451" y="2296288"/>
            <a:ext cx="2171700" cy="1571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238734" y="1969675"/>
            <a:ext cx="28784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Unshiel</a:t>
            </a:r>
            <a:r>
              <a:rPr b="1" spc="-19" dirty="0">
                <a:solidFill>
                  <a:srgbClr val="454551"/>
                </a:solidFill>
                <a:latin typeface="Calibri"/>
                <a:cs typeface="Calibri"/>
              </a:rPr>
              <a:t>d</a:t>
            </a:r>
            <a:r>
              <a:rPr b="1" spc="-4" dirty="0">
                <a:solidFill>
                  <a:srgbClr val="454551"/>
                </a:solidFill>
                <a:latin typeface="Calibri"/>
                <a:cs typeface="Calibri"/>
              </a:rPr>
              <a:t>e</a:t>
            </a:r>
            <a:r>
              <a:rPr b="1" dirty="0">
                <a:solidFill>
                  <a:srgbClr val="454551"/>
                </a:solidFill>
                <a:latin typeface="Calibri"/>
                <a:cs typeface="Calibri"/>
              </a:rPr>
              <a:t>d</a:t>
            </a:r>
            <a:r>
              <a:rPr b="1" spc="-4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b="1" spc="-53" dirty="0">
                <a:solidFill>
                  <a:srgbClr val="454551"/>
                </a:solidFill>
                <a:latin typeface="Calibri"/>
                <a:cs typeface="Calibri"/>
              </a:rPr>
              <a:t>T</a:t>
            </a:r>
            <a:r>
              <a:rPr b="1" spc="-15" dirty="0">
                <a:solidFill>
                  <a:srgbClr val="454551"/>
                </a:solidFill>
                <a:latin typeface="Calibri"/>
                <a:cs typeface="Calibri"/>
              </a:rPr>
              <a:t>wi</a:t>
            </a:r>
            <a:r>
              <a:rPr b="1" spc="-23" dirty="0">
                <a:solidFill>
                  <a:srgbClr val="454551"/>
                </a:solidFill>
                <a:latin typeface="Calibri"/>
                <a:cs typeface="Calibri"/>
              </a:rPr>
              <a:t>s</a:t>
            </a:r>
            <a:r>
              <a:rPr b="1" spc="-30" dirty="0">
                <a:solidFill>
                  <a:srgbClr val="454551"/>
                </a:solidFill>
                <a:latin typeface="Calibri"/>
                <a:cs typeface="Calibri"/>
              </a:rPr>
              <a:t>t</a:t>
            </a:r>
            <a:r>
              <a:rPr b="1" spc="-4" dirty="0">
                <a:solidFill>
                  <a:srgbClr val="454551"/>
                </a:solidFill>
                <a:latin typeface="Calibri"/>
                <a:cs typeface="Calibri"/>
              </a:rPr>
              <a:t>e</a:t>
            </a:r>
            <a:r>
              <a:rPr b="1" dirty="0">
                <a:solidFill>
                  <a:srgbClr val="454551"/>
                </a:solidFill>
                <a:latin typeface="Calibri"/>
                <a:cs typeface="Calibri"/>
              </a:rPr>
              <a:t>d </a:t>
            </a:r>
            <a:r>
              <a:rPr b="1" spc="-41" dirty="0">
                <a:solidFill>
                  <a:srgbClr val="454551"/>
                </a:solidFill>
                <a:latin typeface="Calibri"/>
                <a:cs typeface="Calibri"/>
              </a:rPr>
              <a:t>P</a:t>
            </a:r>
            <a:r>
              <a:rPr b="1" spc="-8" dirty="0">
                <a:solidFill>
                  <a:srgbClr val="454551"/>
                </a:solidFill>
                <a:latin typeface="Calibri"/>
                <a:cs typeface="Calibri"/>
              </a:rPr>
              <a:t>air</a:t>
            </a:r>
            <a:r>
              <a:rPr b="1" spc="-4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(UTP)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153300"/>
            <a:ext cx="61722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525"/>
            <a:r>
              <a:rPr dirty="0"/>
              <a:t>Medios</a:t>
            </a:r>
            <a:r>
              <a:rPr spc="-4" dirty="0"/>
              <a:t> </a:t>
            </a:r>
            <a:r>
              <a:rPr dirty="0"/>
              <a:t>de</a:t>
            </a:r>
            <a:r>
              <a:rPr spc="-4" dirty="0"/>
              <a:t> Cob</a:t>
            </a:r>
            <a:r>
              <a:rPr spc="-38" dirty="0"/>
              <a:t>r</a:t>
            </a:r>
            <a:r>
              <a:rPr dirty="0"/>
              <a:t>e</a:t>
            </a:r>
            <a:r>
              <a:rPr spc="-4" dirty="0"/>
              <a:t> </a:t>
            </a:r>
            <a:r>
              <a:rPr dirty="0">
                <a:latin typeface="Calibri Light"/>
                <a:cs typeface="Calibri Light"/>
              </a:rPr>
              <a:t>–</a:t>
            </a:r>
            <a:r>
              <a:rPr spc="4" dirty="0">
                <a:latin typeface="Calibri Light"/>
                <a:cs typeface="Calibri Light"/>
              </a:rPr>
              <a:t> </a:t>
            </a:r>
            <a:r>
              <a:rPr spc="-11" dirty="0"/>
              <a:t>S</a:t>
            </a:r>
            <a:r>
              <a:rPr spc="-4" dirty="0"/>
              <a:t>T</a:t>
            </a:r>
            <a:r>
              <a:rPr spc="-323" dirty="0"/>
              <a:t>P</a:t>
            </a:r>
            <a:r>
              <a:rPr dirty="0"/>
              <a:t>.</a:t>
            </a:r>
          </a:p>
        </p:txBody>
      </p:sp>
      <p:sp>
        <p:nvSpPr>
          <p:cNvPr id="3" name="object 3"/>
          <p:cNvSpPr/>
          <p:nvPr/>
        </p:nvSpPr>
        <p:spPr>
          <a:xfrm>
            <a:off x="3840480" y="1919097"/>
            <a:ext cx="4449699" cy="38724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310895" y="2248280"/>
            <a:ext cx="1923669" cy="198767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238735" y="1969675"/>
            <a:ext cx="2623184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Shielded</a:t>
            </a:r>
            <a:r>
              <a:rPr b="1" spc="-8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b="1" spc="-56" dirty="0">
                <a:solidFill>
                  <a:srgbClr val="454551"/>
                </a:solidFill>
                <a:latin typeface="Calibri"/>
                <a:cs typeface="Calibri"/>
              </a:rPr>
              <a:t>T</a:t>
            </a:r>
            <a:r>
              <a:rPr b="1" spc="-15" dirty="0">
                <a:solidFill>
                  <a:srgbClr val="454551"/>
                </a:solidFill>
                <a:latin typeface="Calibri"/>
                <a:cs typeface="Calibri"/>
              </a:rPr>
              <a:t>wi</a:t>
            </a:r>
            <a:r>
              <a:rPr b="1" spc="-26" dirty="0">
                <a:solidFill>
                  <a:srgbClr val="454551"/>
                </a:solidFill>
                <a:latin typeface="Calibri"/>
                <a:cs typeface="Calibri"/>
              </a:rPr>
              <a:t>s</a:t>
            </a:r>
            <a:r>
              <a:rPr b="1" spc="-30" dirty="0">
                <a:solidFill>
                  <a:srgbClr val="454551"/>
                </a:solidFill>
                <a:latin typeface="Calibri"/>
                <a:cs typeface="Calibri"/>
              </a:rPr>
              <a:t>t</a:t>
            </a:r>
            <a:r>
              <a:rPr b="1" spc="-4" dirty="0">
                <a:solidFill>
                  <a:srgbClr val="454551"/>
                </a:solidFill>
                <a:latin typeface="Calibri"/>
                <a:cs typeface="Calibri"/>
              </a:rPr>
              <a:t>e</a:t>
            </a:r>
            <a:r>
              <a:rPr b="1" dirty="0">
                <a:solidFill>
                  <a:srgbClr val="454551"/>
                </a:solidFill>
                <a:latin typeface="Calibri"/>
                <a:cs typeface="Calibri"/>
              </a:rPr>
              <a:t>d</a:t>
            </a:r>
            <a:r>
              <a:rPr b="1" spc="8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b="1" spc="-41" dirty="0">
                <a:solidFill>
                  <a:srgbClr val="454551"/>
                </a:solidFill>
                <a:latin typeface="Calibri"/>
                <a:cs typeface="Calibri"/>
              </a:rPr>
              <a:t>P</a:t>
            </a:r>
            <a:r>
              <a:rPr b="1" spc="-8" dirty="0">
                <a:solidFill>
                  <a:srgbClr val="454551"/>
                </a:solidFill>
                <a:latin typeface="Calibri"/>
                <a:cs typeface="Calibri"/>
              </a:rPr>
              <a:t>air</a:t>
            </a:r>
            <a:r>
              <a:rPr b="1" spc="-4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(UTP)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153300"/>
            <a:ext cx="61722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525"/>
            <a:r>
              <a:rPr spc="-53" dirty="0"/>
              <a:t>E</a:t>
            </a:r>
            <a:r>
              <a:rPr spc="-34" dirty="0"/>
              <a:t>v</a:t>
            </a:r>
            <a:r>
              <a:rPr spc="-4" dirty="0"/>
              <a:t>olució</a:t>
            </a:r>
            <a:r>
              <a:rPr dirty="0"/>
              <a:t>n</a:t>
            </a:r>
            <a:r>
              <a:rPr spc="15" dirty="0"/>
              <a:t> </a:t>
            </a:r>
            <a:r>
              <a:rPr dirty="0"/>
              <a:t>del</a:t>
            </a:r>
            <a:r>
              <a:rPr spc="8" dirty="0"/>
              <a:t> </a:t>
            </a:r>
            <a:r>
              <a:rPr spc="-26" dirty="0"/>
              <a:t>c</a:t>
            </a:r>
            <a:r>
              <a:rPr dirty="0"/>
              <a:t>able</a:t>
            </a:r>
            <a:r>
              <a:rPr spc="-4" dirty="0"/>
              <a:t> </a:t>
            </a:r>
            <a:r>
              <a:rPr spc="4" dirty="0"/>
              <a:t>U</a:t>
            </a:r>
            <a:r>
              <a:rPr spc="-4" dirty="0"/>
              <a:t>T</a:t>
            </a:r>
            <a:r>
              <a:rPr spc="-323" dirty="0"/>
              <a:t>P</a:t>
            </a:r>
            <a:r>
              <a:rPr dirty="0"/>
              <a:t>.</a:t>
            </a:r>
          </a:p>
        </p:txBody>
      </p:sp>
      <p:sp>
        <p:nvSpPr>
          <p:cNvPr id="3" name="object 3"/>
          <p:cNvSpPr/>
          <p:nvPr/>
        </p:nvSpPr>
        <p:spPr>
          <a:xfrm>
            <a:off x="5790438" y="2383822"/>
            <a:ext cx="1120139" cy="21013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997839" y="2524887"/>
            <a:ext cx="1679067" cy="18528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79451" y="2451734"/>
            <a:ext cx="948690" cy="194538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3006091" y="2499741"/>
            <a:ext cx="992123" cy="194538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3879341" y="2490597"/>
            <a:ext cx="1668780" cy="1893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6700267" y="2457450"/>
            <a:ext cx="2241422" cy="194424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307188"/>
            <a:ext cx="6172200" cy="3693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6191"/>
            <a:r>
              <a:rPr dirty="0"/>
              <a:t>Medios</a:t>
            </a:r>
            <a:r>
              <a:rPr spc="-8" dirty="0"/>
              <a:t> </a:t>
            </a:r>
            <a:r>
              <a:rPr spc="-4" dirty="0"/>
              <a:t>ó</a:t>
            </a:r>
            <a:r>
              <a:rPr spc="-11" dirty="0"/>
              <a:t>p</a:t>
            </a:r>
            <a:r>
              <a:rPr dirty="0"/>
              <a:t>ti</a:t>
            </a:r>
            <a:r>
              <a:rPr spc="-23" dirty="0"/>
              <a:t>c</a:t>
            </a:r>
            <a:r>
              <a:rPr spc="-4" dirty="0"/>
              <a:t>os.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5534" y="1799368"/>
            <a:ext cx="3269933" cy="163762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6310"/>
            <a:r>
              <a:rPr b="1" spc="-8" dirty="0">
                <a:solidFill>
                  <a:srgbClr val="454551"/>
                </a:solidFill>
                <a:latin typeface="Calibri"/>
                <a:cs typeface="Calibri"/>
              </a:rPr>
              <a:t>Fib</a:t>
            </a:r>
            <a:r>
              <a:rPr b="1" spc="-49" dirty="0">
                <a:solidFill>
                  <a:srgbClr val="454551"/>
                </a:solidFill>
                <a:latin typeface="Calibri"/>
                <a:cs typeface="Calibri"/>
              </a:rPr>
              <a:t>r</a:t>
            </a:r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a Mul</a:t>
            </a:r>
            <a:r>
              <a:rPr b="1" spc="-15" dirty="0">
                <a:solidFill>
                  <a:srgbClr val="454551"/>
                </a:solidFill>
                <a:latin typeface="Calibri"/>
                <a:cs typeface="Calibri"/>
              </a:rPr>
              <a:t>t</a:t>
            </a:r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imodo</a:t>
            </a:r>
            <a:r>
              <a:rPr b="1" spc="-8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(MMF)</a:t>
            </a:r>
            <a:endParaRPr>
              <a:latin typeface="Calibri"/>
              <a:cs typeface="Calibri"/>
            </a:endParaRPr>
          </a:p>
          <a:p>
            <a:pPr>
              <a:spcBef>
                <a:spcPts val="37"/>
              </a:spcBef>
            </a:pPr>
            <a:endParaRPr sz="1425">
              <a:latin typeface="Times New Roman"/>
              <a:cs typeface="Times New Roman"/>
            </a:endParaRPr>
          </a:p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1500" dirty="0">
                <a:latin typeface="Calibri"/>
                <a:cs typeface="Calibri"/>
              </a:rPr>
              <a:t>Nú</a:t>
            </a:r>
            <a:r>
              <a:rPr sz="1500" spc="4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l</a:t>
            </a:r>
            <a:r>
              <a:rPr sz="1500" spc="-8" dirty="0">
                <a:latin typeface="Calibri"/>
                <a:cs typeface="Calibri"/>
              </a:rPr>
              <a:t>e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</a:t>
            </a:r>
            <a:r>
              <a:rPr sz="1500" dirty="0">
                <a:latin typeface="Calibri"/>
                <a:cs typeface="Calibri"/>
              </a:rPr>
              <a:t>e  62.</a:t>
            </a:r>
            <a:r>
              <a:rPr sz="1500" spc="4" dirty="0">
                <a:latin typeface="Calibri"/>
                <a:cs typeface="Calibri"/>
              </a:rPr>
              <a:t>5</a:t>
            </a:r>
            <a:r>
              <a:rPr sz="1500" spc="1110" dirty="0">
                <a:latin typeface="Symbol"/>
                <a:cs typeface="Symbol"/>
              </a:rPr>
              <a:t></a:t>
            </a:r>
            <a:r>
              <a:rPr sz="1500" dirty="0">
                <a:latin typeface="Calibri"/>
                <a:cs typeface="Calibri"/>
              </a:rPr>
              <a:t>m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5</a:t>
            </a:r>
            <a:r>
              <a:rPr sz="1500" spc="4" dirty="0">
                <a:latin typeface="Calibri"/>
                <a:cs typeface="Calibri"/>
              </a:rPr>
              <a:t>0</a:t>
            </a:r>
            <a:r>
              <a:rPr sz="1500" spc="1110" dirty="0">
                <a:latin typeface="Symbol"/>
                <a:cs typeface="Symbol"/>
              </a:rPr>
              <a:t></a:t>
            </a:r>
            <a:r>
              <a:rPr sz="1500" spc="-4" dirty="0">
                <a:latin typeface="Calibri"/>
                <a:cs typeface="Calibri"/>
              </a:rPr>
              <a:t>m.</a:t>
            </a:r>
            <a:endParaRPr sz="1500">
              <a:latin typeface="Calibri"/>
              <a:cs typeface="Calibri"/>
            </a:endParaRPr>
          </a:p>
          <a:p>
            <a:pPr marL="180975" indent="-171450">
              <a:spcBef>
                <a:spcPts val="548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1500" dirty="0">
                <a:latin typeface="Calibri"/>
                <a:cs typeface="Calibri"/>
              </a:rPr>
              <a:t>M</a:t>
            </a:r>
            <a:r>
              <a:rPr sz="1500" spc="-26" dirty="0">
                <a:latin typeface="Calibri"/>
                <a:cs typeface="Calibri"/>
              </a:rPr>
              <a:t>a</a:t>
            </a:r>
            <a:r>
              <a:rPr sz="1500" spc="-15" dirty="0">
                <a:latin typeface="Calibri"/>
                <a:cs typeface="Calibri"/>
              </a:rPr>
              <a:t>y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r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dispe</a:t>
            </a:r>
            <a:r>
              <a:rPr sz="1500" spc="-30" dirty="0">
                <a:latin typeface="Calibri"/>
                <a:cs typeface="Calibri"/>
              </a:rPr>
              <a:t>r</a:t>
            </a:r>
            <a:r>
              <a:rPr sz="1500" spc="-4" dirty="0">
                <a:latin typeface="Calibri"/>
                <a:cs typeface="Calibri"/>
              </a:rPr>
              <a:t>s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spc="-4" dirty="0">
                <a:latin typeface="Calibri"/>
                <a:cs typeface="Calibri"/>
              </a:rPr>
              <a:t>ó</a:t>
            </a:r>
            <a:r>
              <a:rPr sz="1500" dirty="0">
                <a:latin typeface="Calibri"/>
                <a:cs typeface="Calibri"/>
              </a:rPr>
              <a:t>n.</a:t>
            </a:r>
            <a:endParaRPr sz="1500">
              <a:latin typeface="Calibri"/>
              <a:cs typeface="Calibri"/>
            </a:endParaRPr>
          </a:p>
          <a:p>
            <a:pPr marL="180975" indent="-171450">
              <a:spcBef>
                <a:spcPts val="574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1500" spc="-41" dirty="0">
                <a:latin typeface="Calibri"/>
                <a:cs typeface="Calibri"/>
              </a:rPr>
              <a:t>P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34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di</a:t>
            </a:r>
            <a:r>
              <a:rPr sz="1500" spc="-26" dirty="0">
                <a:latin typeface="Calibri"/>
                <a:cs typeface="Calibri"/>
              </a:rPr>
              <a:t>s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ancias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</a:t>
            </a:r>
            <a:r>
              <a:rPr sz="1500" spc="-4" dirty="0">
                <a:latin typeface="Calibri"/>
                <a:cs typeface="Calibri"/>
              </a:rPr>
              <a:t>or</a:t>
            </a:r>
            <a:r>
              <a:rPr sz="1500" spc="-23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as </a:t>
            </a:r>
            <a:r>
              <a:rPr sz="1500" spc="-4" dirty="0">
                <a:latin typeface="Calibri"/>
                <a:cs typeface="Calibri"/>
              </a:rPr>
              <a:t>(&lt;</a:t>
            </a:r>
            <a:r>
              <a:rPr sz="1500" spc="-30" dirty="0">
                <a:latin typeface="Calibri"/>
                <a:cs typeface="Calibri"/>
              </a:rPr>
              <a:t>K</a:t>
            </a:r>
            <a:r>
              <a:rPr sz="1500" dirty="0">
                <a:latin typeface="Calibri"/>
                <a:cs typeface="Calibri"/>
              </a:rPr>
              <a:t>m).</a:t>
            </a:r>
            <a:endParaRPr sz="1500">
              <a:latin typeface="Calibri"/>
              <a:cs typeface="Calibri"/>
            </a:endParaRPr>
          </a:p>
          <a:p>
            <a:pPr marL="180975" indent="-171450">
              <a:spcBef>
                <a:spcPts val="566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1500" spc="-41" dirty="0">
                <a:latin typeface="Calibri"/>
                <a:cs typeface="Calibri"/>
              </a:rPr>
              <a:t>P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30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11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us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8" dirty="0">
                <a:latin typeface="Calibri"/>
                <a:cs typeface="Calibri"/>
              </a:rPr>
              <a:t> c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dirty="0">
                <a:latin typeface="Calibri"/>
                <a:cs typeface="Calibri"/>
              </a:rPr>
              <a:t>n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</a:t>
            </a:r>
            <a:r>
              <a:rPr sz="1500" spc="-30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anscei</a:t>
            </a:r>
            <a:r>
              <a:rPr sz="1500" spc="-26" dirty="0">
                <a:latin typeface="Calibri"/>
                <a:cs typeface="Calibri"/>
              </a:rPr>
              <a:t>v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34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s</a:t>
            </a:r>
            <a:r>
              <a:rPr sz="1500" spc="19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</a:t>
            </a:r>
            <a:r>
              <a:rPr sz="1500" dirty="0">
                <a:latin typeface="Calibri"/>
                <a:cs typeface="Calibri"/>
              </a:rPr>
              <a:t>e </a:t>
            </a:r>
            <a:r>
              <a:rPr sz="1500" spc="4" dirty="0">
                <a:latin typeface="Calibri"/>
                <a:cs typeface="Calibri"/>
              </a:rPr>
              <a:t>b</a:t>
            </a:r>
            <a:r>
              <a:rPr sz="1500" dirty="0">
                <a:latin typeface="Calibri"/>
                <a:cs typeface="Calibri"/>
              </a:rPr>
              <a:t>ajo</a:t>
            </a:r>
            <a:r>
              <a:rPr sz="1500" spc="-19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spc="-23" dirty="0">
                <a:latin typeface="Calibri"/>
                <a:cs typeface="Calibri"/>
              </a:rPr>
              <a:t>s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spc="-4" dirty="0">
                <a:latin typeface="Calibri"/>
                <a:cs typeface="Calibri"/>
              </a:rPr>
              <a:t>o.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52403" y="1799368"/>
            <a:ext cx="3189923" cy="18107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27735"/>
            <a:r>
              <a:rPr b="1" spc="-8" dirty="0">
                <a:solidFill>
                  <a:srgbClr val="454551"/>
                </a:solidFill>
                <a:latin typeface="Calibri"/>
                <a:cs typeface="Calibri"/>
              </a:rPr>
              <a:t>Fib</a:t>
            </a:r>
            <a:r>
              <a:rPr b="1" spc="-49" dirty="0">
                <a:solidFill>
                  <a:srgbClr val="454551"/>
                </a:solidFill>
                <a:latin typeface="Calibri"/>
                <a:cs typeface="Calibri"/>
              </a:rPr>
              <a:t>r</a:t>
            </a:r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a </a:t>
            </a:r>
            <a:r>
              <a:rPr b="1" spc="-19" dirty="0">
                <a:solidFill>
                  <a:srgbClr val="454551"/>
                </a:solidFill>
                <a:latin typeface="Calibri"/>
                <a:cs typeface="Calibri"/>
              </a:rPr>
              <a:t>M</a:t>
            </a:r>
            <a:r>
              <a:rPr b="1" spc="-8" dirty="0">
                <a:solidFill>
                  <a:srgbClr val="454551"/>
                </a:solidFill>
                <a:latin typeface="Calibri"/>
                <a:cs typeface="Calibri"/>
              </a:rPr>
              <a:t>o</a:t>
            </a:r>
            <a:r>
              <a:rPr b="1" spc="-15" dirty="0">
                <a:solidFill>
                  <a:srgbClr val="454551"/>
                </a:solidFill>
                <a:latin typeface="Calibri"/>
                <a:cs typeface="Calibri"/>
              </a:rPr>
              <a:t>nom</a:t>
            </a:r>
            <a:r>
              <a:rPr b="1" spc="-8" dirty="0">
                <a:solidFill>
                  <a:srgbClr val="454551"/>
                </a:solidFill>
                <a:latin typeface="Calibri"/>
                <a:cs typeface="Calibri"/>
              </a:rPr>
              <a:t>o</a:t>
            </a:r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do</a:t>
            </a:r>
            <a:r>
              <a:rPr b="1" spc="-30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(SM</a:t>
            </a:r>
            <a:r>
              <a:rPr b="1" spc="-4" dirty="0">
                <a:solidFill>
                  <a:srgbClr val="454551"/>
                </a:solidFill>
                <a:latin typeface="Calibri"/>
                <a:cs typeface="Calibri"/>
              </a:rPr>
              <a:t>F</a:t>
            </a:r>
            <a:r>
              <a:rPr b="1" spc="-8" dirty="0">
                <a:solidFill>
                  <a:srgbClr val="454551"/>
                </a:solidFill>
                <a:latin typeface="Calibri"/>
                <a:cs typeface="Calibri"/>
              </a:rPr>
              <a:t>)</a:t>
            </a:r>
            <a:endParaRPr>
              <a:latin typeface="Calibri"/>
              <a:cs typeface="Calibri"/>
            </a:endParaRPr>
          </a:p>
          <a:p>
            <a:pPr>
              <a:spcBef>
                <a:spcPts val="26"/>
              </a:spcBef>
            </a:pPr>
            <a:endParaRPr sz="2550">
              <a:latin typeface="Times New Roman"/>
              <a:cs typeface="Times New Roman"/>
            </a:endParaRPr>
          </a:p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1500" dirty="0">
                <a:latin typeface="Calibri"/>
                <a:cs typeface="Calibri"/>
              </a:rPr>
              <a:t>Nú</a:t>
            </a:r>
            <a:r>
              <a:rPr sz="1500" spc="4" dirty="0">
                <a:latin typeface="Calibri"/>
                <a:cs typeface="Calibri"/>
              </a:rPr>
              <a:t>c</a:t>
            </a:r>
            <a:r>
              <a:rPr sz="1500" dirty="0">
                <a:latin typeface="Calibri"/>
                <a:cs typeface="Calibri"/>
              </a:rPr>
              <a:t>l</a:t>
            </a:r>
            <a:r>
              <a:rPr sz="1500" spc="-8" dirty="0">
                <a:latin typeface="Calibri"/>
                <a:cs typeface="Calibri"/>
              </a:rPr>
              <a:t>e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15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</a:t>
            </a:r>
            <a:r>
              <a:rPr sz="1500" dirty="0">
                <a:latin typeface="Calibri"/>
                <a:cs typeface="Calibri"/>
              </a:rPr>
              <a:t>e </a:t>
            </a:r>
            <a:r>
              <a:rPr sz="1500" spc="8" dirty="0">
                <a:latin typeface="Calibri"/>
                <a:cs typeface="Calibri"/>
              </a:rPr>
              <a:t>9</a:t>
            </a:r>
            <a:r>
              <a:rPr sz="1500" spc="1110" dirty="0">
                <a:latin typeface="Symbol"/>
                <a:cs typeface="Symbol"/>
              </a:rPr>
              <a:t></a:t>
            </a:r>
            <a:r>
              <a:rPr sz="1500" spc="-4" dirty="0">
                <a:latin typeface="Calibri"/>
                <a:cs typeface="Calibri"/>
              </a:rPr>
              <a:t>m.</a:t>
            </a:r>
            <a:endParaRPr sz="1500">
              <a:latin typeface="Calibri"/>
              <a:cs typeface="Calibri"/>
            </a:endParaRPr>
          </a:p>
          <a:p>
            <a:pPr marL="180975" indent="-171450">
              <a:spcBef>
                <a:spcPts val="548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1500" dirty="0">
                <a:latin typeface="Calibri"/>
                <a:cs typeface="Calibri"/>
              </a:rPr>
              <a:t>Menor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dispe</a:t>
            </a:r>
            <a:r>
              <a:rPr sz="1500" spc="-30" dirty="0">
                <a:latin typeface="Calibri"/>
                <a:cs typeface="Calibri"/>
              </a:rPr>
              <a:t>r</a:t>
            </a:r>
            <a:r>
              <a:rPr sz="1500" spc="-4" dirty="0">
                <a:latin typeface="Calibri"/>
                <a:cs typeface="Calibri"/>
              </a:rPr>
              <a:t>s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spc="-4" dirty="0">
                <a:latin typeface="Calibri"/>
                <a:cs typeface="Calibri"/>
              </a:rPr>
              <a:t>ón.</a:t>
            </a:r>
            <a:endParaRPr sz="1500">
              <a:latin typeface="Calibri"/>
              <a:cs typeface="Calibri"/>
            </a:endParaRPr>
          </a:p>
          <a:p>
            <a:pPr marL="180975" indent="-171450">
              <a:spcBef>
                <a:spcPts val="574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1500" spc="-41" dirty="0">
                <a:latin typeface="Calibri"/>
                <a:cs typeface="Calibri"/>
              </a:rPr>
              <a:t>P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34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di</a:t>
            </a:r>
            <a:r>
              <a:rPr sz="1500" spc="-26" dirty="0">
                <a:latin typeface="Calibri"/>
                <a:cs typeface="Calibri"/>
              </a:rPr>
              <a:t>s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ancias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l</a:t>
            </a:r>
            <a:r>
              <a:rPr sz="1500" spc="-8" dirty="0">
                <a:latin typeface="Calibri"/>
                <a:cs typeface="Calibri"/>
              </a:rPr>
              <a:t>a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spc="-26" dirty="0">
                <a:latin typeface="Calibri"/>
                <a:cs typeface="Calibri"/>
              </a:rPr>
              <a:t>g</a:t>
            </a:r>
            <a:r>
              <a:rPr sz="1500" dirty="0">
                <a:latin typeface="Calibri"/>
                <a:cs typeface="Calibri"/>
              </a:rPr>
              <a:t>as </a:t>
            </a:r>
            <a:r>
              <a:rPr sz="1500" spc="-4" dirty="0">
                <a:latin typeface="Calibri"/>
                <a:cs typeface="Calibri"/>
              </a:rPr>
              <a:t>(&gt;</a:t>
            </a:r>
            <a:r>
              <a:rPr sz="1500" spc="-30" dirty="0">
                <a:latin typeface="Calibri"/>
                <a:cs typeface="Calibri"/>
              </a:rPr>
              <a:t>K</a:t>
            </a:r>
            <a:r>
              <a:rPr sz="1500" spc="-8" dirty="0">
                <a:latin typeface="Calibri"/>
                <a:cs typeface="Calibri"/>
              </a:rPr>
              <a:t>m</a:t>
            </a:r>
            <a:r>
              <a:rPr sz="1500" dirty="0">
                <a:latin typeface="Calibri"/>
                <a:cs typeface="Calibri"/>
              </a:rPr>
              <a:t>)</a:t>
            </a:r>
            <a:endParaRPr sz="1500">
              <a:latin typeface="Calibri"/>
              <a:cs typeface="Calibri"/>
            </a:endParaRPr>
          </a:p>
          <a:p>
            <a:pPr marL="180975" indent="-171450">
              <a:spcBef>
                <a:spcPts val="566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1500" spc="-26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equie</a:t>
            </a:r>
            <a:r>
              <a:rPr sz="1500" spc="-26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</a:t>
            </a:r>
            <a:r>
              <a:rPr sz="1500" spc="-30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anscei</a:t>
            </a:r>
            <a:r>
              <a:rPr sz="1500" spc="-26" dirty="0">
                <a:latin typeface="Calibri"/>
                <a:cs typeface="Calibri"/>
              </a:rPr>
              <a:t>v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34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s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</a:t>
            </a:r>
            <a:r>
              <a:rPr sz="1500" dirty="0">
                <a:latin typeface="Calibri"/>
                <a:cs typeface="Calibri"/>
              </a:rPr>
              <a:t>e al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o co</a:t>
            </a:r>
            <a:r>
              <a:rPr sz="1500" spc="-26" dirty="0">
                <a:latin typeface="Calibri"/>
                <a:cs typeface="Calibri"/>
              </a:rPr>
              <a:t>s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spc="-4" dirty="0">
                <a:latin typeface="Calibri"/>
                <a:cs typeface="Calibri"/>
              </a:rPr>
              <a:t>o.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175503" y="3647313"/>
            <a:ext cx="3257550" cy="1971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658368" y="3650741"/>
            <a:ext cx="3358134" cy="19648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814746"/>
            <a:ext cx="6172200" cy="13542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525"/>
            <a:r>
              <a:rPr dirty="0"/>
              <a:t>Medios</a:t>
            </a:r>
            <a:r>
              <a:rPr spc="-4" dirty="0"/>
              <a:t> </a:t>
            </a:r>
            <a:r>
              <a:rPr spc="-11" dirty="0"/>
              <a:t>óp</a:t>
            </a:r>
            <a:r>
              <a:rPr dirty="0"/>
              <a:t>ti</a:t>
            </a:r>
            <a:r>
              <a:rPr spc="-23" dirty="0"/>
              <a:t>c</a:t>
            </a:r>
            <a:r>
              <a:rPr spc="-4" dirty="0"/>
              <a:t>o</a:t>
            </a:r>
            <a:r>
              <a:rPr dirty="0"/>
              <a:t>s</a:t>
            </a:r>
            <a:r>
              <a:rPr spc="4" dirty="0"/>
              <a:t> </a:t>
            </a:r>
            <a:r>
              <a:rPr dirty="0">
                <a:latin typeface="Calibri Light"/>
                <a:cs typeface="Calibri Light"/>
              </a:rPr>
              <a:t>–</a:t>
            </a:r>
            <a:r>
              <a:rPr spc="4" dirty="0">
                <a:latin typeface="Calibri Light"/>
                <a:cs typeface="Calibri Light"/>
              </a:rPr>
              <a:t> </a:t>
            </a:r>
            <a:r>
              <a:rPr spc="-217" dirty="0"/>
              <a:t>T</a:t>
            </a:r>
            <a:r>
              <a:rPr spc="-4" dirty="0"/>
              <a:t>o</a:t>
            </a:r>
            <a:r>
              <a:rPr spc="-38" dirty="0"/>
              <a:t>t</a:t>
            </a:r>
            <a:r>
              <a:rPr dirty="0"/>
              <a:t>al</a:t>
            </a:r>
            <a:r>
              <a:rPr spc="4" dirty="0"/>
              <a:t> </a:t>
            </a:r>
            <a:r>
              <a:rPr spc="-4" dirty="0"/>
              <a:t>I</a:t>
            </a:r>
            <a:r>
              <a:rPr spc="-30" dirty="0"/>
              <a:t>n</a:t>
            </a:r>
            <a:r>
              <a:rPr spc="-26" dirty="0"/>
              <a:t>t</a:t>
            </a:r>
            <a:r>
              <a:rPr spc="-4" dirty="0"/>
              <a:t>erna</a:t>
            </a:r>
            <a:r>
              <a:rPr dirty="0"/>
              <a:t>l</a:t>
            </a:r>
            <a:r>
              <a:rPr spc="11" dirty="0"/>
              <a:t> </a:t>
            </a:r>
            <a:r>
              <a:rPr spc="-49" dirty="0"/>
              <a:t>R</a:t>
            </a:r>
            <a:r>
              <a:rPr spc="-30" dirty="0"/>
              <a:t>e</a:t>
            </a:r>
            <a:r>
              <a:rPr dirty="0"/>
              <a:t>flection.</a:t>
            </a:r>
          </a:p>
        </p:txBody>
      </p:sp>
      <p:sp>
        <p:nvSpPr>
          <p:cNvPr id="3" name="object 3"/>
          <p:cNvSpPr/>
          <p:nvPr/>
        </p:nvSpPr>
        <p:spPr>
          <a:xfrm>
            <a:off x="1643633" y="3655314"/>
            <a:ext cx="5807583" cy="18368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4445126" y="1844802"/>
            <a:ext cx="4419981" cy="15453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157858" y="2244842"/>
            <a:ext cx="771525" cy="770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1364741" y="2274570"/>
            <a:ext cx="523494" cy="685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1202435" y="2274570"/>
            <a:ext cx="324612" cy="685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1279053" y="2446111"/>
            <a:ext cx="137160" cy="342900"/>
          </a:xfrm>
          <a:custGeom>
            <a:avLst/>
            <a:gdLst/>
            <a:ahLst/>
            <a:cxnLst/>
            <a:rect l="l" t="t" r="r" b="b"/>
            <a:pathLst>
              <a:path w="182880" h="457200">
                <a:moveTo>
                  <a:pt x="88379" y="0"/>
                </a:moveTo>
                <a:lnTo>
                  <a:pt x="52164" y="21902"/>
                </a:lnTo>
                <a:lnTo>
                  <a:pt x="28305" y="62960"/>
                </a:lnTo>
                <a:lnTo>
                  <a:pt x="14475" y="104767"/>
                </a:lnTo>
                <a:lnTo>
                  <a:pt x="4899" y="154077"/>
                </a:lnTo>
                <a:lnTo>
                  <a:pt x="273" y="209145"/>
                </a:lnTo>
                <a:lnTo>
                  <a:pt x="0" y="236001"/>
                </a:lnTo>
                <a:lnTo>
                  <a:pt x="567" y="255170"/>
                </a:lnTo>
                <a:lnTo>
                  <a:pt x="5870" y="309593"/>
                </a:lnTo>
                <a:lnTo>
                  <a:pt x="16033" y="358034"/>
                </a:lnTo>
                <a:lnTo>
                  <a:pt x="30361" y="398748"/>
                </a:lnTo>
                <a:lnTo>
                  <a:pt x="54744" y="437998"/>
                </a:lnTo>
                <a:lnTo>
                  <a:pt x="91391" y="457078"/>
                </a:lnTo>
                <a:lnTo>
                  <a:pt x="98897" y="456319"/>
                </a:lnTo>
                <a:lnTo>
                  <a:pt x="133431" y="431306"/>
                </a:lnTo>
                <a:lnTo>
                  <a:pt x="156056" y="388945"/>
                </a:lnTo>
                <a:lnTo>
                  <a:pt x="169121" y="346313"/>
                </a:lnTo>
                <a:lnTo>
                  <a:pt x="178135" y="295927"/>
                </a:lnTo>
                <a:lnTo>
                  <a:pt x="182463" y="239186"/>
                </a:lnTo>
                <a:lnTo>
                  <a:pt x="182755" y="219101"/>
                </a:lnTo>
                <a:lnTo>
                  <a:pt x="182131" y="200070"/>
                </a:lnTo>
                <a:lnTo>
                  <a:pt x="176676" y="146063"/>
                </a:lnTo>
                <a:lnTo>
                  <a:pt x="166328" y="98026"/>
                </a:lnTo>
                <a:lnTo>
                  <a:pt x="151707" y="57680"/>
                </a:lnTo>
                <a:lnTo>
                  <a:pt x="126631" y="18823"/>
                </a:lnTo>
                <a:lnTo>
                  <a:pt x="88379" y="0"/>
                </a:lnTo>
                <a:close/>
              </a:path>
            </a:pathLst>
          </a:custGeom>
          <a:solidFill>
            <a:srgbClr val="E22C9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664083" y="2446020"/>
            <a:ext cx="685800" cy="342900"/>
          </a:xfrm>
          <a:custGeom>
            <a:avLst/>
            <a:gdLst/>
            <a:ahLst/>
            <a:cxnLst/>
            <a:rect l="l" t="t" r="r" b="b"/>
            <a:pathLst>
              <a:path w="914400" h="457200">
                <a:moveTo>
                  <a:pt x="914400" y="0"/>
                </a:moveTo>
                <a:lnTo>
                  <a:pt x="0" y="228600"/>
                </a:lnTo>
                <a:lnTo>
                  <a:pt x="914400" y="457200"/>
                </a:lnTo>
                <a:lnTo>
                  <a:pt x="914400" y="0"/>
                </a:lnTo>
                <a:close/>
              </a:path>
            </a:pathLst>
          </a:custGeom>
          <a:solidFill>
            <a:srgbClr val="E22C9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 txBox="1"/>
          <p:nvPr/>
        </p:nvSpPr>
        <p:spPr>
          <a:xfrm>
            <a:off x="335662" y="2535555"/>
            <a:ext cx="280511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4" dirty="0">
                <a:latin typeface="Calibri"/>
                <a:cs typeface="Calibri"/>
              </a:rPr>
              <a:t>LED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3183255" y="2244842"/>
            <a:ext cx="771525" cy="7703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3390139" y="2274570"/>
            <a:ext cx="523493" cy="685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/>
          <p:nvPr/>
        </p:nvSpPr>
        <p:spPr>
          <a:xfrm>
            <a:off x="3227833" y="2274570"/>
            <a:ext cx="324611" cy="685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4" name="object 14"/>
          <p:cNvSpPr/>
          <p:nvPr/>
        </p:nvSpPr>
        <p:spPr>
          <a:xfrm>
            <a:off x="3304413" y="2548919"/>
            <a:ext cx="137160" cy="137160"/>
          </a:xfrm>
          <a:custGeom>
            <a:avLst/>
            <a:gdLst/>
            <a:ahLst/>
            <a:cxnLst/>
            <a:rect l="l" t="t" r="r" b="b"/>
            <a:pathLst>
              <a:path w="182879" h="182880">
                <a:moveTo>
                  <a:pt x="88734" y="0"/>
                </a:moveTo>
                <a:lnTo>
                  <a:pt x="47829" y="10990"/>
                </a:lnTo>
                <a:lnTo>
                  <a:pt x="17038" y="38194"/>
                </a:lnTo>
                <a:lnTo>
                  <a:pt x="1153" y="76817"/>
                </a:lnTo>
                <a:lnTo>
                  <a:pt x="0" y="91400"/>
                </a:lnTo>
                <a:lnTo>
                  <a:pt x="357" y="99545"/>
                </a:lnTo>
                <a:lnTo>
                  <a:pt x="13068" y="138132"/>
                </a:lnTo>
                <a:lnTo>
                  <a:pt x="41520" y="166919"/>
                </a:lnTo>
                <a:lnTo>
                  <a:pt x="82349" y="181591"/>
                </a:lnTo>
                <a:lnTo>
                  <a:pt x="98128" y="182600"/>
                </a:lnTo>
                <a:lnTo>
                  <a:pt x="112023" y="180506"/>
                </a:lnTo>
                <a:lnTo>
                  <a:pt x="148434" y="162549"/>
                </a:lnTo>
                <a:lnTo>
                  <a:pt x="173488" y="129973"/>
                </a:lnTo>
                <a:lnTo>
                  <a:pt x="182751" y="86499"/>
                </a:lnTo>
                <a:lnTo>
                  <a:pt x="180891" y="72348"/>
                </a:lnTo>
                <a:lnTo>
                  <a:pt x="163395" y="35191"/>
                </a:lnTo>
                <a:lnTo>
                  <a:pt x="131280" y="9545"/>
                </a:lnTo>
                <a:lnTo>
                  <a:pt x="88734" y="0"/>
                </a:lnTo>
                <a:close/>
              </a:path>
            </a:pathLst>
          </a:custGeom>
          <a:solidFill>
            <a:srgbClr val="E22C9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5" name="object 15"/>
          <p:cNvSpPr/>
          <p:nvPr/>
        </p:nvSpPr>
        <p:spPr>
          <a:xfrm>
            <a:off x="2697480" y="2552319"/>
            <a:ext cx="685800" cy="137160"/>
          </a:xfrm>
          <a:custGeom>
            <a:avLst/>
            <a:gdLst/>
            <a:ahLst/>
            <a:cxnLst/>
            <a:rect l="l" t="t" r="r" b="b"/>
            <a:pathLst>
              <a:path w="914400" h="182880">
                <a:moveTo>
                  <a:pt x="914400" y="0"/>
                </a:moveTo>
                <a:lnTo>
                  <a:pt x="0" y="91440"/>
                </a:lnTo>
                <a:lnTo>
                  <a:pt x="914400" y="182880"/>
                </a:lnTo>
                <a:lnTo>
                  <a:pt x="914400" y="0"/>
                </a:lnTo>
                <a:close/>
              </a:path>
            </a:pathLst>
          </a:custGeom>
          <a:solidFill>
            <a:srgbClr val="E22C91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 txBox="1"/>
          <p:nvPr/>
        </p:nvSpPr>
        <p:spPr>
          <a:xfrm>
            <a:off x="2252662" y="2535003"/>
            <a:ext cx="385763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spc="-4" dirty="0">
                <a:latin typeface="Calibri"/>
                <a:cs typeface="Calibri"/>
              </a:rPr>
              <a:t>Láser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814745"/>
            <a:ext cx="6172200" cy="13542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525"/>
            <a:r>
              <a:rPr dirty="0"/>
              <a:t>Medios</a:t>
            </a:r>
            <a:r>
              <a:rPr spc="-4" dirty="0"/>
              <a:t> </a:t>
            </a:r>
            <a:r>
              <a:rPr spc="-11" dirty="0"/>
              <a:t>óp</a:t>
            </a:r>
            <a:r>
              <a:rPr dirty="0"/>
              <a:t>ti</a:t>
            </a:r>
            <a:r>
              <a:rPr spc="-23" dirty="0"/>
              <a:t>c</a:t>
            </a:r>
            <a:r>
              <a:rPr spc="-4" dirty="0"/>
              <a:t>o</a:t>
            </a:r>
            <a:r>
              <a:rPr dirty="0"/>
              <a:t>s</a:t>
            </a:r>
            <a:r>
              <a:rPr spc="4" dirty="0"/>
              <a:t> </a:t>
            </a:r>
            <a:r>
              <a:rPr dirty="0">
                <a:latin typeface="Calibri Light"/>
                <a:cs typeface="Calibri Light"/>
              </a:rPr>
              <a:t>–</a:t>
            </a:r>
            <a:r>
              <a:rPr spc="4" dirty="0">
                <a:latin typeface="Calibri Light"/>
                <a:cs typeface="Calibri Light"/>
              </a:rPr>
              <a:t> </a:t>
            </a:r>
            <a:r>
              <a:rPr spc="-4" dirty="0"/>
              <a:t>Conec</a:t>
            </a:r>
            <a:r>
              <a:rPr spc="-26" dirty="0"/>
              <a:t>t</a:t>
            </a:r>
            <a:r>
              <a:rPr spc="-4" dirty="0"/>
              <a:t>o</a:t>
            </a:r>
            <a:r>
              <a:rPr spc="-41" dirty="0"/>
              <a:t>r</a:t>
            </a:r>
            <a:r>
              <a:rPr spc="-4" dirty="0"/>
              <a:t>es.</a:t>
            </a:r>
          </a:p>
        </p:txBody>
      </p:sp>
      <p:sp>
        <p:nvSpPr>
          <p:cNvPr id="3" name="object 3"/>
          <p:cNvSpPr/>
          <p:nvPr/>
        </p:nvSpPr>
        <p:spPr>
          <a:xfrm>
            <a:off x="2052829" y="1919097"/>
            <a:ext cx="4989194" cy="3798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153300"/>
            <a:ext cx="6172200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6678"/>
            <a:r>
              <a:rPr dirty="0"/>
              <a:t>Medios</a:t>
            </a:r>
            <a:r>
              <a:rPr spc="-4" dirty="0"/>
              <a:t> </a:t>
            </a:r>
            <a:r>
              <a:rPr spc="-8" dirty="0"/>
              <a:t>i</a:t>
            </a:r>
            <a:r>
              <a:rPr dirty="0"/>
              <a:t>nalámbri</a:t>
            </a:r>
            <a:r>
              <a:rPr spc="-30" dirty="0"/>
              <a:t>c</a:t>
            </a:r>
            <a:r>
              <a:rPr spc="-4" dirty="0"/>
              <a:t>os.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8734" y="1690155"/>
            <a:ext cx="547688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4" dirty="0">
                <a:latin typeface="Calibri"/>
                <a:cs typeface="Calibri"/>
              </a:rPr>
              <a:t>Los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4821" y="1706232"/>
            <a:ext cx="6305550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571976" algn="l"/>
                <a:tab pos="1920716" algn="l"/>
                <a:tab pos="3362325" algn="l"/>
                <a:tab pos="4197668" algn="l"/>
              </a:tabLst>
            </a:pPr>
            <a:r>
              <a:rPr sz="2100" spc="-4" dirty="0">
                <a:latin typeface="Calibri"/>
                <a:cs typeface="Calibri"/>
              </a:rPr>
              <a:t>b</a:t>
            </a:r>
            <a:r>
              <a:rPr sz="2100" spc="-11" dirty="0">
                <a:latin typeface="Calibri"/>
                <a:cs typeface="Calibri"/>
              </a:rPr>
              <a:t>i</a:t>
            </a:r>
            <a:r>
              <a:rPr sz="2100" spc="-4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s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2100" spc="-8" dirty="0">
                <a:latin typeface="Calibri"/>
                <a:cs typeface="Calibri"/>
              </a:rPr>
              <a:t>t</a:t>
            </a:r>
            <a:r>
              <a:rPr sz="2100" spc="-60" dirty="0">
                <a:latin typeface="Calibri"/>
                <a:cs typeface="Calibri"/>
              </a:rPr>
              <a:t>r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-8" dirty="0">
                <a:latin typeface="Calibri"/>
                <a:cs typeface="Calibri"/>
              </a:rPr>
              <a:t>n</a:t>
            </a:r>
            <a:r>
              <a:rPr sz="2100" spc="-19" dirty="0">
                <a:latin typeface="Calibri"/>
                <a:cs typeface="Calibri"/>
              </a:rPr>
              <a:t>smi</a:t>
            </a:r>
            <a:r>
              <a:rPr sz="2100" spc="-26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en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2100" spc="-15" dirty="0">
                <a:latin typeface="Calibri"/>
                <a:cs typeface="Calibri"/>
              </a:rPr>
              <a:t>se</a:t>
            </a:r>
            <a:r>
              <a:rPr sz="2100" spc="-19" dirty="0">
                <a:latin typeface="Calibri"/>
                <a:cs typeface="Calibri"/>
              </a:rPr>
              <a:t>ñ</a:t>
            </a:r>
            <a:r>
              <a:rPr sz="2100" dirty="0">
                <a:latin typeface="Calibri"/>
                <a:cs typeface="Calibri"/>
              </a:rPr>
              <a:t>al</a:t>
            </a:r>
            <a:r>
              <a:rPr sz="2100" spc="-8" dirty="0">
                <a:latin typeface="Calibri"/>
                <a:cs typeface="Calibri"/>
              </a:rPr>
              <a:t>i</a:t>
            </a:r>
            <a:r>
              <a:rPr sz="2100" spc="-53" dirty="0">
                <a:latin typeface="Calibri"/>
                <a:cs typeface="Calibri"/>
              </a:rPr>
              <a:t>z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-8" dirty="0">
                <a:latin typeface="Calibri"/>
                <a:cs typeface="Calibri"/>
              </a:rPr>
              <a:t>n</a:t>
            </a:r>
            <a:r>
              <a:rPr sz="2100" spc="-4" dirty="0">
                <a:latin typeface="Calibri"/>
                <a:cs typeface="Calibri"/>
              </a:rPr>
              <a:t>d</a:t>
            </a:r>
            <a:r>
              <a:rPr sz="2100" dirty="0">
                <a:latin typeface="Calibri"/>
                <a:cs typeface="Calibri"/>
              </a:rPr>
              <a:t>o	</a:t>
            </a:r>
            <a:r>
              <a:rPr sz="2100" b="1" spc="-11" dirty="0">
                <a:solidFill>
                  <a:srgbClr val="454551"/>
                </a:solidFill>
                <a:latin typeface="Calibri"/>
                <a:cs typeface="Calibri"/>
              </a:rPr>
              <a:t>ond</a:t>
            </a:r>
            <a:r>
              <a:rPr sz="2100" b="1" spc="-8" dirty="0">
                <a:solidFill>
                  <a:srgbClr val="454551"/>
                </a:solidFill>
                <a:latin typeface="Calibri"/>
                <a:cs typeface="Calibri"/>
              </a:rPr>
              <a:t>a</a:t>
            </a:r>
            <a:r>
              <a:rPr sz="2100" b="1" spc="-11" dirty="0">
                <a:solidFill>
                  <a:srgbClr val="454551"/>
                </a:solidFill>
                <a:latin typeface="Calibri"/>
                <a:cs typeface="Calibri"/>
              </a:rPr>
              <a:t>s</a:t>
            </a:r>
            <a:r>
              <a:rPr sz="2100" b="1" dirty="0">
                <a:solidFill>
                  <a:srgbClr val="454551"/>
                </a:solidFill>
                <a:latin typeface="Calibri"/>
                <a:cs typeface="Calibri"/>
              </a:rPr>
              <a:t>	</a:t>
            </a:r>
            <a:r>
              <a:rPr sz="2100" b="1" spc="-15" dirty="0">
                <a:solidFill>
                  <a:srgbClr val="454551"/>
                </a:solidFill>
                <a:latin typeface="Calibri"/>
                <a:cs typeface="Calibri"/>
              </a:rPr>
              <a:t>elect</a:t>
            </a:r>
            <a:r>
              <a:rPr sz="2100" b="1" spc="-26" dirty="0">
                <a:solidFill>
                  <a:srgbClr val="454551"/>
                </a:solidFill>
                <a:latin typeface="Calibri"/>
                <a:cs typeface="Calibri"/>
              </a:rPr>
              <a:t>r</a:t>
            </a:r>
            <a:r>
              <a:rPr sz="2100" b="1" spc="-11" dirty="0">
                <a:solidFill>
                  <a:srgbClr val="454551"/>
                </a:solidFill>
                <a:latin typeface="Calibri"/>
                <a:cs typeface="Calibri"/>
              </a:rPr>
              <a:t>o</a:t>
            </a:r>
            <a:r>
              <a:rPr sz="2100" b="1" spc="-15" dirty="0">
                <a:solidFill>
                  <a:srgbClr val="454551"/>
                </a:solidFill>
                <a:latin typeface="Calibri"/>
                <a:cs typeface="Calibri"/>
              </a:rPr>
              <a:t>m</a:t>
            </a:r>
            <a:r>
              <a:rPr sz="2100" b="1" spc="-11" dirty="0">
                <a:solidFill>
                  <a:srgbClr val="454551"/>
                </a:solidFill>
                <a:latin typeface="Calibri"/>
                <a:cs typeface="Calibri"/>
              </a:rPr>
              <a:t>a</a:t>
            </a:r>
            <a:r>
              <a:rPr sz="2100" b="1" spc="-19" dirty="0">
                <a:solidFill>
                  <a:srgbClr val="454551"/>
                </a:solidFill>
                <a:latin typeface="Calibri"/>
                <a:cs typeface="Calibri"/>
              </a:rPr>
              <a:t>g</a:t>
            </a:r>
            <a:r>
              <a:rPr sz="2100" b="1" spc="-8" dirty="0">
                <a:solidFill>
                  <a:srgbClr val="454551"/>
                </a:solidFill>
                <a:latin typeface="Calibri"/>
                <a:cs typeface="Calibri"/>
              </a:rPr>
              <a:t>n</a:t>
            </a:r>
            <a:r>
              <a:rPr sz="2100" b="1" spc="-23" dirty="0">
                <a:solidFill>
                  <a:srgbClr val="454551"/>
                </a:solidFill>
                <a:latin typeface="Calibri"/>
                <a:cs typeface="Calibri"/>
              </a:rPr>
              <a:t>é</a:t>
            </a:r>
            <a:r>
              <a:rPr sz="2100" b="1" spc="-8" dirty="0">
                <a:solidFill>
                  <a:srgbClr val="454551"/>
                </a:solidFill>
                <a:latin typeface="Calibri"/>
                <a:cs typeface="Calibri"/>
              </a:rPr>
              <a:t>ti</a:t>
            </a:r>
            <a:r>
              <a:rPr sz="2100" b="1" spc="-19" dirty="0">
                <a:solidFill>
                  <a:srgbClr val="454551"/>
                </a:solidFill>
                <a:latin typeface="Calibri"/>
                <a:cs typeface="Calibri"/>
              </a:rPr>
              <a:t>c</a:t>
            </a:r>
            <a:r>
              <a:rPr sz="2100" b="1" spc="-8" dirty="0">
                <a:solidFill>
                  <a:srgbClr val="454551"/>
                </a:solidFill>
                <a:latin typeface="Calibri"/>
                <a:cs typeface="Calibri"/>
              </a:rPr>
              <a:t>as</a:t>
            </a:r>
            <a:r>
              <a:rPr sz="2100" spc="-8" dirty="0">
                <a:latin typeface="Calibri"/>
                <a:cs typeface="Calibri"/>
              </a:rPr>
              <a:t>,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87971" y="1706232"/>
            <a:ext cx="1524953" cy="3231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2100" spc="-30" dirty="0">
                <a:latin typeface="Calibri"/>
                <a:cs typeface="Calibri"/>
              </a:rPr>
              <a:t>g</a:t>
            </a:r>
            <a:r>
              <a:rPr sz="2100" spc="-11" dirty="0">
                <a:latin typeface="Calibri"/>
                <a:cs typeface="Calibri"/>
              </a:rPr>
              <a:t>ene</a:t>
            </a:r>
            <a:r>
              <a:rPr sz="2100" spc="-64" dirty="0">
                <a:latin typeface="Calibri"/>
                <a:cs typeface="Calibri"/>
              </a:rPr>
              <a:t>r</a:t>
            </a:r>
            <a:r>
              <a:rPr sz="2100" spc="-11" dirty="0">
                <a:latin typeface="Calibri"/>
                <a:cs typeface="Calibri"/>
              </a:rPr>
              <a:t>alm</a:t>
            </a:r>
            <a:r>
              <a:rPr sz="2100" spc="-19" dirty="0">
                <a:latin typeface="Calibri"/>
                <a:cs typeface="Calibri"/>
              </a:rPr>
              <a:t>e</a:t>
            </a:r>
            <a:r>
              <a:rPr sz="2100" spc="-23" dirty="0">
                <a:latin typeface="Calibri"/>
                <a:cs typeface="Calibri"/>
              </a:rPr>
              <a:t>n</a:t>
            </a:r>
            <a:r>
              <a:rPr sz="2100" spc="-26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8735" y="1994630"/>
            <a:ext cx="7252811" cy="359470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975"/>
            <a:r>
              <a:rPr sz="2100" spc="-15" dirty="0">
                <a:latin typeface="Calibri"/>
                <a:cs typeface="Calibri"/>
              </a:rPr>
              <a:t>de</a:t>
            </a:r>
            <a:r>
              <a:rPr sz="2100" spc="-38" dirty="0">
                <a:latin typeface="Calibri"/>
                <a:cs typeface="Calibri"/>
              </a:rPr>
              <a:t>n</a:t>
            </a:r>
            <a:r>
              <a:rPr sz="2100" spc="-8" dirty="0">
                <a:latin typeface="Calibri"/>
                <a:cs typeface="Calibri"/>
              </a:rPr>
              <a:t>t</a:t>
            </a:r>
            <a:r>
              <a:rPr sz="2100" spc="-49" dirty="0">
                <a:latin typeface="Calibri"/>
                <a:cs typeface="Calibri"/>
              </a:rPr>
              <a:t>r</a:t>
            </a:r>
            <a:r>
              <a:rPr sz="2100" spc="-11" dirty="0">
                <a:latin typeface="Calibri"/>
                <a:cs typeface="Calibri"/>
              </a:rPr>
              <a:t>o</a:t>
            </a:r>
            <a:r>
              <a:rPr sz="2100" spc="23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de</a:t>
            </a:r>
            <a:r>
              <a:rPr sz="2100" spc="-8" dirty="0">
                <a:latin typeface="Calibri"/>
                <a:cs typeface="Calibri"/>
              </a:rPr>
              <a:t>l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spc="-56" dirty="0">
                <a:latin typeface="Calibri"/>
                <a:cs typeface="Calibri"/>
              </a:rPr>
              <a:t>r</a:t>
            </a:r>
            <a:r>
              <a:rPr sz="2100" spc="-11" dirty="0">
                <a:latin typeface="Calibri"/>
                <a:cs typeface="Calibri"/>
              </a:rPr>
              <a:t>an</a:t>
            </a:r>
            <a:r>
              <a:rPr sz="2100" spc="-26" dirty="0">
                <a:latin typeface="Calibri"/>
                <a:cs typeface="Calibri"/>
              </a:rPr>
              <a:t>g</a:t>
            </a:r>
            <a:r>
              <a:rPr sz="2100" spc="-11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f</a:t>
            </a:r>
            <a:r>
              <a:rPr sz="2100" spc="-41" dirty="0">
                <a:latin typeface="Calibri"/>
                <a:cs typeface="Calibri"/>
              </a:rPr>
              <a:t>r</a:t>
            </a:r>
            <a:r>
              <a:rPr sz="2100" spc="-11" dirty="0">
                <a:latin typeface="Calibri"/>
                <a:cs typeface="Calibri"/>
              </a:rPr>
              <a:t>ecuencias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56" dirty="0">
                <a:latin typeface="Calibri"/>
                <a:cs typeface="Calibri"/>
              </a:rPr>
              <a:t>r</a:t>
            </a:r>
            <a:r>
              <a:rPr sz="2100" spc="-11" dirty="0">
                <a:latin typeface="Calibri"/>
                <a:cs typeface="Calibri"/>
              </a:rPr>
              <a:t>adio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y</a:t>
            </a:r>
            <a:r>
              <a:rPr sz="2100" spc="-4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m</a:t>
            </a:r>
            <a:r>
              <a:rPr sz="2100" spc="-15" dirty="0">
                <a:latin typeface="Calibri"/>
                <a:cs typeface="Calibri"/>
              </a:rPr>
              <a:t>i</a:t>
            </a:r>
            <a:r>
              <a:rPr sz="2100" spc="-11" dirty="0">
                <a:latin typeface="Calibri"/>
                <a:cs typeface="Calibri"/>
              </a:rPr>
              <a:t>c</a:t>
            </a:r>
            <a:r>
              <a:rPr sz="2100" spc="-45" dirty="0">
                <a:latin typeface="Calibri"/>
                <a:cs typeface="Calibri"/>
              </a:rPr>
              <a:t>r</a:t>
            </a:r>
            <a:r>
              <a:rPr sz="2100" spc="-15" dirty="0">
                <a:latin typeface="Calibri"/>
                <a:cs typeface="Calibri"/>
              </a:rPr>
              <a:t>oonda</a:t>
            </a:r>
            <a:r>
              <a:rPr sz="2100" spc="-11" dirty="0">
                <a:latin typeface="Calibri"/>
                <a:cs typeface="Calibri"/>
              </a:rPr>
              <a:t>s</a:t>
            </a:r>
            <a:r>
              <a:rPr sz="2100" dirty="0"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  <a:p>
            <a:pPr>
              <a:spcBef>
                <a:spcPts val="14"/>
              </a:spcBef>
            </a:pPr>
            <a:endParaRPr sz="2438">
              <a:latin typeface="Times New Roman"/>
              <a:cs typeface="Times New Roman"/>
            </a:endParaRPr>
          </a:p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188" dirty="0">
                <a:latin typeface="Calibri"/>
                <a:cs typeface="Calibri"/>
              </a:rPr>
              <a:t>T</a:t>
            </a:r>
            <a:r>
              <a:rPr sz="2100" spc="-15" dirty="0">
                <a:latin typeface="Calibri"/>
                <a:cs typeface="Calibri"/>
              </a:rPr>
              <a:t>od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454551"/>
                </a:solidFill>
                <a:latin typeface="Calibri"/>
                <a:cs typeface="Calibri"/>
              </a:rPr>
              <a:t>Q</a:t>
            </a:r>
            <a:r>
              <a:rPr sz="2100" b="1" spc="11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t</a:t>
            </a:r>
            <a:r>
              <a:rPr sz="2100" spc="-8" dirty="0">
                <a:latin typeface="Calibri"/>
                <a:cs typeface="Calibri"/>
              </a:rPr>
              <a:t>i</a:t>
            </a:r>
            <a:r>
              <a:rPr sz="2100" spc="-11" dirty="0">
                <a:latin typeface="Calibri"/>
                <a:cs typeface="Calibri"/>
              </a:rPr>
              <a:t>ene</a:t>
            </a:r>
            <a:r>
              <a:rPr sz="2100" spc="-4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u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b="1" spc="-11" dirty="0">
                <a:solidFill>
                  <a:srgbClr val="454551"/>
                </a:solidFill>
                <a:latin typeface="Calibri"/>
                <a:cs typeface="Calibri"/>
              </a:rPr>
              <a:t>EF</a:t>
            </a:r>
            <a:r>
              <a:rPr sz="2100" b="1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asociado.</a:t>
            </a:r>
            <a:endParaRPr sz="2100">
              <a:latin typeface="Calibri"/>
              <a:cs typeface="Calibri"/>
            </a:endParaRPr>
          </a:p>
          <a:p>
            <a:pPr>
              <a:spcBef>
                <a:spcPts val="12"/>
              </a:spcBef>
              <a:buClr>
                <a:srgbClr val="454551"/>
              </a:buClr>
              <a:buFont typeface="Arial"/>
              <a:buChar char="•"/>
            </a:pPr>
            <a:endParaRPr sz="2175">
              <a:latin typeface="Times New Roman"/>
              <a:cs typeface="Times New Roman"/>
            </a:endParaRPr>
          </a:p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11" dirty="0">
                <a:latin typeface="Calibri"/>
                <a:cs typeface="Calibri"/>
              </a:rPr>
              <a:t>Al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m</a:t>
            </a:r>
            <a:r>
              <a:rPr sz="2100" spc="-23" dirty="0">
                <a:latin typeface="Calibri"/>
                <a:cs typeface="Calibri"/>
              </a:rPr>
              <a:t>o</a:t>
            </a:r>
            <a:r>
              <a:rPr sz="2100" spc="-34" dirty="0">
                <a:latin typeface="Calibri"/>
                <a:cs typeface="Calibri"/>
              </a:rPr>
              <a:t>v</a:t>
            </a:r>
            <a:r>
              <a:rPr sz="2100" spc="-11" dirty="0">
                <a:latin typeface="Calibri"/>
                <a:cs typeface="Calibri"/>
              </a:rPr>
              <a:t>er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454551"/>
                </a:solidFill>
                <a:latin typeface="Calibri"/>
                <a:cs typeface="Calibri"/>
              </a:rPr>
              <a:t>Q</a:t>
            </a:r>
            <a:r>
              <a:rPr sz="2100" b="1" spc="4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2100" spc="-23" dirty="0">
                <a:latin typeface="Wingdings"/>
                <a:cs typeface="Wingdings"/>
              </a:rPr>
              <a:t></a:t>
            </a:r>
            <a:r>
              <a:rPr sz="2100" spc="-41" dirty="0">
                <a:latin typeface="Times New Roman"/>
                <a:cs typeface="Times New Roman"/>
              </a:rPr>
              <a:t> </a:t>
            </a:r>
            <a:r>
              <a:rPr sz="2100" spc="-11" dirty="0">
                <a:latin typeface="Calibri"/>
                <a:cs typeface="Calibri"/>
              </a:rPr>
              <a:t>el</a:t>
            </a:r>
            <a:r>
              <a:rPr sz="2100" spc="-4" dirty="0">
                <a:latin typeface="Calibri"/>
                <a:cs typeface="Calibri"/>
              </a:rPr>
              <a:t> </a:t>
            </a:r>
            <a:r>
              <a:rPr sz="2100" b="1" spc="-11" dirty="0">
                <a:solidFill>
                  <a:srgbClr val="454551"/>
                </a:solidFill>
                <a:latin typeface="Calibri"/>
                <a:cs typeface="Calibri"/>
              </a:rPr>
              <a:t>EF</a:t>
            </a:r>
            <a:r>
              <a:rPr sz="2100" b="1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2100" spc="-41" dirty="0">
                <a:latin typeface="Calibri"/>
                <a:cs typeface="Calibri"/>
              </a:rPr>
              <a:t>v</a:t>
            </a:r>
            <a:r>
              <a:rPr sz="2100" spc="-8" dirty="0">
                <a:latin typeface="Calibri"/>
                <a:cs typeface="Calibri"/>
              </a:rPr>
              <a:t>aría.</a:t>
            </a:r>
            <a:endParaRPr sz="2100">
              <a:latin typeface="Calibri"/>
              <a:cs typeface="Calibri"/>
            </a:endParaRPr>
          </a:p>
          <a:p>
            <a:pPr>
              <a:spcBef>
                <a:spcPts val="17"/>
              </a:spcBef>
              <a:buClr>
                <a:srgbClr val="454551"/>
              </a:buClr>
              <a:buFont typeface="Arial"/>
              <a:buChar char="•"/>
            </a:pPr>
            <a:endParaRPr sz="2138">
              <a:latin typeface="Times New Roman"/>
              <a:cs typeface="Times New Roman"/>
            </a:endParaRPr>
          </a:p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15" dirty="0">
                <a:latin typeface="Calibri"/>
                <a:cs typeface="Calibri"/>
              </a:rPr>
              <a:t>Un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b="1" spc="-11" dirty="0">
                <a:solidFill>
                  <a:srgbClr val="454551"/>
                </a:solidFill>
                <a:latin typeface="Calibri"/>
                <a:cs typeface="Calibri"/>
              </a:rPr>
              <a:t>EF</a:t>
            </a:r>
            <a:r>
              <a:rPr sz="2100" b="1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2100" spc="-26" dirty="0">
                <a:latin typeface="Calibri"/>
                <a:cs typeface="Calibri"/>
              </a:rPr>
              <a:t>c</a:t>
            </a:r>
            <a:r>
              <a:rPr sz="2100" spc="-15" dirty="0">
                <a:latin typeface="Calibri"/>
                <a:cs typeface="Calibri"/>
              </a:rPr>
              <a:t>amb</a:t>
            </a:r>
            <a:r>
              <a:rPr sz="2100" spc="-19" dirty="0">
                <a:latin typeface="Calibri"/>
                <a:cs typeface="Calibri"/>
              </a:rPr>
              <a:t>i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-34" dirty="0">
                <a:latin typeface="Calibri"/>
                <a:cs typeface="Calibri"/>
              </a:rPr>
              <a:t>n</a:t>
            </a:r>
            <a:r>
              <a:rPr sz="2100" spc="-26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</a:t>
            </a:r>
            <a:r>
              <a:rPr sz="2100" spc="-53" dirty="0">
                <a:latin typeface="Calibri"/>
                <a:cs typeface="Calibri"/>
              </a:rPr>
              <a:t>r</a:t>
            </a:r>
            <a:r>
              <a:rPr sz="2100" spc="-4" dirty="0">
                <a:latin typeface="Calibri"/>
                <a:cs typeface="Calibri"/>
              </a:rPr>
              <a:t>od</a:t>
            </a:r>
            <a:r>
              <a:rPr sz="2100" spc="-8" dirty="0">
                <a:latin typeface="Calibri"/>
                <a:cs typeface="Calibri"/>
              </a:rPr>
              <a:t>u</a:t>
            </a:r>
            <a:r>
              <a:rPr sz="2100" spc="-11" dirty="0">
                <a:latin typeface="Calibri"/>
                <a:cs typeface="Calibri"/>
              </a:rPr>
              <a:t>ce</a:t>
            </a:r>
            <a:r>
              <a:rPr sz="2100" spc="19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u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19" dirty="0"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454551"/>
                </a:solidFill>
                <a:latin typeface="Calibri"/>
                <a:cs typeface="Calibri"/>
              </a:rPr>
              <a:t>MF</a:t>
            </a:r>
            <a:r>
              <a:rPr sz="2100" b="1" spc="8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y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v</a:t>
            </a:r>
            <a:r>
              <a:rPr sz="2100" spc="-8" dirty="0">
                <a:latin typeface="Calibri"/>
                <a:cs typeface="Calibri"/>
              </a:rPr>
              <a:t>ic</a:t>
            </a:r>
            <a:r>
              <a:rPr sz="2100" spc="-26" dirty="0">
                <a:latin typeface="Calibri"/>
                <a:cs typeface="Calibri"/>
              </a:rPr>
              <a:t>e</a:t>
            </a:r>
            <a:r>
              <a:rPr sz="2100" spc="-34" dirty="0">
                <a:latin typeface="Calibri"/>
                <a:cs typeface="Calibri"/>
              </a:rPr>
              <a:t>v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-49" dirty="0">
                <a:latin typeface="Calibri"/>
                <a:cs typeface="Calibri"/>
              </a:rPr>
              <a:t>r</a:t>
            </a:r>
            <a:r>
              <a:rPr sz="2100" spc="-15" dirty="0">
                <a:latin typeface="Calibri"/>
                <a:cs typeface="Calibri"/>
              </a:rPr>
              <a:t>s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4" dirty="0">
                <a:latin typeface="Calibri"/>
                <a:cs typeface="Calibri"/>
              </a:rPr>
              <a:t>(</a:t>
            </a:r>
            <a:r>
              <a:rPr sz="2100" spc="-19" dirty="0">
                <a:latin typeface="Calibri"/>
                <a:cs typeface="Calibri"/>
              </a:rPr>
              <a:t>M</a:t>
            </a:r>
            <a:r>
              <a:rPr sz="2100" spc="-34" dirty="0">
                <a:latin typeface="Calibri"/>
                <a:cs typeface="Calibri"/>
              </a:rPr>
              <a:t>a</a:t>
            </a:r>
            <a:r>
              <a:rPr sz="2100" spc="-15" dirty="0">
                <a:latin typeface="Calibri"/>
                <a:cs typeface="Calibri"/>
              </a:rPr>
              <a:t>x</a:t>
            </a:r>
            <a:r>
              <a:rPr sz="2100" spc="-30" dirty="0">
                <a:latin typeface="Calibri"/>
                <a:cs typeface="Calibri"/>
              </a:rPr>
              <a:t>w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-15" dirty="0">
                <a:latin typeface="Calibri"/>
                <a:cs typeface="Calibri"/>
              </a:rPr>
              <a:t>l</a:t>
            </a:r>
            <a:r>
              <a:rPr sz="2100" spc="-8" dirty="0">
                <a:latin typeface="Calibri"/>
                <a:cs typeface="Calibri"/>
              </a:rPr>
              <a:t>l,</a:t>
            </a:r>
            <a:r>
              <a:rPr sz="2100" spc="-11" dirty="0">
                <a:latin typeface="Calibri"/>
                <a:cs typeface="Calibri"/>
              </a:rPr>
              <a:t> 1860</a:t>
            </a:r>
            <a:r>
              <a:rPr sz="2100" spc="-19" dirty="0">
                <a:latin typeface="Calibri"/>
                <a:cs typeface="Calibri"/>
              </a:rPr>
              <a:t>'</a:t>
            </a:r>
            <a:r>
              <a:rPr sz="2100" spc="-4" dirty="0">
                <a:latin typeface="Calibri"/>
                <a:cs typeface="Calibri"/>
              </a:rPr>
              <a:t>s).</a:t>
            </a:r>
            <a:endParaRPr sz="2100">
              <a:latin typeface="Calibri"/>
              <a:cs typeface="Calibri"/>
            </a:endParaRPr>
          </a:p>
          <a:p>
            <a:pPr>
              <a:spcBef>
                <a:spcPts val="11"/>
              </a:spcBef>
              <a:buClr>
                <a:srgbClr val="454551"/>
              </a:buClr>
              <a:buFont typeface="Arial"/>
              <a:buChar char="•"/>
            </a:pPr>
            <a:endParaRPr sz="2175">
              <a:latin typeface="Times New Roman"/>
              <a:cs typeface="Times New Roman"/>
            </a:endParaRPr>
          </a:p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  <a:tab pos="5597366" algn="l"/>
              </a:tabLst>
            </a:pPr>
            <a:r>
              <a:rPr sz="2100" spc="-15" dirty="0">
                <a:latin typeface="Calibri"/>
                <a:cs typeface="Calibri"/>
              </a:rPr>
              <a:t>S</a:t>
            </a:r>
            <a:r>
              <a:rPr sz="2100" spc="-8" dirty="0">
                <a:latin typeface="Calibri"/>
                <a:cs typeface="Calibri"/>
              </a:rPr>
              <a:t>i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454551"/>
                </a:solidFill>
                <a:latin typeface="Calibri"/>
                <a:cs typeface="Calibri"/>
              </a:rPr>
              <a:t>Q</a:t>
            </a:r>
            <a:r>
              <a:rPr sz="2100" b="1" spc="4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oscila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spc="-23" dirty="0">
                <a:latin typeface="Wingdings"/>
                <a:cs typeface="Wingdings"/>
              </a:rPr>
              <a:t></a:t>
            </a:r>
            <a:r>
              <a:rPr sz="2100" spc="-41" dirty="0">
                <a:latin typeface="Times New Roman"/>
                <a:cs typeface="Times New Roman"/>
              </a:rPr>
              <a:t> </a:t>
            </a:r>
            <a:r>
              <a:rPr sz="2100" b="1" spc="-11" dirty="0">
                <a:solidFill>
                  <a:srgbClr val="454551"/>
                </a:solidFill>
                <a:latin typeface="Calibri"/>
                <a:cs typeface="Calibri"/>
              </a:rPr>
              <a:t>EF</a:t>
            </a:r>
            <a:r>
              <a:rPr sz="2100" b="1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oscila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spc="-23" dirty="0">
                <a:latin typeface="Wingdings"/>
                <a:cs typeface="Wingdings"/>
              </a:rPr>
              <a:t></a:t>
            </a:r>
            <a:r>
              <a:rPr sz="2100" spc="-53" dirty="0">
                <a:latin typeface="Times New Roman"/>
                <a:cs typeface="Times New Roman"/>
              </a:rPr>
              <a:t> </a:t>
            </a:r>
            <a:r>
              <a:rPr sz="2100" b="1" spc="-15" dirty="0">
                <a:solidFill>
                  <a:srgbClr val="454551"/>
                </a:solidFill>
                <a:latin typeface="Calibri"/>
                <a:cs typeface="Calibri"/>
              </a:rPr>
              <a:t>M</a:t>
            </a:r>
            <a:r>
              <a:rPr sz="2100" b="1" spc="-11" dirty="0">
                <a:solidFill>
                  <a:srgbClr val="454551"/>
                </a:solidFill>
                <a:latin typeface="Calibri"/>
                <a:cs typeface="Calibri"/>
              </a:rPr>
              <a:t>F</a:t>
            </a:r>
            <a:r>
              <a:rPr sz="2100" b="1" spc="11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oscila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spc="-23" dirty="0">
                <a:latin typeface="Wingdings"/>
                <a:cs typeface="Wingdings"/>
              </a:rPr>
              <a:t></a:t>
            </a:r>
            <a:r>
              <a:rPr sz="2100" spc="-41" dirty="0">
                <a:latin typeface="Times New Roman"/>
                <a:cs typeface="Times New Roman"/>
              </a:rPr>
              <a:t> </a:t>
            </a:r>
            <a:r>
              <a:rPr sz="2100" spc="-15" dirty="0">
                <a:latin typeface="Calibri"/>
                <a:cs typeface="Calibri"/>
              </a:rPr>
              <a:t>On</a:t>
            </a:r>
            <a:r>
              <a:rPr sz="2100" spc="-23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as</a:t>
            </a:r>
            <a:r>
              <a:rPr sz="2100" spc="19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EM</a:t>
            </a:r>
            <a:r>
              <a:rPr sz="2100" dirty="0">
                <a:latin typeface="Calibri"/>
                <a:cs typeface="Calibri"/>
              </a:rPr>
              <a:t>	</a:t>
            </a:r>
            <a:r>
              <a:rPr sz="2100" spc="-11" dirty="0">
                <a:latin typeface="Calibri"/>
                <a:cs typeface="Calibri"/>
              </a:rPr>
              <a:t>(Hertz,</a:t>
            </a:r>
            <a:r>
              <a:rPr sz="2100" spc="-4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1880</a:t>
            </a:r>
            <a:r>
              <a:rPr sz="2100" spc="-60" dirty="0">
                <a:latin typeface="Calibri"/>
                <a:cs typeface="Calibri"/>
              </a:rPr>
              <a:t>‘</a:t>
            </a:r>
            <a:r>
              <a:rPr sz="2100" spc="-8" dirty="0">
                <a:latin typeface="Calibri"/>
                <a:cs typeface="Calibri"/>
              </a:rPr>
              <a:t>s).</a:t>
            </a:r>
            <a:endParaRPr sz="2100">
              <a:latin typeface="Calibri"/>
              <a:cs typeface="Calibri"/>
            </a:endParaRPr>
          </a:p>
          <a:p>
            <a:pPr marL="523875" lvl="1" indent="-171450">
              <a:spcBef>
                <a:spcPts val="165"/>
              </a:spcBef>
              <a:buClr>
                <a:srgbClr val="454551"/>
              </a:buClr>
              <a:buFont typeface="Arial"/>
              <a:buChar char="•"/>
              <a:tabLst>
                <a:tab pos="523875" algn="l"/>
              </a:tabLst>
            </a:pPr>
            <a:r>
              <a:rPr spc="-4" dirty="0">
                <a:latin typeface="Calibri"/>
                <a:cs typeface="Calibri"/>
              </a:rPr>
              <a:t>La</a:t>
            </a:r>
            <a:r>
              <a:rPr dirty="0">
                <a:latin typeface="Calibri"/>
                <a:cs typeface="Calibri"/>
              </a:rPr>
              <a:t>s </a:t>
            </a:r>
            <a:r>
              <a:rPr spc="-11" dirty="0">
                <a:latin typeface="Calibri"/>
                <a:cs typeface="Calibri"/>
              </a:rPr>
              <a:t>o</a:t>
            </a:r>
            <a:r>
              <a:rPr spc="-4" dirty="0">
                <a:latin typeface="Calibri"/>
                <a:cs typeface="Calibri"/>
              </a:rPr>
              <a:t>scilacione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el </a:t>
            </a:r>
            <a:r>
              <a:rPr b="1" dirty="0">
                <a:solidFill>
                  <a:srgbClr val="454551"/>
                </a:solidFill>
                <a:latin typeface="Calibri"/>
                <a:cs typeface="Calibri"/>
              </a:rPr>
              <a:t>EMF</a:t>
            </a:r>
            <a:r>
              <a:rPr b="1" spc="-8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e </a:t>
            </a:r>
            <a:r>
              <a:rPr spc="-4" dirty="0">
                <a:latin typeface="Calibri"/>
                <a:cs typeface="Calibri"/>
              </a:rPr>
              <a:t>despende</a:t>
            </a:r>
            <a:r>
              <a:rPr dirty="0">
                <a:latin typeface="Calibri"/>
                <a:cs typeface="Calibri"/>
              </a:rPr>
              <a:t>n</a:t>
            </a:r>
            <a:r>
              <a:rPr spc="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</a:t>
            </a:r>
            <a:r>
              <a:rPr dirty="0">
                <a:latin typeface="Calibri"/>
                <a:cs typeface="Calibri"/>
              </a:rPr>
              <a:t>e la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b="1" dirty="0">
                <a:solidFill>
                  <a:srgbClr val="454551"/>
                </a:solidFill>
                <a:latin typeface="Calibri"/>
                <a:cs typeface="Calibri"/>
              </a:rPr>
              <a:t>Q</a:t>
            </a:r>
            <a:r>
              <a:rPr b="1" spc="4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y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e al</a:t>
            </a:r>
            <a:r>
              <a:rPr spc="8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ja</a:t>
            </a:r>
            <a:r>
              <a:rPr dirty="0">
                <a:latin typeface="Calibri"/>
                <a:cs typeface="Calibri"/>
              </a:rPr>
              <a:t>n</a:t>
            </a:r>
            <a:r>
              <a:rPr spc="-15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– </a:t>
            </a:r>
            <a:r>
              <a:rPr spc="-41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adiación.</a:t>
            </a:r>
            <a:endParaRPr>
              <a:latin typeface="Calibri"/>
              <a:cs typeface="Calibri"/>
            </a:endParaRPr>
          </a:p>
          <a:p>
            <a:pPr marL="523875" lvl="1" indent="-171450">
              <a:spcBef>
                <a:spcPts val="161"/>
              </a:spcBef>
              <a:buClr>
                <a:srgbClr val="454551"/>
              </a:buClr>
              <a:buFont typeface="Arial"/>
              <a:buChar char="•"/>
              <a:tabLst>
                <a:tab pos="523875" algn="l"/>
              </a:tabLst>
            </a:pPr>
            <a:r>
              <a:rPr spc="-4" dirty="0">
                <a:latin typeface="Calibri"/>
                <a:cs typeface="Calibri"/>
              </a:rPr>
              <a:t>La</a:t>
            </a:r>
            <a:r>
              <a:rPr dirty="0">
                <a:latin typeface="Calibri"/>
                <a:cs typeface="Calibri"/>
              </a:rPr>
              <a:t>s </a:t>
            </a:r>
            <a:r>
              <a:rPr spc="-8" dirty="0">
                <a:latin typeface="Calibri"/>
                <a:cs typeface="Calibri"/>
              </a:rPr>
              <a:t>o</a:t>
            </a:r>
            <a:r>
              <a:rPr spc="-4" dirty="0">
                <a:latin typeface="Calibri"/>
                <a:cs typeface="Calibri"/>
              </a:rPr>
              <a:t>nda</a:t>
            </a:r>
            <a:r>
              <a:rPr dirty="0">
                <a:latin typeface="Calibri"/>
                <a:cs typeface="Calibri"/>
              </a:rPr>
              <a:t>s </a:t>
            </a:r>
            <a:r>
              <a:rPr b="1" spc="-8" dirty="0">
                <a:solidFill>
                  <a:srgbClr val="454551"/>
                </a:solidFill>
                <a:latin typeface="Calibri"/>
                <a:cs typeface="Calibri"/>
              </a:rPr>
              <a:t>E</a:t>
            </a:r>
            <a:r>
              <a:rPr b="1" spc="-19" dirty="0">
                <a:solidFill>
                  <a:srgbClr val="454551"/>
                </a:solidFill>
                <a:latin typeface="Calibri"/>
                <a:cs typeface="Calibri"/>
              </a:rPr>
              <a:t>M</a:t>
            </a:r>
            <a:r>
              <a:rPr b="1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</a:t>
            </a:r>
            <a:r>
              <a:rPr spc="-26" dirty="0">
                <a:latin typeface="Calibri"/>
                <a:cs typeface="Calibri"/>
              </a:rPr>
              <a:t>r</a:t>
            </a:r>
            <a:r>
              <a:rPr spc="-4" dirty="0">
                <a:latin typeface="Calibri"/>
                <a:cs typeface="Calibri"/>
              </a:rPr>
              <a:t>opa</a:t>
            </a:r>
            <a:r>
              <a:rPr spc="-41" dirty="0">
                <a:latin typeface="Calibri"/>
                <a:cs typeface="Calibri"/>
              </a:rPr>
              <a:t>g</a:t>
            </a:r>
            <a:r>
              <a:rPr dirty="0">
                <a:latin typeface="Calibri"/>
                <a:cs typeface="Calibri"/>
              </a:rPr>
              <a:t>an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en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gía</a:t>
            </a:r>
            <a:r>
              <a:rPr spc="-4" dirty="0">
                <a:latin typeface="Calibri"/>
                <a:cs typeface="Calibri"/>
              </a:rPr>
              <a:t> si</a:t>
            </a:r>
            <a:r>
              <a:rPr dirty="0">
                <a:latin typeface="Calibri"/>
                <a:cs typeface="Calibri"/>
              </a:rPr>
              <a:t>n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equerir </a:t>
            </a:r>
            <a:r>
              <a:rPr spc="-4" dirty="0">
                <a:latin typeface="Calibri"/>
                <a:cs typeface="Calibri"/>
              </a:rPr>
              <a:t>u</a:t>
            </a:r>
            <a:r>
              <a:rPr dirty="0">
                <a:latin typeface="Calibri"/>
                <a:cs typeface="Calibri"/>
              </a:rPr>
              <a:t>n</a:t>
            </a:r>
            <a:r>
              <a:rPr spc="4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medio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físi</a:t>
            </a:r>
            <a:r>
              <a:rPr spc="-15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3" y="2492896"/>
            <a:ext cx="2563614" cy="1656489"/>
          </a:xfrm>
          <a:prstGeom prst="rect">
            <a:avLst/>
          </a:prstGeom>
        </p:spPr>
      </p:pic>
      <p:sp>
        <p:nvSpPr>
          <p:cNvPr id="12291" name="Text Box 5"/>
          <p:cNvSpPr txBox="1">
            <a:spLocks noChangeArrowheads="1"/>
          </p:cNvSpPr>
          <p:nvPr/>
        </p:nvSpPr>
        <p:spPr bwMode="auto">
          <a:xfrm>
            <a:off x="1265391" y="897437"/>
            <a:ext cx="6286500" cy="56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Par trenzado no blindado 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(UTP -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Unshielded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Twisted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Pair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)</a:t>
            </a:r>
          </a:p>
        </p:txBody>
      </p:sp>
      <p:sp>
        <p:nvSpPr>
          <p:cNvPr id="12293" name="10 CuadroTexto"/>
          <p:cNvSpPr txBox="1">
            <a:spLocks noChangeArrowheads="1"/>
          </p:cNvSpPr>
          <p:nvPr/>
        </p:nvSpPr>
        <p:spPr bwMode="auto">
          <a:xfrm>
            <a:off x="576118" y="1539280"/>
            <a:ext cx="7858125" cy="786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7800" indent="-1778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 eaLnBrk="1" hangingPunct="1">
              <a:lnSpc>
                <a:spcPct val="150000"/>
              </a:lnSpc>
            </a:pPr>
            <a:r>
              <a:rPr lang="es-ES_tradnl" sz="16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Consiste de dos alambres de cobre aislados con un recubrimiento plástico, que se entrelazan en forma helicoidal. </a:t>
            </a:r>
            <a:endParaRPr lang="es-MX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294" name="11 CuadroTexto"/>
          <p:cNvSpPr txBox="1">
            <a:spLocks noChangeArrowheads="1"/>
          </p:cNvSpPr>
          <p:nvPr/>
        </p:nvSpPr>
        <p:spPr bwMode="auto">
          <a:xfrm>
            <a:off x="714374" y="2642797"/>
            <a:ext cx="7858125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7800" indent="-1778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sido usado por años en las </a:t>
            </a:r>
            <a:r>
              <a:rPr lang="es-ES_tradnl" sz="16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líneas telefónicas</a:t>
            </a:r>
            <a:r>
              <a:rPr lang="es-ES_tradnl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5" name="12 CuadroTexto"/>
          <p:cNvSpPr txBox="1">
            <a:spLocks noChangeArrowheads="1"/>
          </p:cNvSpPr>
          <p:nvPr/>
        </p:nvSpPr>
        <p:spPr bwMode="auto">
          <a:xfrm>
            <a:off x="767526" y="5974314"/>
            <a:ext cx="7932473" cy="373628"/>
          </a:xfrm>
          <a:prstGeom prst="rect">
            <a:avLst/>
          </a:prstGeom>
          <a:noFill/>
          <a:ln w="9525">
            <a:solidFill>
              <a:schemeClr val="bg2">
                <a:lumMod val="2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177800" indent="-1778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eaLnBrk="1" hangingPunct="1">
              <a:lnSpc>
                <a:spcPts val="2500"/>
              </a:lnSpc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</a:t>
            </a:r>
            <a:r>
              <a:rPr lang="es-ES" sz="14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U 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de UTP significa</a:t>
            </a:r>
            <a:r>
              <a:rPr lang="es-ES" sz="14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'sin blindaje‘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, por lo que no incorpora ninguna malla metálica que lo rodee. </a:t>
            </a:r>
          </a:p>
        </p:txBody>
      </p:sp>
      <p:sp>
        <p:nvSpPr>
          <p:cNvPr id="12296" name="13 CuadroTexto"/>
          <p:cNvSpPr txBox="1">
            <a:spLocks noChangeArrowheads="1"/>
          </p:cNvSpPr>
          <p:nvPr/>
        </p:nvSpPr>
        <p:spPr bwMode="auto">
          <a:xfrm>
            <a:off x="1040754" y="4354980"/>
            <a:ext cx="714375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Times New Roman" pitchFamily="18" charset="0"/>
              </a:rPr>
              <a:t>Ventajas: 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Times New Roman" pitchFamily="18" charset="0"/>
              </a:rPr>
              <a:t>El cable es más económico, flexible, delgado y fácil de instalar.</a:t>
            </a:r>
            <a:endParaRPr lang="es-MX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11 CuadroTexto"/>
          <p:cNvSpPr txBox="1">
            <a:spLocks noChangeArrowheads="1"/>
          </p:cNvSpPr>
          <p:nvPr/>
        </p:nvSpPr>
        <p:spPr bwMode="auto">
          <a:xfrm>
            <a:off x="714374" y="3152385"/>
            <a:ext cx="7858125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7800" indent="-1778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el más popular para la implementación de </a:t>
            </a:r>
            <a:r>
              <a:rPr lang="es-ES_tradnl" sz="16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redes</a:t>
            </a:r>
            <a:r>
              <a:rPr lang="es-ES_tradnl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13 CuadroTexto"/>
          <p:cNvSpPr txBox="1">
            <a:spLocks noChangeArrowheads="1"/>
          </p:cNvSpPr>
          <p:nvPr/>
        </p:nvSpPr>
        <p:spPr bwMode="auto">
          <a:xfrm>
            <a:off x="1040754" y="4866191"/>
            <a:ext cx="7143750" cy="786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Times New Roman" pitchFamily="18" charset="0"/>
              </a:rPr>
              <a:t>Desventajas: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Times New Roman" pitchFamily="18" charset="0"/>
              </a:rPr>
              <a:t>Presenta menor protección frente a interferencias electromagnéticas</a:t>
            </a:r>
            <a:endParaRPr lang="es-MX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11 CuadroTexto"/>
          <p:cNvSpPr txBox="1">
            <a:spLocks noChangeArrowheads="1"/>
          </p:cNvSpPr>
          <p:nvPr/>
        </p:nvSpPr>
        <p:spPr bwMode="auto">
          <a:xfrm>
            <a:off x="683568" y="3664701"/>
            <a:ext cx="5112568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7800" indent="-1778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limita a un tendido recomendado de </a:t>
            </a:r>
            <a:r>
              <a:rPr lang="es-ES_tradnl" sz="16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metros</a:t>
            </a:r>
            <a:r>
              <a:rPr lang="es-ES_tradnl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de cobre</a:t>
            </a:r>
          </a:p>
        </p:txBody>
      </p:sp>
    </p:spTree>
    <p:extLst>
      <p:ext uri="{BB962C8B-B14F-4D97-AF65-F5344CB8AC3E}">
        <p14:creationId xmlns:p14="http://schemas.microsoft.com/office/powerpoint/2010/main" val="238621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/>
      <p:bldP spid="12293" grpId="0"/>
      <p:bldP spid="12294" grpId="0"/>
      <p:bldP spid="12295" grpId="0" animBg="1"/>
      <p:bldP spid="12296" grpId="0"/>
      <p:bldP spid="11" grpId="0"/>
      <p:bldP spid="12" grpId="0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476192"/>
            <a:ext cx="6172200" cy="203132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6678"/>
            <a:r>
              <a:rPr dirty="0"/>
              <a:t>Medios</a:t>
            </a:r>
            <a:r>
              <a:rPr spc="-4" dirty="0"/>
              <a:t> </a:t>
            </a:r>
            <a:r>
              <a:rPr spc="-8" dirty="0"/>
              <a:t>i</a:t>
            </a:r>
            <a:r>
              <a:rPr dirty="0"/>
              <a:t>nalámbri</a:t>
            </a:r>
            <a:r>
              <a:rPr spc="-30" dirty="0"/>
              <a:t>c</a:t>
            </a:r>
            <a:r>
              <a:rPr spc="-4" dirty="0"/>
              <a:t>o</a:t>
            </a:r>
            <a:r>
              <a:rPr dirty="0"/>
              <a:t>s</a:t>
            </a:r>
            <a:r>
              <a:rPr spc="11" dirty="0"/>
              <a:t> </a:t>
            </a:r>
            <a:r>
              <a:rPr dirty="0">
                <a:latin typeface="Calibri Light"/>
                <a:cs typeface="Calibri Light"/>
              </a:rPr>
              <a:t>–</a:t>
            </a:r>
            <a:r>
              <a:rPr spc="4" dirty="0">
                <a:latin typeface="Calibri Light"/>
                <a:cs typeface="Calibri Light"/>
              </a:rPr>
              <a:t> </a:t>
            </a:r>
            <a:r>
              <a:rPr spc="-26" dirty="0"/>
              <a:t>P</a:t>
            </a:r>
            <a:r>
              <a:rPr spc="-45" dirty="0"/>
              <a:t>r</a:t>
            </a:r>
            <a:r>
              <a:rPr spc="-4" dirty="0"/>
              <a:t>opiedade</a:t>
            </a:r>
            <a:r>
              <a:rPr dirty="0"/>
              <a:t>s</a:t>
            </a:r>
            <a:r>
              <a:rPr spc="23" dirty="0"/>
              <a:t> </a:t>
            </a:r>
            <a:r>
              <a:rPr dirty="0"/>
              <a:t>de</a:t>
            </a:r>
            <a:r>
              <a:rPr spc="-11" dirty="0"/>
              <a:t> </a:t>
            </a:r>
            <a:r>
              <a:rPr dirty="0"/>
              <a:t>las </a:t>
            </a:r>
            <a:r>
              <a:rPr spc="-4" dirty="0"/>
              <a:t>O</a:t>
            </a:r>
            <a:r>
              <a:rPr spc="4" dirty="0"/>
              <a:t>n</a:t>
            </a:r>
            <a:r>
              <a:rPr dirty="0"/>
              <a:t>das</a:t>
            </a:r>
            <a:r>
              <a:rPr spc="-19" dirty="0"/>
              <a:t> </a:t>
            </a:r>
            <a:r>
              <a:rPr dirty="0"/>
              <a:t>EM.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8734" y="1690155"/>
            <a:ext cx="2813209" cy="225959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b="1" spc="-15" dirty="0">
                <a:latin typeface="Calibri"/>
                <a:cs typeface="Calibri"/>
              </a:rPr>
              <a:t>Ampli</a:t>
            </a:r>
            <a:r>
              <a:rPr sz="2100" b="1" spc="-11" dirty="0">
                <a:latin typeface="Calibri"/>
                <a:cs typeface="Calibri"/>
              </a:rPr>
              <a:t>tud</a:t>
            </a:r>
            <a:r>
              <a:rPr sz="2100" b="1" spc="4" dirty="0">
                <a:latin typeface="Calibri"/>
                <a:cs typeface="Calibri"/>
              </a:rPr>
              <a:t> </a:t>
            </a:r>
            <a:r>
              <a:rPr sz="2100" b="1" spc="-8" dirty="0">
                <a:latin typeface="Calibri"/>
                <a:cs typeface="Calibri"/>
              </a:rPr>
              <a:t>(I</a:t>
            </a:r>
            <a:r>
              <a:rPr sz="2100" b="1" spc="-34" dirty="0">
                <a:latin typeface="Calibri"/>
                <a:cs typeface="Calibri"/>
              </a:rPr>
              <a:t>n</a:t>
            </a:r>
            <a:r>
              <a:rPr sz="2100" b="1" spc="-38" dirty="0">
                <a:latin typeface="Calibri"/>
                <a:cs typeface="Calibri"/>
              </a:rPr>
              <a:t>t</a:t>
            </a:r>
            <a:r>
              <a:rPr sz="2100" b="1" spc="-15" dirty="0">
                <a:latin typeface="Calibri"/>
                <a:cs typeface="Calibri"/>
              </a:rPr>
              <a:t>ensi</a:t>
            </a:r>
            <a:r>
              <a:rPr sz="2100" b="1" spc="-11" dirty="0">
                <a:latin typeface="Calibri"/>
                <a:cs typeface="Calibri"/>
              </a:rPr>
              <a:t>dad).</a:t>
            </a:r>
            <a:endParaRPr sz="2100">
              <a:latin typeface="Calibri"/>
              <a:cs typeface="Calibri"/>
            </a:endParaRPr>
          </a:p>
          <a:p>
            <a:pPr marL="180975" indent="-171450">
              <a:spcBef>
                <a:spcPts val="503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b="1" spc="-11" dirty="0">
                <a:latin typeface="Calibri"/>
                <a:cs typeface="Calibri"/>
              </a:rPr>
              <a:t>F</a:t>
            </a:r>
            <a:r>
              <a:rPr sz="2100" b="1" spc="-34" dirty="0">
                <a:latin typeface="Calibri"/>
                <a:cs typeface="Calibri"/>
              </a:rPr>
              <a:t>r</a:t>
            </a:r>
            <a:r>
              <a:rPr sz="2100" b="1" spc="-15" dirty="0">
                <a:latin typeface="Calibri"/>
                <a:cs typeface="Calibri"/>
              </a:rPr>
              <a:t>ecuenci</a:t>
            </a:r>
            <a:r>
              <a:rPr sz="2100" b="1" spc="-11" dirty="0">
                <a:latin typeface="Calibri"/>
                <a:cs typeface="Calibri"/>
              </a:rPr>
              <a:t>a</a:t>
            </a:r>
            <a:r>
              <a:rPr sz="2100" b="1" spc="38" dirty="0">
                <a:latin typeface="Calibri"/>
                <a:cs typeface="Calibri"/>
              </a:rPr>
              <a:t> </a:t>
            </a:r>
            <a:r>
              <a:rPr sz="2100" b="1" spc="-11" dirty="0">
                <a:latin typeface="Calibri"/>
                <a:cs typeface="Calibri"/>
              </a:rPr>
              <a:t>(Hz).</a:t>
            </a:r>
            <a:endParaRPr sz="2100">
              <a:latin typeface="Calibri"/>
              <a:cs typeface="Calibri"/>
            </a:endParaRPr>
          </a:p>
          <a:p>
            <a:pPr marL="180975" indent="-171450">
              <a:spcBef>
                <a:spcPts val="495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15" dirty="0">
                <a:latin typeface="Calibri"/>
                <a:cs typeface="Calibri"/>
              </a:rPr>
              <a:t>Longitu</a:t>
            </a:r>
            <a:r>
              <a:rPr sz="2100" spc="-11" dirty="0">
                <a:latin typeface="Calibri"/>
                <a:cs typeface="Calibri"/>
              </a:rPr>
              <a:t>d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On</a:t>
            </a:r>
            <a:r>
              <a:rPr sz="2100" spc="-23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19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(</a:t>
            </a:r>
            <a:r>
              <a:rPr sz="2100" spc="-38" dirty="0">
                <a:latin typeface="Calibri"/>
                <a:cs typeface="Calibri"/>
              </a:rPr>
              <a:t>m</a:t>
            </a:r>
            <a:r>
              <a:rPr sz="2100" spc="-8" dirty="0">
                <a:latin typeface="Calibri"/>
                <a:cs typeface="Calibri"/>
              </a:rPr>
              <a:t>t</a:t>
            </a:r>
            <a:r>
              <a:rPr sz="2100" spc="-15" dirty="0">
                <a:latin typeface="Calibri"/>
                <a:cs typeface="Calibri"/>
              </a:rPr>
              <a:t>s</a:t>
            </a:r>
            <a:r>
              <a:rPr sz="2100" spc="-8" dirty="0">
                <a:latin typeface="Calibri"/>
                <a:cs typeface="Calibri"/>
              </a:rPr>
              <a:t>).</a:t>
            </a:r>
            <a:endParaRPr sz="2100">
              <a:latin typeface="Calibri"/>
              <a:cs typeface="Calibri"/>
            </a:endParaRPr>
          </a:p>
          <a:p>
            <a:pPr marL="180975" indent="-171450">
              <a:spcBef>
                <a:spcPts val="495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b="1" spc="-68" dirty="0">
                <a:latin typeface="Calibri"/>
                <a:cs typeface="Calibri"/>
              </a:rPr>
              <a:t>F</a:t>
            </a:r>
            <a:r>
              <a:rPr sz="2100" b="1" spc="-11" dirty="0">
                <a:latin typeface="Calibri"/>
                <a:cs typeface="Calibri"/>
              </a:rPr>
              <a:t>ase.</a:t>
            </a:r>
            <a:endParaRPr sz="2100">
              <a:latin typeface="Calibri"/>
              <a:cs typeface="Calibri"/>
            </a:endParaRPr>
          </a:p>
          <a:p>
            <a:pPr marL="180975" indent="-171450">
              <a:spcBef>
                <a:spcPts val="506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15" dirty="0">
                <a:latin typeface="Calibri"/>
                <a:cs typeface="Calibri"/>
              </a:rPr>
              <a:t>Ene</a:t>
            </a:r>
            <a:r>
              <a:rPr sz="2100" spc="-38" dirty="0">
                <a:latin typeface="Calibri"/>
                <a:cs typeface="Calibri"/>
              </a:rPr>
              <a:t>r</a:t>
            </a:r>
            <a:r>
              <a:rPr sz="2100" spc="-8" dirty="0">
                <a:latin typeface="Calibri"/>
                <a:cs typeface="Calibri"/>
              </a:rPr>
              <a:t>gía.</a:t>
            </a:r>
            <a:endParaRPr sz="2100">
              <a:latin typeface="Calibri"/>
              <a:cs typeface="Calibri"/>
            </a:endParaRPr>
          </a:p>
          <a:p>
            <a:pPr marL="180975" indent="-171450">
              <a:spcBef>
                <a:spcPts val="495"/>
              </a:spcBef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60" dirty="0">
                <a:latin typeface="Calibri"/>
                <a:cs typeface="Calibri"/>
              </a:rPr>
              <a:t>P</a:t>
            </a:r>
            <a:r>
              <a:rPr sz="2100" spc="-15" dirty="0">
                <a:latin typeface="Calibri"/>
                <a:cs typeface="Calibri"/>
              </a:rPr>
              <a:t>olari</a:t>
            </a:r>
            <a:r>
              <a:rPr sz="2100" spc="-49" dirty="0">
                <a:latin typeface="Calibri"/>
                <a:cs typeface="Calibri"/>
              </a:rPr>
              <a:t>z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-8" dirty="0">
                <a:latin typeface="Calibri"/>
                <a:cs typeface="Calibri"/>
              </a:rPr>
              <a:t>c</a:t>
            </a:r>
            <a:r>
              <a:rPr sz="2100" spc="-11" dirty="0">
                <a:latin typeface="Calibri"/>
                <a:cs typeface="Calibri"/>
              </a:rPr>
              <a:t>ió</a:t>
            </a:r>
            <a:r>
              <a:rPr sz="2100" spc="-19" dirty="0">
                <a:latin typeface="Calibri"/>
                <a:cs typeface="Calibri"/>
              </a:rPr>
              <a:t>n</a:t>
            </a:r>
            <a:r>
              <a:rPr sz="2100" dirty="0"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632828" y="2028825"/>
            <a:ext cx="2258568" cy="162191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6632828" y="3958208"/>
            <a:ext cx="2264283" cy="16242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3910202" y="2025395"/>
            <a:ext cx="2314575" cy="1660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3974211" y="4040505"/>
            <a:ext cx="2186558" cy="14596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476192"/>
            <a:ext cx="6172200" cy="203132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6678"/>
            <a:r>
              <a:rPr dirty="0"/>
              <a:t>Medios</a:t>
            </a:r>
            <a:r>
              <a:rPr spc="-4" dirty="0"/>
              <a:t> </a:t>
            </a:r>
            <a:r>
              <a:rPr spc="-8" dirty="0"/>
              <a:t>i</a:t>
            </a:r>
            <a:r>
              <a:rPr dirty="0"/>
              <a:t>nalámbri</a:t>
            </a:r>
            <a:r>
              <a:rPr spc="-30" dirty="0"/>
              <a:t>c</a:t>
            </a:r>
            <a:r>
              <a:rPr spc="-4" dirty="0"/>
              <a:t>o</a:t>
            </a:r>
            <a:r>
              <a:rPr dirty="0"/>
              <a:t>s</a:t>
            </a:r>
            <a:r>
              <a:rPr spc="11" dirty="0"/>
              <a:t> </a:t>
            </a:r>
            <a:r>
              <a:rPr dirty="0">
                <a:latin typeface="Calibri Light"/>
                <a:cs typeface="Calibri Light"/>
              </a:rPr>
              <a:t>–</a:t>
            </a:r>
            <a:r>
              <a:rPr spc="4" dirty="0">
                <a:latin typeface="Calibri Light"/>
                <a:cs typeface="Calibri Light"/>
              </a:rPr>
              <a:t> </a:t>
            </a:r>
            <a:r>
              <a:rPr dirty="0"/>
              <a:t>El </a:t>
            </a:r>
            <a:r>
              <a:rPr spc="-4" dirty="0"/>
              <a:t>espect</a:t>
            </a:r>
            <a:r>
              <a:rPr spc="-45" dirty="0"/>
              <a:t>r</a:t>
            </a:r>
            <a:r>
              <a:rPr dirty="0"/>
              <a:t>o</a:t>
            </a:r>
            <a:r>
              <a:rPr spc="-15" dirty="0"/>
              <a:t> </a:t>
            </a:r>
            <a:r>
              <a:rPr dirty="0"/>
              <a:t>Elec</a:t>
            </a:r>
            <a:r>
              <a:rPr spc="4" dirty="0"/>
              <a:t>t</a:t>
            </a:r>
            <a:r>
              <a:rPr spc="-45" dirty="0"/>
              <a:t>r</a:t>
            </a:r>
            <a:r>
              <a:rPr spc="-4" dirty="0"/>
              <a:t>omagnéti</a:t>
            </a:r>
            <a:r>
              <a:rPr spc="-19" dirty="0"/>
              <a:t>c</a:t>
            </a:r>
            <a:r>
              <a:rPr spc="-4" dirty="0"/>
              <a:t>o.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8734" y="1690155"/>
            <a:ext cx="6905149" cy="227895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4" dirty="0">
                <a:latin typeface="Calibri"/>
                <a:cs typeface="Calibri"/>
              </a:rPr>
              <a:t>Conj</a:t>
            </a:r>
            <a:r>
              <a:rPr sz="2100" spc="-11" dirty="0">
                <a:latin typeface="Calibri"/>
                <a:cs typeface="Calibri"/>
              </a:rPr>
              <a:t>u</a:t>
            </a:r>
            <a:r>
              <a:rPr sz="2100" spc="-23" dirty="0">
                <a:latin typeface="Calibri"/>
                <a:cs typeface="Calibri"/>
              </a:rPr>
              <a:t>n</a:t>
            </a:r>
            <a:r>
              <a:rPr sz="2100" spc="-26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o</a:t>
            </a:r>
            <a:r>
              <a:rPr sz="2100" spc="26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26" dirty="0">
                <a:latin typeface="Calibri"/>
                <a:cs typeface="Calibri"/>
              </a:rPr>
              <a:t>t</a:t>
            </a:r>
            <a:r>
              <a:rPr sz="2100" spc="-15" dirty="0">
                <a:latin typeface="Calibri"/>
                <a:cs typeface="Calibri"/>
              </a:rPr>
              <a:t>oda</a:t>
            </a:r>
            <a:r>
              <a:rPr sz="2100" spc="-11" dirty="0">
                <a:latin typeface="Calibri"/>
                <a:cs typeface="Calibri"/>
              </a:rPr>
              <a:t>s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las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f</a:t>
            </a:r>
            <a:r>
              <a:rPr sz="2100" spc="-41" dirty="0">
                <a:latin typeface="Calibri"/>
                <a:cs typeface="Calibri"/>
              </a:rPr>
              <a:t>r</a:t>
            </a:r>
            <a:r>
              <a:rPr sz="2100" spc="-11" dirty="0">
                <a:latin typeface="Calibri"/>
                <a:cs typeface="Calibri"/>
              </a:rPr>
              <a:t>ecue</a:t>
            </a:r>
            <a:r>
              <a:rPr sz="2100" spc="-23" dirty="0">
                <a:latin typeface="Calibri"/>
                <a:cs typeface="Calibri"/>
              </a:rPr>
              <a:t>n</a:t>
            </a:r>
            <a:r>
              <a:rPr sz="2100" spc="-11" dirty="0">
                <a:latin typeface="Calibri"/>
                <a:cs typeface="Calibri"/>
              </a:rPr>
              <a:t>cias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las</a:t>
            </a:r>
            <a:r>
              <a:rPr sz="2100" spc="-4" dirty="0">
                <a:latin typeface="Calibri"/>
                <a:cs typeface="Calibri"/>
              </a:rPr>
              <a:t> on</a:t>
            </a:r>
            <a:r>
              <a:rPr sz="2100" spc="-8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as</a:t>
            </a:r>
            <a:r>
              <a:rPr sz="2100" spc="23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-23" dirty="0">
                <a:latin typeface="Calibri"/>
                <a:cs typeface="Calibri"/>
              </a:rPr>
              <a:t>M</a:t>
            </a:r>
            <a:r>
              <a:rPr sz="2100" dirty="0"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  <a:p>
            <a:pPr>
              <a:spcBef>
                <a:spcPts val="36"/>
              </a:spcBef>
              <a:buClr>
                <a:srgbClr val="454551"/>
              </a:buClr>
              <a:buFont typeface="Arial"/>
              <a:buChar char="•"/>
            </a:pPr>
            <a:endParaRPr sz="2138">
              <a:latin typeface="Times New Roman"/>
              <a:cs typeface="Times New Roman"/>
            </a:endParaRPr>
          </a:p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15" dirty="0">
                <a:latin typeface="Calibri"/>
                <a:cs typeface="Calibri"/>
              </a:rPr>
              <a:t>S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di</a:t>
            </a:r>
            <a:r>
              <a:rPr sz="2100" spc="-11" dirty="0">
                <a:latin typeface="Calibri"/>
                <a:cs typeface="Calibri"/>
              </a:rPr>
              <a:t>v</a:t>
            </a:r>
            <a:r>
              <a:rPr sz="2100" spc="-15" dirty="0">
                <a:latin typeface="Calibri"/>
                <a:cs typeface="Calibri"/>
              </a:rPr>
              <a:t>id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15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en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Bandas</a:t>
            </a:r>
            <a:r>
              <a:rPr sz="2100" dirty="0"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  <a:p>
            <a:pPr marL="523875" lvl="1" indent="-171450">
              <a:spcBef>
                <a:spcPts val="180"/>
              </a:spcBef>
              <a:buClr>
                <a:srgbClr val="454551"/>
              </a:buClr>
              <a:buFont typeface="Arial"/>
              <a:buChar char="•"/>
              <a:tabLst>
                <a:tab pos="523875" algn="l"/>
              </a:tabLst>
            </a:pPr>
            <a:r>
              <a:rPr spc="-11" dirty="0">
                <a:latin typeface="Calibri"/>
                <a:cs typeface="Calibri"/>
              </a:rPr>
              <a:t>Ra</a:t>
            </a:r>
            <a:r>
              <a:rPr spc="-4" dirty="0">
                <a:latin typeface="Calibri"/>
                <a:cs typeface="Calibri"/>
              </a:rPr>
              <a:t>n</a:t>
            </a:r>
            <a:r>
              <a:rPr spc="-11" dirty="0">
                <a:latin typeface="Calibri"/>
                <a:cs typeface="Calibri"/>
              </a:rPr>
              <a:t>g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 d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f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uen</a:t>
            </a:r>
            <a:r>
              <a:rPr spc="4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ias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n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11" dirty="0">
                <a:latin typeface="Calibri"/>
                <a:cs typeface="Calibri"/>
              </a:rPr>
              <a:t>a</a:t>
            </a:r>
            <a:r>
              <a:rPr spc="-41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ac</a:t>
            </a:r>
            <a:r>
              <a:rPr spc="-23" dirty="0">
                <a:latin typeface="Calibri"/>
                <a:cs typeface="Calibri"/>
              </a:rPr>
              <a:t>t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4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í</a:t>
            </a:r>
            <a:r>
              <a:rPr spc="-23" dirty="0">
                <a:latin typeface="Calibri"/>
                <a:cs typeface="Calibri"/>
              </a:rPr>
              <a:t>s</a:t>
            </a:r>
            <a:r>
              <a:rPr dirty="0">
                <a:latin typeface="Calibri"/>
                <a:cs typeface="Calibri"/>
              </a:rPr>
              <a:t>ti</a:t>
            </a:r>
            <a:r>
              <a:rPr spc="-15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as</a:t>
            </a:r>
            <a:r>
              <a:rPr spc="-26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e</a:t>
            </a:r>
            <a:r>
              <a:rPr spc="-11" dirty="0">
                <a:latin typeface="Calibri"/>
                <a:cs typeface="Calibri"/>
              </a:rPr>
              <a:t>n</a:t>
            </a:r>
            <a:r>
              <a:rPr spc="-4" dirty="0">
                <a:latin typeface="Calibri"/>
                <a:cs typeface="Calibri"/>
              </a:rPr>
              <a:t> </a:t>
            </a:r>
            <a:r>
              <a:rPr spc="-26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omú</a:t>
            </a:r>
            <a:r>
              <a:rPr dirty="0">
                <a:latin typeface="Calibri"/>
                <a:cs typeface="Calibri"/>
              </a:rPr>
              <a:t>n.</a:t>
            </a:r>
            <a:endParaRPr>
              <a:latin typeface="Calibri"/>
              <a:cs typeface="Calibri"/>
            </a:endParaRPr>
          </a:p>
          <a:p>
            <a:pPr marL="523875" lvl="1" indent="-171450">
              <a:spcBef>
                <a:spcPts val="164"/>
              </a:spcBef>
              <a:buClr>
                <a:srgbClr val="454551"/>
              </a:buClr>
              <a:buFont typeface="Arial"/>
              <a:buChar char="•"/>
              <a:tabLst>
                <a:tab pos="523875" algn="l"/>
              </a:tabLst>
            </a:pPr>
            <a:r>
              <a:rPr spc="-11" dirty="0">
                <a:latin typeface="Calibri"/>
                <a:cs typeface="Calibri"/>
              </a:rPr>
              <a:t>Ra</a:t>
            </a:r>
            <a:r>
              <a:rPr spc="-4" dirty="0">
                <a:latin typeface="Calibri"/>
                <a:cs typeface="Calibri"/>
              </a:rPr>
              <a:t>n</a:t>
            </a:r>
            <a:r>
              <a:rPr spc="-11" dirty="0">
                <a:latin typeface="Calibri"/>
                <a:cs typeface="Calibri"/>
              </a:rPr>
              <a:t>g</a:t>
            </a:r>
            <a:r>
              <a:rPr spc="-4" dirty="0">
                <a:latin typeface="Calibri"/>
                <a:cs typeface="Calibri"/>
              </a:rPr>
              <a:t>o</a:t>
            </a:r>
            <a:r>
              <a:rPr dirty="0">
                <a:latin typeface="Calibri"/>
                <a:cs typeface="Calibri"/>
              </a:rPr>
              <a:t>s</a:t>
            </a:r>
            <a:r>
              <a:rPr spc="-15" dirty="0">
                <a:latin typeface="Calibri"/>
                <a:cs typeface="Calibri"/>
              </a:rPr>
              <a:t> d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dirty="0">
                <a:latin typeface="Calibri"/>
                <a:cs typeface="Calibri"/>
              </a:rPr>
              <a:t> </a:t>
            </a:r>
            <a:r>
              <a:rPr spc="-11" dirty="0">
                <a:latin typeface="Calibri"/>
                <a:cs typeface="Calibri"/>
              </a:rPr>
              <a:t>f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spc="-11" dirty="0">
                <a:latin typeface="Calibri"/>
                <a:cs typeface="Calibri"/>
              </a:rPr>
              <a:t>e</a:t>
            </a:r>
            <a:r>
              <a:rPr spc="-8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uen</a:t>
            </a:r>
            <a:r>
              <a:rPr spc="4" dirty="0">
                <a:latin typeface="Calibri"/>
                <a:cs typeface="Calibri"/>
              </a:rPr>
              <a:t>c</a:t>
            </a:r>
            <a:r>
              <a:rPr dirty="0">
                <a:latin typeface="Calibri"/>
                <a:cs typeface="Calibri"/>
              </a:rPr>
              <a:t>ias</a:t>
            </a:r>
            <a:r>
              <a:rPr spc="-11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designada</a:t>
            </a:r>
            <a:r>
              <a:rPr dirty="0">
                <a:latin typeface="Calibri"/>
                <a:cs typeface="Calibri"/>
              </a:rPr>
              <a:t>s</a:t>
            </a:r>
            <a:r>
              <a:rPr spc="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pa</a:t>
            </a:r>
            <a:r>
              <a:rPr spc="-34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4" dirty="0">
                <a:latin typeface="Calibri"/>
                <a:cs typeface="Calibri"/>
              </a:rPr>
              <a:t>u</a:t>
            </a:r>
            <a:r>
              <a:rPr dirty="0">
                <a:latin typeface="Calibri"/>
                <a:cs typeface="Calibri"/>
              </a:rPr>
              <a:t>n</a:t>
            </a:r>
            <a:r>
              <a:rPr spc="-4" dirty="0">
                <a:latin typeface="Calibri"/>
                <a:cs typeface="Calibri"/>
              </a:rPr>
              <a:t> us</a:t>
            </a:r>
            <a:r>
              <a:rPr dirty="0">
                <a:latin typeface="Calibri"/>
                <a:cs typeface="Calibri"/>
              </a:rPr>
              <a:t>o</a:t>
            </a:r>
            <a:r>
              <a:rPr spc="-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parti</a:t>
            </a:r>
            <a:r>
              <a:rPr spc="8" dirty="0">
                <a:latin typeface="Calibri"/>
                <a:cs typeface="Calibri"/>
              </a:rPr>
              <a:t>c</a:t>
            </a:r>
            <a:r>
              <a:rPr spc="-4" dirty="0">
                <a:latin typeface="Calibri"/>
                <a:cs typeface="Calibri"/>
              </a:rPr>
              <a:t>ula</a:t>
            </a:r>
            <a:r>
              <a:rPr spc="-180" dirty="0">
                <a:latin typeface="Calibri"/>
                <a:cs typeface="Calibri"/>
              </a:rPr>
              <a:t>r</a:t>
            </a:r>
            <a:r>
              <a:rPr dirty="0">
                <a:latin typeface="Calibri"/>
                <a:cs typeface="Calibri"/>
              </a:rPr>
              <a:t>.</a:t>
            </a:r>
            <a:endParaRPr>
              <a:latin typeface="Calibri"/>
              <a:cs typeface="Calibri"/>
            </a:endParaRPr>
          </a:p>
          <a:p>
            <a:pPr lvl="1">
              <a:spcBef>
                <a:spcPts val="11"/>
              </a:spcBef>
              <a:buClr>
                <a:srgbClr val="454551"/>
              </a:buClr>
              <a:buFont typeface="Arial"/>
              <a:buChar char="•"/>
            </a:pPr>
            <a:endParaRPr sz="2438">
              <a:latin typeface="Times New Roman"/>
              <a:cs typeface="Times New Roman"/>
            </a:endParaRPr>
          </a:p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11" dirty="0">
                <a:latin typeface="Calibri"/>
                <a:cs typeface="Calibri"/>
              </a:rPr>
              <a:t>Los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spc="-26" dirty="0">
                <a:latin typeface="Calibri"/>
                <a:cs typeface="Calibri"/>
              </a:rPr>
              <a:t>g</a:t>
            </a:r>
            <a:r>
              <a:rPr sz="2100" spc="-15" dirty="0">
                <a:latin typeface="Calibri"/>
                <a:cs typeface="Calibri"/>
              </a:rPr>
              <a:t>obi</a:t>
            </a:r>
            <a:r>
              <a:rPr sz="2100" spc="-11" dirty="0">
                <a:latin typeface="Calibri"/>
                <a:cs typeface="Calibri"/>
              </a:rPr>
              <a:t>ernos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38" dirty="0">
                <a:latin typeface="Calibri"/>
                <a:cs typeface="Calibri"/>
              </a:rPr>
              <a:t>r</a:t>
            </a:r>
            <a:r>
              <a:rPr sz="2100" spc="-11" dirty="0">
                <a:latin typeface="Calibri"/>
                <a:cs typeface="Calibri"/>
              </a:rPr>
              <a:t>egulan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s</a:t>
            </a:r>
            <a:r>
              <a:rPr sz="2100" spc="-11" dirty="0">
                <a:latin typeface="Calibri"/>
                <a:cs typeface="Calibri"/>
              </a:rPr>
              <a:t>u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ap</a:t>
            </a:r>
            <a:r>
              <a:rPr sz="2100" spc="-49" dirty="0">
                <a:latin typeface="Calibri"/>
                <a:cs typeface="Calibri"/>
              </a:rPr>
              <a:t>r</a:t>
            </a:r>
            <a:r>
              <a:rPr sz="2100" spc="-19" dirty="0">
                <a:latin typeface="Calibri"/>
                <a:cs typeface="Calibri"/>
              </a:rPr>
              <a:t>o</a:t>
            </a:r>
            <a:r>
              <a:rPr sz="2100" spc="-34" dirty="0">
                <a:latin typeface="Calibri"/>
                <a:cs typeface="Calibri"/>
              </a:rPr>
              <a:t>v</a:t>
            </a:r>
            <a:r>
              <a:rPr sz="2100" spc="-11" dirty="0">
                <a:latin typeface="Calibri"/>
                <a:cs typeface="Calibri"/>
              </a:rPr>
              <a:t>echamie</a:t>
            </a:r>
            <a:r>
              <a:rPr sz="2100" spc="-41" dirty="0">
                <a:latin typeface="Calibri"/>
                <a:cs typeface="Calibri"/>
              </a:rPr>
              <a:t>n</a:t>
            </a:r>
            <a:r>
              <a:rPr sz="2100" spc="-26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o</a:t>
            </a:r>
            <a:r>
              <a:rPr sz="2100" spc="19" dirty="0">
                <a:latin typeface="Calibri"/>
                <a:cs typeface="Calibri"/>
              </a:rPr>
              <a:t> </a:t>
            </a:r>
            <a:r>
              <a:rPr sz="2100" spc="-23" dirty="0">
                <a:latin typeface="Wingdings"/>
                <a:cs typeface="Wingdings"/>
              </a:rPr>
              <a:t></a:t>
            </a:r>
            <a:r>
              <a:rPr sz="2100" spc="-49" dirty="0">
                <a:latin typeface="Times New Roman"/>
                <a:cs typeface="Times New Roman"/>
              </a:rPr>
              <a:t> </a:t>
            </a:r>
            <a:r>
              <a:rPr sz="2100" spc="-15" dirty="0">
                <a:latin typeface="Calibri"/>
                <a:cs typeface="Calibri"/>
              </a:rPr>
              <a:t>Licenciam</a:t>
            </a:r>
            <a:r>
              <a:rPr sz="2100" spc="-11" dirty="0">
                <a:latin typeface="Calibri"/>
                <a:cs typeface="Calibri"/>
              </a:rPr>
              <a:t>ie</a:t>
            </a:r>
            <a:r>
              <a:rPr sz="2100" spc="-34" dirty="0">
                <a:latin typeface="Calibri"/>
                <a:cs typeface="Calibri"/>
              </a:rPr>
              <a:t>n</a:t>
            </a:r>
            <a:r>
              <a:rPr sz="2100" spc="-26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o</a:t>
            </a:r>
            <a:r>
              <a:rPr sz="2100" dirty="0"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857250"/>
            <a:ext cx="9144000" cy="51434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/>
          <p:nvPr/>
        </p:nvSpPr>
        <p:spPr>
          <a:xfrm>
            <a:off x="0" y="857250"/>
            <a:ext cx="9143048" cy="685800"/>
          </a:xfrm>
          <a:custGeom>
            <a:avLst/>
            <a:gdLst/>
            <a:ahLst/>
            <a:cxnLst/>
            <a:rect l="l" t="t" r="r" b="b"/>
            <a:pathLst>
              <a:path w="12190730" h="914400">
                <a:moveTo>
                  <a:pt x="0" y="914400"/>
                </a:moveTo>
                <a:lnTo>
                  <a:pt x="12190476" y="914400"/>
                </a:lnTo>
                <a:lnTo>
                  <a:pt x="12190476" y="0"/>
                </a:lnTo>
                <a:lnTo>
                  <a:pt x="0" y="0"/>
                </a:lnTo>
                <a:lnTo>
                  <a:pt x="0" y="914400"/>
                </a:lnTo>
                <a:close/>
              </a:path>
            </a:pathLst>
          </a:custGeom>
          <a:solidFill>
            <a:srgbClr val="634A9E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258318" y="1121282"/>
            <a:ext cx="8637651" cy="421309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53797" y="5844922"/>
            <a:ext cx="103251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900" spc="-8" dirty="0">
                <a:solidFill>
                  <a:srgbClr val="FF0000"/>
                </a:solidFill>
                <a:latin typeface="Calibri"/>
                <a:cs typeface="Calibri"/>
              </a:rPr>
              <a:t>h</a:t>
            </a:r>
            <a:r>
              <a:rPr sz="900" spc="-11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900" spc="-4" dirty="0">
                <a:solidFill>
                  <a:srgbClr val="FF0000"/>
                </a:solidFill>
                <a:latin typeface="Calibri"/>
                <a:cs typeface="Calibri"/>
              </a:rPr>
              <a:t>t</a:t>
            </a:r>
            <a:r>
              <a:rPr sz="900" spc="-8" dirty="0">
                <a:solidFill>
                  <a:srgbClr val="FF0000"/>
                </a:solidFill>
                <a:latin typeface="Calibri"/>
                <a:cs typeface="Calibri"/>
              </a:rPr>
              <a:t>ps:</a:t>
            </a:r>
            <a:r>
              <a:rPr sz="900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900" spc="4" dirty="0">
                <a:solidFill>
                  <a:srgbClr val="FF0000"/>
                </a:solidFill>
                <a:latin typeface="Calibri"/>
                <a:cs typeface="Calibri"/>
              </a:rPr>
              <a:t>/</a:t>
            </a:r>
            <a:r>
              <a:rPr sz="900" spc="-4" dirty="0">
                <a:solidFill>
                  <a:srgbClr val="FF0000"/>
                </a:solidFill>
                <a:latin typeface="Calibri"/>
                <a:cs typeface="Calibri"/>
              </a:rPr>
              <a:t>x</a:t>
            </a:r>
            <a:r>
              <a:rPr sz="900" spc="-30" dirty="0">
                <a:solidFill>
                  <a:srgbClr val="FF0000"/>
                </a:solidFill>
                <a:latin typeface="Calibri"/>
                <a:cs typeface="Calibri"/>
              </a:rPr>
              <a:t>k</a:t>
            </a:r>
            <a:r>
              <a:rPr sz="900" spc="-8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900" dirty="0">
                <a:solidFill>
                  <a:srgbClr val="FF0000"/>
                </a:solidFill>
                <a:latin typeface="Calibri"/>
                <a:cs typeface="Calibri"/>
              </a:rPr>
              <a:t>d</a:t>
            </a:r>
            <a:r>
              <a:rPr sz="900" spc="-4" dirty="0">
                <a:solidFill>
                  <a:srgbClr val="FF0000"/>
                </a:solidFill>
                <a:latin typeface="Calibri"/>
                <a:cs typeface="Calibri"/>
              </a:rPr>
              <a:t>.</a:t>
            </a:r>
            <a:r>
              <a:rPr sz="900" spc="-15" dirty="0">
                <a:solidFill>
                  <a:srgbClr val="FF0000"/>
                </a:solidFill>
                <a:latin typeface="Calibri"/>
                <a:cs typeface="Calibri"/>
              </a:rPr>
              <a:t>c</a:t>
            </a:r>
            <a:r>
              <a:rPr sz="900" spc="-4" dirty="0">
                <a:solidFill>
                  <a:srgbClr val="FF0000"/>
                </a:solidFill>
                <a:latin typeface="Calibri"/>
                <a:cs typeface="Calibri"/>
              </a:rPr>
              <a:t>o</a:t>
            </a:r>
            <a:r>
              <a:rPr sz="900" dirty="0">
                <a:solidFill>
                  <a:srgbClr val="FF0000"/>
                </a:solidFill>
                <a:latin typeface="Calibri"/>
                <a:cs typeface="Calibri"/>
              </a:rPr>
              <a:t>m/</a:t>
            </a:r>
            <a:r>
              <a:rPr sz="900" spc="-8" dirty="0">
                <a:solidFill>
                  <a:srgbClr val="FF0000"/>
                </a:solidFill>
                <a:latin typeface="Calibri"/>
                <a:cs typeface="Calibri"/>
              </a:rPr>
              <a:t>2</a:t>
            </a:r>
            <a:r>
              <a:rPr sz="900" spc="-4" dirty="0">
                <a:solidFill>
                  <a:srgbClr val="FF0000"/>
                </a:solidFill>
                <a:latin typeface="Calibri"/>
                <a:cs typeface="Calibri"/>
              </a:rPr>
              <a:t>7</a:t>
            </a:r>
            <a:r>
              <a:rPr sz="900" spc="-8" dirty="0">
                <a:solidFill>
                  <a:srgbClr val="FF0000"/>
                </a:solidFill>
                <a:latin typeface="Calibri"/>
                <a:cs typeface="Calibri"/>
              </a:rPr>
              <a:t>3</a:t>
            </a:r>
            <a:endParaRPr sz="9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814746"/>
            <a:ext cx="6172200" cy="13542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6678"/>
            <a:r>
              <a:rPr dirty="0"/>
              <a:t>Medios</a:t>
            </a:r>
            <a:r>
              <a:rPr spc="-11" dirty="0"/>
              <a:t> </a:t>
            </a:r>
            <a:r>
              <a:rPr dirty="0"/>
              <a:t>ina</a:t>
            </a:r>
            <a:r>
              <a:rPr spc="4" dirty="0"/>
              <a:t>l</a:t>
            </a:r>
            <a:r>
              <a:rPr dirty="0"/>
              <a:t>ámbri</a:t>
            </a:r>
            <a:r>
              <a:rPr spc="-19" dirty="0"/>
              <a:t>c</a:t>
            </a:r>
            <a:r>
              <a:rPr spc="-4" dirty="0"/>
              <a:t>o</a:t>
            </a:r>
            <a:r>
              <a:rPr dirty="0"/>
              <a:t>s</a:t>
            </a:r>
            <a:r>
              <a:rPr spc="-4" dirty="0"/>
              <a:t> </a:t>
            </a:r>
            <a:r>
              <a:rPr dirty="0">
                <a:latin typeface="Calibri Light"/>
                <a:cs typeface="Calibri Light"/>
              </a:rPr>
              <a:t>–</a:t>
            </a:r>
            <a:r>
              <a:rPr spc="4" dirty="0">
                <a:latin typeface="Calibri Light"/>
                <a:cs typeface="Calibri Light"/>
              </a:rPr>
              <a:t> </a:t>
            </a:r>
            <a:r>
              <a:rPr spc="-4" dirty="0"/>
              <a:t>Banda</a:t>
            </a:r>
            <a:r>
              <a:rPr dirty="0"/>
              <a:t>s</a:t>
            </a:r>
            <a:r>
              <a:rPr spc="-4" dirty="0"/>
              <a:t> </a:t>
            </a:r>
            <a:r>
              <a:rPr dirty="0"/>
              <a:t>de</a:t>
            </a:r>
            <a:r>
              <a:rPr spc="-4" dirty="0"/>
              <a:t> </a:t>
            </a:r>
            <a:r>
              <a:rPr dirty="0"/>
              <a:t>f</a:t>
            </a:r>
            <a:r>
              <a:rPr spc="-41" dirty="0"/>
              <a:t>r</a:t>
            </a:r>
            <a:r>
              <a:rPr spc="-4" dirty="0"/>
              <a:t>ecuen</a:t>
            </a:r>
            <a:r>
              <a:rPr spc="8" dirty="0"/>
              <a:t>c</a:t>
            </a:r>
            <a:r>
              <a:rPr dirty="0"/>
              <a:t>ia.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238734" y="1690156"/>
            <a:ext cx="8673465" cy="12677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975" indent="-171450">
              <a:lnSpc>
                <a:spcPts val="2396"/>
              </a:lnSpc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15" dirty="0">
                <a:latin typeface="Calibri"/>
                <a:cs typeface="Calibri"/>
              </a:rPr>
              <a:t>La</a:t>
            </a:r>
            <a:r>
              <a:rPr sz="2100" spc="-11" dirty="0">
                <a:latin typeface="Calibri"/>
                <a:cs typeface="Calibri"/>
              </a:rPr>
              <a:t>s</a:t>
            </a:r>
            <a:r>
              <a:rPr sz="2100" spc="113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banda</a:t>
            </a:r>
            <a:r>
              <a:rPr sz="2100" spc="-11" dirty="0">
                <a:latin typeface="Calibri"/>
                <a:cs typeface="Calibri"/>
              </a:rPr>
              <a:t>s</a:t>
            </a:r>
            <a:r>
              <a:rPr sz="2100" spc="113" dirty="0"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454551"/>
                </a:solidFill>
                <a:latin typeface="Calibri"/>
                <a:cs typeface="Calibri"/>
              </a:rPr>
              <a:t>IS</a:t>
            </a:r>
            <a:r>
              <a:rPr sz="2100" b="1" spc="-19" dirty="0">
                <a:solidFill>
                  <a:srgbClr val="454551"/>
                </a:solidFill>
                <a:latin typeface="Calibri"/>
                <a:cs typeface="Calibri"/>
              </a:rPr>
              <a:t>M</a:t>
            </a:r>
            <a:r>
              <a:rPr sz="2100" b="1" spc="109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y</a:t>
            </a:r>
            <a:r>
              <a:rPr sz="2100" spc="105" dirty="0">
                <a:latin typeface="Calibri"/>
                <a:cs typeface="Calibri"/>
              </a:rPr>
              <a:t> </a:t>
            </a:r>
            <a:r>
              <a:rPr sz="2100" b="1" spc="-11" dirty="0">
                <a:solidFill>
                  <a:srgbClr val="454551"/>
                </a:solidFill>
                <a:latin typeface="Calibri"/>
                <a:cs typeface="Calibri"/>
              </a:rPr>
              <a:t>UNII</a:t>
            </a:r>
            <a:r>
              <a:rPr sz="2100" b="1" spc="109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2100" spc="-30" dirty="0">
                <a:latin typeface="Calibri"/>
                <a:cs typeface="Calibri"/>
              </a:rPr>
              <a:t>g</a:t>
            </a:r>
            <a:r>
              <a:rPr sz="2100" spc="-11" dirty="0">
                <a:latin typeface="Calibri"/>
                <a:cs typeface="Calibri"/>
              </a:rPr>
              <a:t>ene</a:t>
            </a:r>
            <a:r>
              <a:rPr sz="2100" spc="-64" dirty="0">
                <a:latin typeface="Calibri"/>
                <a:cs typeface="Calibri"/>
              </a:rPr>
              <a:t>r</a:t>
            </a:r>
            <a:r>
              <a:rPr sz="2100" spc="-11" dirty="0">
                <a:latin typeface="Calibri"/>
                <a:cs typeface="Calibri"/>
              </a:rPr>
              <a:t>alm</a:t>
            </a:r>
            <a:r>
              <a:rPr sz="2100" spc="-19" dirty="0">
                <a:latin typeface="Calibri"/>
                <a:cs typeface="Calibri"/>
              </a:rPr>
              <a:t>e</a:t>
            </a:r>
            <a:r>
              <a:rPr sz="2100" spc="-23" dirty="0">
                <a:latin typeface="Calibri"/>
                <a:cs typeface="Calibri"/>
              </a:rPr>
              <a:t>n</a:t>
            </a:r>
            <a:r>
              <a:rPr sz="2100" spc="-26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98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s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116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puede</a:t>
            </a:r>
            <a:r>
              <a:rPr sz="2100" spc="-11" dirty="0">
                <a:latin typeface="Calibri"/>
                <a:cs typeface="Calibri"/>
              </a:rPr>
              <a:t>n</a:t>
            </a:r>
            <a:r>
              <a:rPr sz="2100" spc="113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u</a:t>
            </a:r>
            <a:r>
              <a:rPr sz="2100" spc="-4" dirty="0">
                <a:latin typeface="Calibri"/>
                <a:cs typeface="Calibri"/>
              </a:rPr>
              <a:t>s</a:t>
            </a:r>
            <a:r>
              <a:rPr sz="2100" spc="-11" dirty="0">
                <a:latin typeface="Calibri"/>
                <a:cs typeface="Calibri"/>
              </a:rPr>
              <a:t>ar</a:t>
            </a:r>
            <a:r>
              <a:rPr sz="2100" spc="101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si</a:t>
            </a:r>
            <a:r>
              <a:rPr sz="2100" dirty="0">
                <a:latin typeface="Calibri"/>
                <a:cs typeface="Calibri"/>
              </a:rPr>
              <a:t>n</a:t>
            </a:r>
            <a:r>
              <a:rPr sz="2100" spc="105" dirty="0">
                <a:latin typeface="Calibri"/>
                <a:cs typeface="Calibri"/>
              </a:rPr>
              <a:t> </a:t>
            </a:r>
            <a:r>
              <a:rPr sz="2100" spc="-26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ener</a:t>
            </a:r>
            <a:r>
              <a:rPr sz="2100" spc="9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q</a:t>
            </a:r>
            <a:r>
              <a:rPr sz="2100" spc="-15" dirty="0">
                <a:latin typeface="Calibri"/>
                <a:cs typeface="Calibri"/>
              </a:rPr>
              <a:t>u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109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pa</a:t>
            </a:r>
            <a:r>
              <a:rPr sz="2100" spc="-49" dirty="0">
                <a:latin typeface="Calibri"/>
                <a:cs typeface="Calibri"/>
              </a:rPr>
              <a:t>g</a:t>
            </a:r>
            <a:r>
              <a:rPr sz="2100" spc="-19" dirty="0">
                <a:latin typeface="Calibri"/>
                <a:cs typeface="Calibri"/>
              </a:rPr>
              <a:t>a</a:t>
            </a:r>
            <a:r>
              <a:rPr sz="2100" spc="-8" dirty="0">
                <a:latin typeface="Calibri"/>
                <a:cs typeface="Calibri"/>
              </a:rPr>
              <a:t>r</a:t>
            </a:r>
            <a:r>
              <a:rPr sz="2100" spc="105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una</a:t>
            </a:r>
            <a:endParaRPr sz="2100">
              <a:latin typeface="Calibri"/>
              <a:cs typeface="Calibri"/>
            </a:endParaRPr>
          </a:p>
          <a:p>
            <a:pPr marL="180975">
              <a:lnSpc>
                <a:spcPts val="2396"/>
              </a:lnSpc>
            </a:pPr>
            <a:r>
              <a:rPr sz="2100" dirty="0">
                <a:latin typeface="Calibri"/>
                <a:cs typeface="Calibri"/>
              </a:rPr>
              <a:t>l</a:t>
            </a:r>
            <a:r>
              <a:rPr sz="2100" spc="-11" dirty="0">
                <a:latin typeface="Calibri"/>
                <a:cs typeface="Calibri"/>
              </a:rPr>
              <a:t>icencia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mie</a:t>
            </a:r>
            <a:r>
              <a:rPr sz="2100" spc="-41" dirty="0">
                <a:latin typeface="Calibri"/>
                <a:cs typeface="Calibri"/>
              </a:rPr>
              <a:t>n</a:t>
            </a:r>
            <a:r>
              <a:rPr sz="2100" spc="-8" dirty="0">
                <a:latin typeface="Calibri"/>
                <a:cs typeface="Calibri"/>
              </a:rPr>
              <a:t>t</a:t>
            </a:r>
            <a:r>
              <a:rPr sz="2100" spc="-56" dirty="0">
                <a:latin typeface="Calibri"/>
                <a:cs typeface="Calibri"/>
              </a:rPr>
              <a:t>r</a:t>
            </a:r>
            <a:r>
              <a:rPr sz="2100" spc="-11" dirty="0">
                <a:latin typeface="Calibri"/>
                <a:cs typeface="Calibri"/>
              </a:rPr>
              <a:t>as</a:t>
            </a:r>
            <a:r>
              <a:rPr sz="2100" spc="23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el</a:t>
            </a:r>
            <a:r>
              <a:rPr sz="2100" spc="-4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al</a:t>
            </a:r>
            <a:r>
              <a:rPr sz="2100" spc="-30" dirty="0">
                <a:latin typeface="Calibri"/>
                <a:cs typeface="Calibri"/>
              </a:rPr>
              <a:t>c</a:t>
            </a:r>
            <a:r>
              <a:rPr sz="2100" spc="-11" dirty="0">
                <a:latin typeface="Calibri"/>
                <a:cs typeface="Calibri"/>
              </a:rPr>
              <a:t>ance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(po</a:t>
            </a:r>
            <a:r>
              <a:rPr sz="2100" spc="-26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encia)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l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seña</a:t>
            </a:r>
            <a:r>
              <a:rPr sz="2100" spc="-8" dirty="0">
                <a:latin typeface="Calibri"/>
                <a:cs typeface="Calibri"/>
              </a:rPr>
              <a:t>l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se</a:t>
            </a:r>
            <a:r>
              <a:rPr sz="2100" spc="-11" dirty="0">
                <a:latin typeface="Calibri"/>
                <a:cs typeface="Calibri"/>
              </a:rPr>
              <a:t>a</a:t>
            </a:r>
            <a:r>
              <a:rPr sz="2100" spc="8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l</a:t>
            </a:r>
            <a:r>
              <a:rPr sz="2100" spc="-11" dirty="0">
                <a:latin typeface="Calibri"/>
                <a:cs typeface="Calibri"/>
              </a:rPr>
              <a:t>i</a:t>
            </a:r>
            <a:r>
              <a:rPr sz="2100" spc="-19" dirty="0">
                <a:latin typeface="Calibri"/>
                <a:cs typeface="Calibri"/>
              </a:rPr>
              <a:t>m</a:t>
            </a:r>
            <a:r>
              <a:rPr sz="2100" spc="-15" dirty="0">
                <a:latin typeface="Calibri"/>
                <a:cs typeface="Calibri"/>
              </a:rPr>
              <a:t>i</a:t>
            </a:r>
            <a:r>
              <a:rPr sz="2100" spc="-38" dirty="0">
                <a:latin typeface="Calibri"/>
                <a:cs typeface="Calibri"/>
              </a:rPr>
              <a:t>t</a:t>
            </a:r>
            <a:r>
              <a:rPr sz="2100" spc="-11" dirty="0">
                <a:latin typeface="Calibri"/>
                <a:cs typeface="Calibri"/>
              </a:rPr>
              <a:t>ada</a:t>
            </a:r>
            <a:r>
              <a:rPr sz="2100" dirty="0"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  <a:p>
            <a:pPr>
              <a:spcBef>
                <a:spcPts val="35"/>
              </a:spcBef>
            </a:pPr>
            <a:endParaRPr sz="2138">
              <a:latin typeface="Times New Roman"/>
              <a:cs typeface="Times New Roman"/>
            </a:endParaRPr>
          </a:p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2100" spc="-15" dirty="0">
                <a:latin typeface="Calibri"/>
                <a:cs typeface="Calibri"/>
              </a:rPr>
              <a:t>La</a:t>
            </a:r>
            <a:r>
              <a:rPr sz="2100" spc="-11" dirty="0">
                <a:latin typeface="Calibri"/>
                <a:cs typeface="Calibri"/>
              </a:rPr>
              <a:t>s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WLA</a:t>
            </a:r>
            <a:r>
              <a:rPr sz="2100" spc="-26" dirty="0">
                <a:latin typeface="Calibri"/>
                <a:cs typeface="Calibri"/>
              </a:rPr>
              <a:t>N</a:t>
            </a:r>
            <a:r>
              <a:rPr sz="2100" spc="-11" dirty="0">
                <a:latin typeface="Calibri"/>
                <a:cs typeface="Calibri"/>
              </a:rPr>
              <a:t>s</a:t>
            </a:r>
            <a:r>
              <a:rPr sz="2100" spc="26" dirty="0">
                <a:latin typeface="Calibri"/>
                <a:cs typeface="Calibri"/>
              </a:rPr>
              <a:t> </a:t>
            </a:r>
            <a:r>
              <a:rPr sz="2100" spc="-15" dirty="0">
                <a:latin typeface="Calibri"/>
                <a:cs typeface="Calibri"/>
              </a:rPr>
              <a:t>usa</a:t>
            </a:r>
            <a:r>
              <a:rPr sz="2100" spc="-11" dirty="0">
                <a:latin typeface="Calibri"/>
                <a:cs typeface="Calibri"/>
              </a:rPr>
              <a:t>n</a:t>
            </a:r>
            <a:r>
              <a:rPr sz="2100" spc="11" dirty="0"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las</a:t>
            </a:r>
            <a:r>
              <a:rPr sz="2100" spc="-4" dirty="0">
                <a:latin typeface="Calibri"/>
                <a:cs typeface="Calibri"/>
              </a:rPr>
              <a:t> ban</a:t>
            </a:r>
            <a:r>
              <a:rPr sz="2100" spc="-11" dirty="0">
                <a:latin typeface="Calibri"/>
                <a:cs typeface="Calibri"/>
              </a:rPr>
              <a:t>das</a:t>
            </a:r>
            <a:r>
              <a:rPr sz="2100" spc="30" dirty="0">
                <a:latin typeface="Calibri"/>
                <a:cs typeface="Calibri"/>
              </a:rPr>
              <a:t> </a:t>
            </a:r>
            <a:r>
              <a:rPr sz="2100" spc="-19" dirty="0">
                <a:latin typeface="Calibri"/>
                <a:cs typeface="Calibri"/>
              </a:rPr>
              <a:t>d</a:t>
            </a:r>
            <a:r>
              <a:rPr sz="2100" spc="-11" dirty="0">
                <a:latin typeface="Calibri"/>
                <a:cs typeface="Calibri"/>
              </a:rPr>
              <a:t>e</a:t>
            </a:r>
            <a:r>
              <a:rPr sz="2100" dirty="0">
                <a:latin typeface="Calibri"/>
                <a:cs typeface="Calibri"/>
              </a:rPr>
              <a:t> </a:t>
            </a:r>
            <a:r>
              <a:rPr sz="2100" b="1" spc="-15" dirty="0">
                <a:solidFill>
                  <a:srgbClr val="454551"/>
                </a:solidFill>
                <a:latin typeface="Calibri"/>
                <a:cs typeface="Calibri"/>
              </a:rPr>
              <a:t>2</a:t>
            </a:r>
            <a:r>
              <a:rPr sz="2100" b="1" spc="-11" dirty="0">
                <a:solidFill>
                  <a:srgbClr val="454551"/>
                </a:solidFill>
                <a:latin typeface="Calibri"/>
                <a:cs typeface="Calibri"/>
              </a:rPr>
              <a:t>.</a:t>
            </a:r>
            <a:r>
              <a:rPr sz="2100" b="1" spc="-19" dirty="0">
                <a:solidFill>
                  <a:srgbClr val="454551"/>
                </a:solidFill>
                <a:latin typeface="Calibri"/>
                <a:cs typeface="Calibri"/>
              </a:rPr>
              <a:t>4GH</a:t>
            </a:r>
            <a:r>
              <a:rPr sz="2100" b="1" spc="-11" dirty="0">
                <a:solidFill>
                  <a:srgbClr val="454551"/>
                </a:solidFill>
                <a:latin typeface="Calibri"/>
                <a:cs typeface="Calibri"/>
              </a:rPr>
              <a:t>z</a:t>
            </a:r>
            <a:r>
              <a:rPr sz="2100" b="1" spc="26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2100" spc="-11" dirty="0">
                <a:latin typeface="Calibri"/>
                <a:cs typeface="Calibri"/>
              </a:rPr>
              <a:t>y</a:t>
            </a:r>
            <a:r>
              <a:rPr sz="2100" spc="-4" dirty="0">
                <a:latin typeface="Calibri"/>
                <a:cs typeface="Calibri"/>
              </a:rPr>
              <a:t> </a:t>
            </a:r>
            <a:r>
              <a:rPr sz="2100" b="1" spc="-19" dirty="0">
                <a:solidFill>
                  <a:srgbClr val="454551"/>
                </a:solidFill>
                <a:latin typeface="Calibri"/>
                <a:cs typeface="Calibri"/>
              </a:rPr>
              <a:t>5GHz</a:t>
            </a:r>
            <a:r>
              <a:rPr sz="2100" dirty="0">
                <a:latin typeface="Calibri"/>
                <a:cs typeface="Calibri"/>
              </a:rPr>
              <a:t>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5206" y="3331845"/>
            <a:ext cx="8145018" cy="21591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814746"/>
            <a:ext cx="6172200" cy="13542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6678"/>
            <a:r>
              <a:rPr dirty="0"/>
              <a:t>Medios</a:t>
            </a:r>
            <a:r>
              <a:rPr spc="-4" dirty="0"/>
              <a:t> </a:t>
            </a:r>
            <a:r>
              <a:rPr spc="-8" dirty="0"/>
              <a:t>i</a:t>
            </a:r>
            <a:r>
              <a:rPr dirty="0"/>
              <a:t>nalámbri</a:t>
            </a:r>
            <a:r>
              <a:rPr spc="-30" dirty="0"/>
              <a:t>c</a:t>
            </a:r>
            <a:r>
              <a:rPr spc="-4" dirty="0"/>
              <a:t>o</a:t>
            </a:r>
            <a:r>
              <a:rPr dirty="0"/>
              <a:t>s</a:t>
            </a:r>
            <a:r>
              <a:rPr spc="11" dirty="0"/>
              <a:t> </a:t>
            </a:r>
            <a:r>
              <a:rPr dirty="0">
                <a:latin typeface="Calibri Light"/>
                <a:cs typeface="Calibri Light"/>
              </a:rPr>
              <a:t>–</a:t>
            </a:r>
            <a:r>
              <a:rPr spc="4" dirty="0">
                <a:latin typeface="Calibri Light"/>
                <a:cs typeface="Calibri Light"/>
              </a:rPr>
              <a:t> </a:t>
            </a:r>
            <a:r>
              <a:rPr spc="-4" dirty="0"/>
              <a:t>Banda</a:t>
            </a:r>
            <a:r>
              <a:rPr dirty="0"/>
              <a:t>s</a:t>
            </a:r>
            <a:r>
              <a:rPr spc="-4" dirty="0"/>
              <a:t> </a:t>
            </a:r>
            <a:r>
              <a:rPr dirty="0"/>
              <a:t>de</a:t>
            </a:r>
            <a:r>
              <a:rPr spc="-4" dirty="0"/>
              <a:t> </a:t>
            </a:r>
            <a:r>
              <a:rPr dirty="0"/>
              <a:t>f</a:t>
            </a:r>
            <a:r>
              <a:rPr spc="-41" dirty="0"/>
              <a:t>r</a:t>
            </a:r>
            <a:r>
              <a:rPr spc="-4" dirty="0"/>
              <a:t>ecuen</a:t>
            </a:r>
            <a:r>
              <a:rPr spc="8" dirty="0"/>
              <a:t>c</a:t>
            </a:r>
            <a:r>
              <a:rPr dirty="0"/>
              <a:t>ia. </a:t>
            </a:r>
            <a:r>
              <a:rPr spc="-11" dirty="0"/>
              <a:t>[</a:t>
            </a:r>
            <a:r>
              <a:rPr dirty="0"/>
              <a:t>2]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xfrm>
            <a:off x="342900" y="2057401"/>
            <a:ext cx="6172200" cy="63491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975" indent="-171450">
              <a:lnSpc>
                <a:spcPts val="2396"/>
              </a:lnSpc>
              <a:buClr>
                <a:srgbClr val="454551"/>
              </a:buClr>
              <a:buFont typeface="Arial"/>
              <a:buChar char="•"/>
              <a:tabLst>
                <a:tab pos="180975" algn="l"/>
                <a:tab pos="653891" algn="l"/>
                <a:tab pos="2035016" algn="l"/>
                <a:tab pos="3531394" algn="l"/>
                <a:tab pos="4341495" algn="l"/>
                <a:tab pos="5367338" algn="l"/>
                <a:tab pos="6878479" algn="l"/>
                <a:tab pos="7115175" algn="l"/>
                <a:tab pos="8390573" algn="l"/>
              </a:tabLst>
            </a:pPr>
            <a:r>
              <a:rPr spc="-4" dirty="0"/>
              <a:t>Lo</a:t>
            </a:r>
            <a:r>
              <a:rPr dirty="0"/>
              <a:t>s	</a:t>
            </a:r>
            <a:r>
              <a:rPr spc="-4" dirty="0"/>
              <a:t>di</a:t>
            </a:r>
            <a:r>
              <a:rPr spc="4" dirty="0"/>
              <a:t>s</a:t>
            </a:r>
            <a:r>
              <a:rPr spc="-4" dirty="0"/>
              <a:t>posit</a:t>
            </a:r>
            <a:r>
              <a:rPr spc="-8" dirty="0"/>
              <a:t>i</a:t>
            </a:r>
            <a:r>
              <a:rPr spc="-34" dirty="0"/>
              <a:t>v</a:t>
            </a:r>
            <a:r>
              <a:rPr spc="-15" dirty="0"/>
              <a:t>o</a:t>
            </a:r>
            <a:r>
              <a:rPr spc="-11" dirty="0"/>
              <a:t>s</a:t>
            </a:r>
            <a:r>
              <a:rPr dirty="0"/>
              <a:t>	</a:t>
            </a:r>
            <a:r>
              <a:rPr spc="-11" dirty="0"/>
              <a:t>inalám</a:t>
            </a:r>
            <a:r>
              <a:rPr spc="-26" dirty="0"/>
              <a:t>b</a:t>
            </a:r>
            <a:r>
              <a:rPr spc="-8" dirty="0"/>
              <a:t>r</a:t>
            </a:r>
            <a:r>
              <a:rPr spc="-15" dirty="0"/>
              <a:t>i</a:t>
            </a:r>
            <a:r>
              <a:rPr spc="-26" dirty="0"/>
              <a:t>c</a:t>
            </a:r>
            <a:r>
              <a:rPr spc="8" dirty="0"/>
              <a:t>o</a:t>
            </a:r>
            <a:r>
              <a:rPr spc="-11" dirty="0"/>
              <a:t>s</a:t>
            </a:r>
            <a:r>
              <a:rPr dirty="0"/>
              <a:t>	t</a:t>
            </a:r>
            <a:r>
              <a:rPr spc="-8" dirty="0"/>
              <a:t>i</a:t>
            </a:r>
            <a:r>
              <a:rPr spc="-11" dirty="0"/>
              <a:t>enen</a:t>
            </a:r>
            <a:r>
              <a:rPr dirty="0"/>
              <a:t>	</a:t>
            </a:r>
            <a:r>
              <a:rPr spc="-8" dirty="0"/>
              <a:t>ci</a:t>
            </a:r>
            <a:r>
              <a:rPr spc="-30" dirty="0"/>
              <a:t>r</a:t>
            </a:r>
            <a:r>
              <a:rPr dirty="0"/>
              <a:t>cu</a:t>
            </a:r>
            <a:r>
              <a:rPr spc="-8" dirty="0"/>
              <a:t>i</a:t>
            </a:r>
            <a:r>
              <a:rPr spc="-26" dirty="0"/>
              <a:t>t</a:t>
            </a:r>
            <a:r>
              <a:rPr spc="-15" dirty="0"/>
              <a:t>o</a:t>
            </a:r>
            <a:r>
              <a:rPr spc="-11" dirty="0"/>
              <a:t>s</a:t>
            </a:r>
            <a:r>
              <a:rPr dirty="0"/>
              <a:t>	</a:t>
            </a:r>
            <a:r>
              <a:rPr spc="-4" dirty="0"/>
              <a:t>t</a:t>
            </a:r>
            <a:r>
              <a:rPr spc="-56" dirty="0"/>
              <a:t>r</a:t>
            </a:r>
            <a:r>
              <a:rPr spc="-11" dirty="0"/>
              <a:t>a</a:t>
            </a:r>
            <a:r>
              <a:rPr spc="-8" dirty="0"/>
              <a:t>n</a:t>
            </a:r>
            <a:r>
              <a:rPr spc="-15" dirty="0"/>
              <a:t>smiso</a:t>
            </a:r>
            <a:r>
              <a:rPr spc="-38" dirty="0"/>
              <a:t>r</a:t>
            </a:r>
            <a:r>
              <a:rPr spc="-11" dirty="0"/>
              <a:t>es</a:t>
            </a:r>
            <a:r>
              <a:rPr dirty="0"/>
              <a:t>	</a:t>
            </a:r>
            <a:r>
              <a:rPr spc="-11" dirty="0"/>
              <a:t>y</a:t>
            </a:r>
            <a:r>
              <a:rPr dirty="0"/>
              <a:t>	</a:t>
            </a:r>
            <a:r>
              <a:rPr spc="-41" dirty="0"/>
              <a:t>r</a:t>
            </a:r>
            <a:r>
              <a:rPr spc="-11" dirty="0"/>
              <a:t>ece</a:t>
            </a:r>
            <a:r>
              <a:rPr spc="-26" dirty="0"/>
              <a:t>pt</a:t>
            </a:r>
            <a:r>
              <a:rPr spc="-15" dirty="0"/>
              <a:t>o</a:t>
            </a:r>
            <a:r>
              <a:rPr spc="-38" dirty="0"/>
              <a:t>r</a:t>
            </a:r>
            <a:r>
              <a:rPr spc="-11" dirty="0"/>
              <a:t>es</a:t>
            </a:r>
            <a:r>
              <a:rPr dirty="0"/>
              <a:t>	</a:t>
            </a:r>
            <a:r>
              <a:rPr spc="-8" dirty="0"/>
              <a:t>de</a:t>
            </a:r>
          </a:p>
          <a:p>
            <a:pPr marL="180975">
              <a:lnSpc>
                <a:spcPts val="2396"/>
              </a:lnSpc>
            </a:pPr>
            <a:r>
              <a:rPr spc="-15" dirty="0"/>
              <a:t>onda</a:t>
            </a:r>
            <a:r>
              <a:rPr spc="-11" dirty="0"/>
              <a:t>s</a:t>
            </a:r>
            <a:r>
              <a:rPr spc="19" dirty="0"/>
              <a:t> </a:t>
            </a:r>
            <a:r>
              <a:rPr spc="-11" dirty="0"/>
              <a:t>elect</a:t>
            </a:r>
            <a:r>
              <a:rPr spc="-53" dirty="0"/>
              <a:t>r</a:t>
            </a:r>
            <a:r>
              <a:rPr spc="-15" dirty="0"/>
              <a:t>omagnét</a:t>
            </a:r>
            <a:r>
              <a:rPr spc="-8" dirty="0"/>
              <a:t>i</a:t>
            </a:r>
            <a:r>
              <a:rPr spc="-30" dirty="0"/>
              <a:t>c</a:t>
            </a:r>
            <a:r>
              <a:rPr spc="-11" dirty="0"/>
              <a:t>as,</a:t>
            </a:r>
            <a:r>
              <a:rPr spc="4" dirty="0"/>
              <a:t> </a:t>
            </a:r>
            <a:r>
              <a:rPr spc="-11" dirty="0"/>
              <a:t>a</a:t>
            </a:r>
            <a:r>
              <a:rPr spc="8" dirty="0"/>
              <a:t> </a:t>
            </a:r>
            <a:r>
              <a:rPr spc="-11" dirty="0"/>
              <a:t>e</a:t>
            </a:r>
            <a:r>
              <a:rPr spc="-41" dirty="0"/>
              <a:t>s</a:t>
            </a:r>
            <a:r>
              <a:rPr spc="-26" dirty="0"/>
              <a:t>t</a:t>
            </a:r>
            <a:r>
              <a:rPr spc="-15" dirty="0"/>
              <a:t>o</a:t>
            </a:r>
            <a:r>
              <a:rPr spc="-11" dirty="0"/>
              <a:t>s</a:t>
            </a:r>
            <a:r>
              <a:rPr spc="11" dirty="0"/>
              <a:t> </a:t>
            </a:r>
            <a:r>
              <a:rPr spc="-8" dirty="0"/>
              <a:t>ci</a:t>
            </a:r>
            <a:r>
              <a:rPr spc="-38" dirty="0"/>
              <a:t>r</a:t>
            </a:r>
            <a:r>
              <a:rPr spc="-11" dirty="0"/>
              <a:t>cui</a:t>
            </a:r>
            <a:r>
              <a:rPr spc="-34" dirty="0"/>
              <a:t>t</a:t>
            </a:r>
            <a:r>
              <a:rPr spc="-15" dirty="0"/>
              <a:t>o</a:t>
            </a:r>
            <a:r>
              <a:rPr spc="-11" dirty="0"/>
              <a:t>s</a:t>
            </a:r>
            <a:r>
              <a:rPr spc="19" dirty="0"/>
              <a:t> </a:t>
            </a:r>
            <a:r>
              <a:rPr spc="-15" dirty="0"/>
              <a:t>s</a:t>
            </a:r>
            <a:r>
              <a:rPr spc="-11" dirty="0"/>
              <a:t>e</a:t>
            </a:r>
            <a:r>
              <a:rPr dirty="0"/>
              <a:t> </a:t>
            </a:r>
            <a:r>
              <a:rPr spc="-11" dirty="0"/>
              <a:t>les</a:t>
            </a:r>
            <a:r>
              <a:rPr spc="4" dirty="0"/>
              <a:t> </a:t>
            </a:r>
            <a:r>
              <a:rPr spc="-26" dirty="0"/>
              <a:t>c</a:t>
            </a:r>
            <a:r>
              <a:rPr spc="-15" dirty="0"/>
              <a:t>onoc</a:t>
            </a:r>
            <a:r>
              <a:rPr spc="-11" dirty="0"/>
              <a:t>e</a:t>
            </a:r>
            <a:r>
              <a:rPr spc="8" dirty="0"/>
              <a:t> </a:t>
            </a:r>
            <a:r>
              <a:rPr spc="-26" dirty="0"/>
              <a:t>c</a:t>
            </a:r>
            <a:r>
              <a:rPr spc="-19" dirty="0"/>
              <a:t>om</a:t>
            </a:r>
            <a:r>
              <a:rPr spc="-11" dirty="0"/>
              <a:t>o</a:t>
            </a:r>
            <a:r>
              <a:rPr spc="11" dirty="0"/>
              <a:t> </a:t>
            </a:r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Rad</a:t>
            </a:r>
            <a:r>
              <a:rPr b="1" spc="-15" dirty="0">
                <a:solidFill>
                  <a:srgbClr val="454551"/>
                </a:solidFill>
                <a:latin typeface="Calibri"/>
                <a:cs typeface="Calibri"/>
              </a:rPr>
              <a:t>i</a:t>
            </a:r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o</a:t>
            </a:r>
            <a:r>
              <a:rPr b="1" spc="-15" dirty="0">
                <a:solidFill>
                  <a:srgbClr val="454551"/>
                </a:solidFill>
                <a:latin typeface="Calibri"/>
                <a:cs typeface="Calibri"/>
              </a:rPr>
              <a:t>s</a:t>
            </a:r>
            <a:r>
              <a:rPr dirty="0"/>
              <a:t>.</a:t>
            </a:r>
          </a:p>
          <a:p>
            <a:pPr marL="523875" lvl="1" indent="-171450">
              <a:spcBef>
                <a:spcPts val="183"/>
              </a:spcBef>
              <a:buClr>
                <a:srgbClr val="454551"/>
              </a:buClr>
              <a:buFont typeface="Arial"/>
              <a:buChar char="•"/>
              <a:tabLst>
                <a:tab pos="523875" algn="l"/>
              </a:tabLst>
            </a:pPr>
            <a:r>
              <a:rPr sz="1800" dirty="0">
                <a:latin typeface="Calibri"/>
                <a:cs typeface="Calibri"/>
              </a:rPr>
              <a:t>A</a:t>
            </a:r>
            <a:r>
              <a:rPr sz="1800" spc="-19" dirty="0">
                <a:latin typeface="Calibri"/>
                <a:cs typeface="Calibri"/>
              </a:rPr>
              <a:t>n</a:t>
            </a:r>
            <a:r>
              <a:rPr sz="1800" spc="-26" dirty="0">
                <a:latin typeface="Calibri"/>
                <a:cs typeface="Calibri"/>
              </a:rPr>
              <a:t>t</a:t>
            </a:r>
            <a:r>
              <a:rPr sz="1800" spc="-11" dirty="0">
                <a:latin typeface="Calibri"/>
                <a:cs typeface="Calibri"/>
              </a:rPr>
              <a:t>ena</a:t>
            </a:r>
            <a:r>
              <a:rPr sz="1800" dirty="0">
                <a:latin typeface="Calibri"/>
                <a:cs typeface="Calibri"/>
              </a:rPr>
              <a:t>s.</a:t>
            </a:r>
            <a:endParaRPr sz="1800">
              <a:latin typeface="Calibri"/>
              <a:cs typeface="Calibri"/>
            </a:endParaRPr>
          </a:p>
          <a:p>
            <a:pPr lvl="1">
              <a:spcBef>
                <a:spcPts val="38"/>
              </a:spcBef>
              <a:buClr>
                <a:srgbClr val="454551"/>
              </a:buClr>
              <a:buFont typeface="Arial"/>
              <a:buChar char="•"/>
            </a:pPr>
            <a:endParaRPr sz="2400">
              <a:latin typeface="Times New Roman"/>
              <a:cs typeface="Times New Roman"/>
            </a:endParaRPr>
          </a:p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pc="-15" dirty="0"/>
              <a:t>Cad</a:t>
            </a:r>
            <a:r>
              <a:rPr spc="-11" dirty="0"/>
              <a:t>a</a:t>
            </a:r>
            <a:r>
              <a:rPr spc="4" dirty="0"/>
              <a:t> </a:t>
            </a:r>
            <a:r>
              <a:rPr spc="-15" dirty="0"/>
              <a:t>R</a:t>
            </a:r>
            <a:r>
              <a:rPr spc="-8" dirty="0"/>
              <a:t>a</a:t>
            </a:r>
            <a:r>
              <a:rPr spc="-15" dirty="0"/>
              <a:t>di</a:t>
            </a:r>
            <a:r>
              <a:rPr spc="-11" dirty="0"/>
              <a:t>o</a:t>
            </a:r>
            <a:r>
              <a:rPr spc="15" dirty="0"/>
              <a:t> </a:t>
            </a:r>
            <a:r>
              <a:rPr spc="-11" dirty="0"/>
              <a:t>e</a:t>
            </a:r>
            <a:r>
              <a:rPr spc="-41" dirty="0"/>
              <a:t>s</a:t>
            </a:r>
            <a:r>
              <a:rPr spc="-38" dirty="0"/>
              <a:t>t</a:t>
            </a:r>
            <a:r>
              <a:rPr spc="-11" dirty="0"/>
              <a:t>á</a:t>
            </a:r>
            <a:r>
              <a:rPr spc="4" dirty="0"/>
              <a:t> </a:t>
            </a:r>
            <a:r>
              <a:rPr spc="-15" dirty="0"/>
              <a:t>diseñado</a:t>
            </a:r>
            <a:r>
              <a:rPr spc="-53" dirty="0"/>
              <a:t>/</a:t>
            </a:r>
            <a:r>
              <a:rPr spc="-15" dirty="0"/>
              <a:t>o</a:t>
            </a:r>
            <a:r>
              <a:rPr spc="-23" dirty="0"/>
              <a:t>p</a:t>
            </a:r>
            <a:r>
              <a:rPr spc="-8" dirty="0"/>
              <a:t>ti</a:t>
            </a:r>
            <a:r>
              <a:rPr spc="-26" dirty="0"/>
              <a:t>m</a:t>
            </a:r>
            <a:r>
              <a:rPr spc="-8" dirty="0"/>
              <a:t>i</a:t>
            </a:r>
            <a:r>
              <a:rPr spc="-56" dirty="0"/>
              <a:t>z</a:t>
            </a:r>
            <a:r>
              <a:rPr spc="-11" dirty="0"/>
              <a:t>ado</a:t>
            </a:r>
            <a:r>
              <a:rPr spc="49" dirty="0"/>
              <a:t> </a:t>
            </a:r>
            <a:r>
              <a:rPr spc="-15" dirty="0"/>
              <a:t>pa</a:t>
            </a:r>
            <a:r>
              <a:rPr spc="-56" dirty="0"/>
              <a:t>r</a:t>
            </a:r>
            <a:r>
              <a:rPr spc="-11" dirty="0"/>
              <a:t>a</a:t>
            </a:r>
            <a:r>
              <a:rPr spc="15" dirty="0"/>
              <a:t> </a:t>
            </a:r>
            <a:r>
              <a:rPr spc="-15" dirty="0"/>
              <a:t>ope</a:t>
            </a:r>
            <a:r>
              <a:rPr spc="-56" dirty="0"/>
              <a:t>r</a:t>
            </a:r>
            <a:r>
              <a:rPr spc="-11" dirty="0"/>
              <a:t>ar</a:t>
            </a:r>
            <a:r>
              <a:rPr spc="4" dirty="0"/>
              <a:t> </a:t>
            </a:r>
            <a:r>
              <a:rPr spc="-11" dirty="0"/>
              <a:t>en</a:t>
            </a:r>
            <a:r>
              <a:rPr spc="8" dirty="0"/>
              <a:t> </a:t>
            </a:r>
            <a:r>
              <a:rPr spc="-15" dirty="0"/>
              <a:t>un</a:t>
            </a:r>
            <a:r>
              <a:rPr spc="-11" dirty="0"/>
              <a:t>a</a:t>
            </a:r>
            <a:r>
              <a:rPr spc="15" dirty="0"/>
              <a:t> </a:t>
            </a:r>
            <a:r>
              <a:rPr spc="-15" dirty="0"/>
              <a:t>band</a:t>
            </a:r>
            <a:r>
              <a:rPr spc="-11" dirty="0"/>
              <a:t>a</a:t>
            </a:r>
            <a:r>
              <a:rPr spc="19" dirty="0"/>
              <a:t> </a:t>
            </a:r>
            <a:r>
              <a:rPr spc="-11" dirty="0"/>
              <a:t>en</a:t>
            </a:r>
            <a:r>
              <a:rPr spc="8" dirty="0"/>
              <a:t> </a:t>
            </a:r>
            <a:r>
              <a:rPr spc="-15" dirty="0"/>
              <a:t>parti</a:t>
            </a:r>
            <a:r>
              <a:rPr spc="-11" dirty="0"/>
              <a:t>cula</a:t>
            </a:r>
            <a:r>
              <a:rPr spc="-221" dirty="0"/>
              <a:t>r</a:t>
            </a:r>
            <a:r>
              <a:rPr dirty="0"/>
              <a:t>.</a:t>
            </a:r>
          </a:p>
          <a:p>
            <a:pPr>
              <a:spcBef>
                <a:spcPts val="26"/>
              </a:spcBef>
              <a:buClr>
                <a:srgbClr val="454551"/>
              </a:buClr>
              <a:buFont typeface="Arial"/>
              <a:buChar char="•"/>
            </a:pPr>
            <a:endParaRPr sz="3038">
              <a:latin typeface="Times New Roman"/>
              <a:cs typeface="Times New Roman"/>
            </a:endParaRPr>
          </a:p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pc="-11" dirty="0"/>
              <a:t>Alg</a:t>
            </a:r>
            <a:r>
              <a:rPr spc="-23" dirty="0"/>
              <a:t>u</a:t>
            </a:r>
            <a:r>
              <a:rPr spc="-4" dirty="0"/>
              <a:t>no</a:t>
            </a:r>
            <a:r>
              <a:rPr dirty="0"/>
              <a:t>s</a:t>
            </a:r>
            <a:r>
              <a:rPr spc="15" dirty="0"/>
              <a:t> </a:t>
            </a:r>
            <a:r>
              <a:rPr spc="-4" dirty="0"/>
              <a:t>d</a:t>
            </a:r>
            <a:r>
              <a:rPr spc="-11" dirty="0"/>
              <a:t>i</a:t>
            </a:r>
            <a:r>
              <a:rPr spc="-4" dirty="0"/>
              <a:t>spos</a:t>
            </a:r>
            <a:r>
              <a:rPr spc="-15" dirty="0"/>
              <a:t>i</a:t>
            </a:r>
            <a:r>
              <a:rPr dirty="0"/>
              <a:t>t</a:t>
            </a:r>
            <a:r>
              <a:rPr spc="-8" dirty="0"/>
              <a:t>i</a:t>
            </a:r>
            <a:r>
              <a:rPr spc="-34" dirty="0"/>
              <a:t>v</a:t>
            </a:r>
            <a:r>
              <a:rPr spc="-15" dirty="0"/>
              <a:t>o</a:t>
            </a:r>
            <a:r>
              <a:rPr spc="-11" dirty="0"/>
              <a:t>s</a:t>
            </a:r>
            <a:r>
              <a:rPr spc="49" dirty="0"/>
              <a:t> </a:t>
            </a:r>
            <a:r>
              <a:rPr spc="-11" dirty="0"/>
              <a:t>cue</a:t>
            </a:r>
            <a:r>
              <a:rPr spc="-38" dirty="0"/>
              <a:t>nt</a:t>
            </a:r>
            <a:r>
              <a:rPr spc="-11" dirty="0"/>
              <a:t>an</a:t>
            </a:r>
            <a:r>
              <a:rPr spc="15" dirty="0"/>
              <a:t> </a:t>
            </a:r>
            <a:r>
              <a:rPr spc="-26" dirty="0"/>
              <a:t>c</a:t>
            </a:r>
            <a:r>
              <a:rPr spc="-4" dirty="0"/>
              <a:t>o</a:t>
            </a:r>
            <a:r>
              <a:rPr dirty="0"/>
              <a:t>n</a:t>
            </a:r>
            <a:r>
              <a:rPr spc="8" dirty="0"/>
              <a:t> </a:t>
            </a:r>
            <a:r>
              <a:rPr spc="-15" dirty="0"/>
              <a:t>más</a:t>
            </a:r>
            <a:r>
              <a:rPr spc="8" dirty="0"/>
              <a:t> </a:t>
            </a:r>
            <a:r>
              <a:rPr spc="-19" dirty="0"/>
              <a:t>d</a:t>
            </a:r>
            <a:r>
              <a:rPr spc="-11" dirty="0"/>
              <a:t>e</a:t>
            </a:r>
            <a:r>
              <a:rPr dirty="0"/>
              <a:t> </a:t>
            </a:r>
            <a:r>
              <a:rPr spc="-8" dirty="0"/>
              <a:t>u</a:t>
            </a:r>
            <a:r>
              <a:rPr dirty="0"/>
              <a:t>n</a:t>
            </a:r>
            <a:r>
              <a:rPr spc="15" dirty="0"/>
              <a:t> </a:t>
            </a:r>
            <a:r>
              <a:rPr spc="-56" dirty="0"/>
              <a:t>r</a:t>
            </a:r>
            <a:r>
              <a:rPr dirty="0"/>
              <a:t>ad</a:t>
            </a:r>
            <a:r>
              <a:rPr spc="-8" dirty="0"/>
              <a:t>i</a:t>
            </a:r>
            <a:r>
              <a:rPr dirty="0"/>
              <a:t>o.</a:t>
            </a:r>
          </a:p>
          <a:p>
            <a:pPr marL="523875" lvl="1" indent="-171450">
              <a:spcBef>
                <a:spcPts val="176"/>
              </a:spcBef>
              <a:buClr>
                <a:srgbClr val="454551"/>
              </a:buClr>
              <a:buFont typeface="Arial"/>
              <a:buChar char="•"/>
              <a:tabLst>
                <a:tab pos="523875" algn="l"/>
              </a:tabLst>
            </a:pPr>
            <a:r>
              <a:rPr sz="1800" spc="-4" dirty="0">
                <a:latin typeface="Calibri"/>
                <a:cs typeface="Calibri"/>
              </a:rPr>
              <a:t>Singl</a:t>
            </a:r>
            <a:r>
              <a:rPr sz="1800" spc="8" dirty="0">
                <a:latin typeface="Calibri"/>
                <a:cs typeface="Calibri"/>
              </a:rPr>
              <a:t>e</a:t>
            </a:r>
            <a:r>
              <a:rPr sz="1800" spc="-4" dirty="0">
                <a:latin typeface="Calibri"/>
                <a:cs typeface="Calibri"/>
              </a:rPr>
              <a:t>-</a:t>
            </a:r>
            <a:r>
              <a:rPr sz="1800" spc="-11" dirty="0">
                <a:latin typeface="Calibri"/>
                <a:cs typeface="Calibri"/>
              </a:rPr>
              <a:t>B</a:t>
            </a:r>
            <a:r>
              <a:rPr sz="1800" spc="-8" dirty="0">
                <a:latin typeface="Calibri"/>
                <a:cs typeface="Calibri"/>
              </a:rPr>
              <a:t>a</a:t>
            </a:r>
            <a:r>
              <a:rPr sz="1800" spc="-4" dirty="0">
                <a:latin typeface="Calibri"/>
                <a:cs typeface="Calibri"/>
              </a:rPr>
              <a:t>nd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  <a:p>
            <a:pPr marL="523875" lvl="1" indent="-171450">
              <a:spcBef>
                <a:spcPts val="161"/>
              </a:spcBef>
              <a:buClr>
                <a:srgbClr val="454551"/>
              </a:buClr>
              <a:buFont typeface="Arial"/>
              <a:buChar char="•"/>
              <a:tabLst>
                <a:tab pos="523875" algn="l"/>
              </a:tabLst>
            </a:pPr>
            <a:r>
              <a:rPr sz="1800" spc="-4" dirty="0">
                <a:latin typeface="Calibri"/>
                <a:cs typeface="Calibri"/>
              </a:rPr>
              <a:t>Dua</a:t>
            </a:r>
            <a:r>
              <a:rPr sz="1800" dirty="0">
                <a:latin typeface="Calibri"/>
                <a:cs typeface="Calibri"/>
              </a:rPr>
              <a:t>l</a:t>
            </a:r>
            <a:r>
              <a:rPr sz="1800" spc="-4" dirty="0">
                <a:latin typeface="Calibri"/>
                <a:cs typeface="Calibri"/>
              </a:rPr>
              <a:t>-</a:t>
            </a:r>
            <a:r>
              <a:rPr sz="1800" dirty="0">
                <a:latin typeface="Calibri"/>
                <a:cs typeface="Calibri"/>
              </a:rPr>
              <a:t>Ban</a:t>
            </a:r>
            <a:r>
              <a:rPr sz="1800" spc="4" dirty="0">
                <a:latin typeface="Calibri"/>
                <a:cs typeface="Calibri"/>
              </a:rPr>
              <a:t>d</a:t>
            </a:r>
            <a:r>
              <a:rPr sz="1800" dirty="0">
                <a:latin typeface="Calibri"/>
                <a:cs typeface="Calibri"/>
              </a:rPr>
              <a:t>.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2900" y="1307188"/>
            <a:ext cx="6172200" cy="3693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9525"/>
            <a:r>
              <a:rPr spc="-60" dirty="0"/>
              <a:t>A</a:t>
            </a:r>
            <a:r>
              <a:rPr spc="-26" dirty="0"/>
              <a:t>t</a:t>
            </a:r>
            <a:r>
              <a:rPr spc="-4" dirty="0"/>
              <a:t>enuación</a:t>
            </a:r>
            <a:r>
              <a:rPr dirty="0"/>
              <a:t>,</a:t>
            </a:r>
            <a:r>
              <a:rPr spc="8" dirty="0"/>
              <a:t> </a:t>
            </a:r>
            <a:r>
              <a:rPr dirty="0"/>
              <a:t>Di</a:t>
            </a:r>
            <a:r>
              <a:rPr spc="-26" dirty="0"/>
              <a:t>s</a:t>
            </a:r>
            <a:r>
              <a:rPr spc="-38" dirty="0"/>
              <a:t>t</a:t>
            </a:r>
            <a:r>
              <a:rPr dirty="0"/>
              <a:t>ancia</a:t>
            </a:r>
            <a:r>
              <a:rPr spc="-4" dirty="0"/>
              <a:t> </a:t>
            </a:r>
            <a:r>
              <a:rPr dirty="0"/>
              <a:t>y</a:t>
            </a:r>
            <a:r>
              <a:rPr spc="-8" dirty="0"/>
              <a:t> </a:t>
            </a:r>
            <a:r>
              <a:rPr dirty="0"/>
              <a:t>F</a:t>
            </a:r>
            <a:r>
              <a:rPr spc="-38" dirty="0"/>
              <a:t>r</a:t>
            </a:r>
            <a:r>
              <a:rPr spc="-4" dirty="0"/>
              <a:t>ecuen</a:t>
            </a:r>
            <a:r>
              <a:rPr spc="8" dirty="0"/>
              <a:t>c</a:t>
            </a:r>
            <a:r>
              <a:rPr dirty="0"/>
              <a:t>ia.</a:t>
            </a:r>
          </a:p>
        </p:txBody>
      </p:sp>
      <p:sp>
        <p:nvSpPr>
          <p:cNvPr id="3" name="object 3"/>
          <p:cNvSpPr/>
          <p:nvPr/>
        </p:nvSpPr>
        <p:spPr>
          <a:xfrm>
            <a:off x="1028700" y="2418587"/>
            <a:ext cx="2743200" cy="15773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491615" y="2435733"/>
            <a:ext cx="0" cy="1577340"/>
          </a:xfrm>
          <a:custGeom>
            <a:avLst/>
            <a:gdLst/>
            <a:ahLst/>
            <a:cxnLst/>
            <a:rect l="l" t="t" r="r" b="b"/>
            <a:pathLst>
              <a:path h="2103120">
                <a:moveTo>
                  <a:pt x="0" y="0"/>
                </a:moveTo>
                <a:lnTo>
                  <a:pt x="0" y="2103119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/>
          <p:nvPr/>
        </p:nvSpPr>
        <p:spPr>
          <a:xfrm>
            <a:off x="1040129" y="3783330"/>
            <a:ext cx="2743200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36576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6" name="object 6"/>
          <p:cNvSpPr/>
          <p:nvPr/>
        </p:nvSpPr>
        <p:spPr>
          <a:xfrm>
            <a:off x="1949958" y="2432304"/>
            <a:ext cx="0" cy="1577340"/>
          </a:xfrm>
          <a:custGeom>
            <a:avLst/>
            <a:gdLst/>
            <a:ahLst/>
            <a:cxnLst/>
            <a:rect l="l" t="t" r="r" b="b"/>
            <a:pathLst>
              <a:path h="2103120">
                <a:moveTo>
                  <a:pt x="0" y="0"/>
                </a:moveTo>
                <a:lnTo>
                  <a:pt x="0" y="210312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7" name="object 7"/>
          <p:cNvSpPr/>
          <p:nvPr/>
        </p:nvSpPr>
        <p:spPr>
          <a:xfrm>
            <a:off x="2862072" y="2432304"/>
            <a:ext cx="0" cy="1577340"/>
          </a:xfrm>
          <a:custGeom>
            <a:avLst/>
            <a:gdLst/>
            <a:ahLst/>
            <a:cxnLst/>
            <a:rect l="l" t="t" r="r" b="b"/>
            <a:pathLst>
              <a:path h="2103120">
                <a:moveTo>
                  <a:pt x="0" y="0"/>
                </a:moveTo>
                <a:lnTo>
                  <a:pt x="0" y="210312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8" name="object 8"/>
          <p:cNvSpPr/>
          <p:nvPr/>
        </p:nvSpPr>
        <p:spPr>
          <a:xfrm>
            <a:off x="1040129" y="3099816"/>
            <a:ext cx="2743200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36576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9" name="object 9"/>
          <p:cNvSpPr/>
          <p:nvPr/>
        </p:nvSpPr>
        <p:spPr>
          <a:xfrm>
            <a:off x="1040129" y="3550158"/>
            <a:ext cx="2743200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36576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1040129" y="3327273"/>
            <a:ext cx="2743200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36576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1040129" y="2858642"/>
            <a:ext cx="2743200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36576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/>
          <p:nvPr/>
        </p:nvSpPr>
        <p:spPr>
          <a:xfrm>
            <a:off x="1040129" y="2646045"/>
            <a:ext cx="2743200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36576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3" name="object 13"/>
          <p:cNvSpPr txBox="1"/>
          <p:nvPr/>
        </p:nvSpPr>
        <p:spPr>
          <a:xfrm>
            <a:off x="1607152" y="2225801"/>
            <a:ext cx="1556861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b="1" spc="-8" dirty="0">
                <a:solidFill>
                  <a:srgbClr val="343539"/>
                </a:solidFill>
                <a:latin typeface="Calibri"/>
                <a:cs typeface="Calibri"/>
              </a:rPr>
              <a:t>Ate</a:t>
            </a:r>
            <a:r>
              <a:rPr sz="1200" b="1" spc="-15" dirty="0">
                <a:solidFill>
                  <a:srgbClr val="343539"/>
                </a:solidFill>
                <a:latin typeface="Calibri"/>
                <a:cs typeface="Calibri"/>
              </a:rPr>
              <a:t>n</a:t>
            </a:r>
            <a:r>
              <a:rPr sz="1200" b="1" spc="-11" dirty="0">
                <a:solidFill>
                  <a:srgbClr val="343539"/>
                </a:solidFill>
                <a:latin typeface="Calibri"/>
                <a:cs typeface="Calibri"/>
              </a:rPr>
              <a:t>u</a:t>
            </a:r>
            <a:r>
              <a:rPr sz="1200" b="1" spc="-8" dirty="0">
                <a:solidFill>
                  <a:srgbClr val="343539"/>
                </a:solidFill>
                <a:latin typeface="Calibri"/>
                <a:cs typeface="Calibri"/>
              </a:rPr>
              <a:t>a</a:t>
            </a:r>
            <a:r>
              <a:rPr sz="1200" b="1" spc="-4" dirty="0">
                <a:solidFill>
                  <a:srgbClr val="343539"/>
                </a:solidFill>
                <a:latin typeface="Calibri"/>
                <a:cs typeface="Calibri"/>
              </a:rPr>
              <a:t>ció</a:t>
            </a:r>
            <a:r>
              <a:rPr sz="1200" b="1" spc="-8" dirty="0">
                <a:solidFill>
                  <a:srgbClr val="343539"/>
                </a:solidFill>
                <a:latin typeface="Calibri"/>
                <a:cs typeface="Calibri"/>
              </a:rPr>
              <a:t>n</a:t>
            </a:r>
            <a:r>
              <a:rPr sz="1200" b="1" spc="11" dirty="0">
                <a:solidFill>
                  <a:srgbClr val="343539"/>
                </a:solidFill>
                <a:latin typeface="Calibri"/>
                <a:cs typeface="Calibri"/>
              </a:rPr>
              <a:t> </a:t>
            </a:r>
            <a:r>
              <a:rPr sz="1200" b="1" spc="-11" dirty="0">
                <a:solidFill>
                  <a:srgbClr val="343539"/>
                </a:solidFill>
                <a:latin typeface="Calibri"/>
                <a:cs typeface="Calibri"/>
              </a:rPr>
              <a:t>V</a:t>
            </a:r>
            <a:r>
              <a:rPr sz="1200" b="1" spc="-8" dirty="0">
                <a:solidFill>
                  <a:srgbClr val="343539"/>
                </a:solidFill>
                <a:latin typeface="Calibri"/>
                <a:cs typeface="Calibri"/>
              </a:rPr>
              <a:t>S</a:t>
            </a:r>
            <a:r>
              <a:rPr sz="1200" b="1" spc="8" dirty="0">
                <a:solidFill>
                  <a:srgbClr val="343539"/>
                </a:solidFill>
                <a:latin typeface="Calibri"/>
                <a:cs typeface="Calibri"/>
              </a:rPr>
              <a:t> </a:t>
            </a:r>
            <a:r>
              <a:rPr sz="1200" b="1" spc="-11" dirty="0">
                <a:solidFill>
                  <a:srgbClr val="343539"/>
                </a:solidFill>
                <a:latin typeface="Calibri"/>
                <a:cs typeface="Calibri"/>
              </a:rPr>
              <a:t>D</a:t>
            </a:r>
            <a:r>
              <a:rPr sz="1200" b="1" dirty="0">
                <a:solidFill>
                  <a:srgbClr val="343539"/>
                </a:solidFill>
                <a:latin typeface="Calibri"/>
                <a:cs typeface="Calibri"/>
              </a:rPr>
              <a:t>i</a:t>
            </a:r>
            <a:r>
              <a:rPr sz="1200" b="1" spc="-8" dirty="0">
                <a:solidFill>
                  <a:srgbClr val="343539"/>
                </a:solidFill>
                <a:latin typeface="Calibri"/>
                <a:cs typeface="Calibri"/>
              </a:rPr>
              <a:t>stancia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98678" y="2569178"/>
            <a:ext cx="251460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151" algn="ctr"/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0%</a:t>
            </a:r>
            <a:endParaRPr sz="1050">
              <a:latin typeface="Calibri"/>
              <a:cs typeface="Calibri"/>
            </a:endParaRPr>
          </a:p>
          <a:p>
            <a:pPr algn="ctr">
              <a:spcBef>
                <a:spcPts val="664"/>
              </a:spcBef>
            </a:pP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50%</a:t>
            </a:r>
            <a:endParaRPr sz="1050">
              <a:latin typeface="Calibri"/>
              <a:cs typeface="Calibri"/>
            </a:endParaRPr>
          </a:p>
          <a:p>
            <a:pPr algn="ctr">
              <a:spcBef>
                <a:spcPts val="506"/>
              </a:spcBef>
            </a:pP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75%</a:t>
            </a:r>
            <a:endParaRPr sz="1050">
              <a:latin typeface="Calibri"/>
              <a:cs typeface="Calibri"/>
            </a:endParaRPr>
          </a:p>
          <a:p>
            <a:pPr algn="ctr">
              <a:spcBef>
                <a:spcPts val="533"/>
              </a:spcBef>
            </a:pP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88%</a:t>
            </a:r>
            <a:endParaRPr sz="1050">
              <a:latin typeface="Calibri"/>
              <a:cs typeface="Calibri"/>
            </a:endParaRPr>
          </a:p>
          <a:p>
            <a:pPr algn="ctr">
              <a:spcBef>
                <a:spcPts val="563"/>
              </a:spcBef>
            </a:pP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94%</a:t>
            </a:r>
            <a:endParaRPr sz="1050">
              <a:latin typeface="Calibri"/>
              <a:cs typeface="Calibri"/>
            </a:endParaRPr>
          </a:p>
          <a:p>
            <a:pPr algn="ctr">
              <a:spcBef>
                <a:spcPts val="652"/>
              </a:spcBef>
            </a:pP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97%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398013" y="2428875"/>
            <a:ext cx="0" cy="1577340"/>
          </a:xfrm>
          <a:custGeom>
            <a:avLst/>
            <a:gdLst/>
            <a:ahLst/>
            <a:cxnLst/>
            <a:rect l="l" t="t" r="r" b="b"/>
            <a:pathLst>
              <a:path h="2103120">
                <a:moveTo>
                  <a:pt x="0" y="0"/>
                </a:moveTo>
                <a:lnTo>
                  <a:pt x="0" y="210312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6" name="object 16"/>
          <p:cNvSpPr txBox="1"/>
          <p:nvPr/>
        </p:nvSpPr>
        <p:spPr>
          <a:xfrm>
            <a:off x="1407128" y="4075862"/>
            <a:ext cx="1158716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417671" algn="l"/>
                <a:tab pos="837724" algn="l"/>
              </a:tabLst>
            </a:pP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1</a:t>
            </a:r>
            <a:r>
              <a:rPr sz="1050" b="1" dirty="0">
                <a:solidFill>
                  <a:srgbClr val="343539"/>
                </a:solidFill>
                <a:latin typeface="Calibri"/>
                <a:cs typeface="Calibri"/>
              </a:rPr>
              <a:t>m	</a:t>
            </a: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10</a:t>
            </a:r>
            <a:r>
              <a:rPr sz="1050" b="1" dirty="0">
                <a:solidFill>
                  <a:srgbClr val="343539"/>
                </a:solidFill>
                <a:latin typeface="Calibri"/>
                <a:cs typeface="Calibri"/>
              </a:rPr>
              <a:t>m	</a:t>
            </a: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100m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3322700" y="2425445"/>
            <a:ext cx="0" cy="1577340"/>
          </a:xfrm>
          <a:custGeom>
            <a:avLst/>
            <a:gdLst/>
            <a:ahLst/>
            <a:cxnLst/>
            <a:rect l="l" t="t" r="r" b="b"/>
            <a:pathLst>
              <a:path h="2103120">
                <a:moveTo>
                  <a:pt x="0" y="0"/>
                </a:moveTo>
                <a:lnTo>
                  <a:pt x="0" y="210312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8" name="object 18"/>
          <p:cNvSpPr txBox="1"/>
          <p:nvPr/>
        </p:nvSpPr>
        <p:spPr>
          <a:xfrm>
            <a:off x="2742152" y="4075862"/>
            <a:ext cx="752475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>
              <a:tabLst>
                <a:tab pos="425291" algn="l"/>
              </a:tabLst>
            </a:pPr>
            <a:r>
              <a:rPr sz="1050" b="1" spc="-8" dirty="0">
                <a:solidFill>
                  <a:srgbClr val="343539"/>
                </a:solidFill>
                <a:latin typeface="Calibri"/>
                <a:cs typeface="Calibri"/>
              </a:rPr>
              <a:t>1</a:t>
            </a:r>
            <a:r>
              <a:rPr sz="1050" b="1" dirty="0">
                <a:solidFill>
                  <a:srgbClr val="343539"/>
                </a:solidFill>
                <a:latin typeface="Calibri"/>
                <a:cs typeface="Calibri"/>
              </a:rPr>
              <a:t>Km	</a:t>
            </a:r>
            <a:r>
              <a:rPr sz="1050" b="1" spc="-8" dirty="0">
                <a:solidFill>
                  <a:srgbClr val="343539"/>
                </a:solidFill>
                <a:latin typeface="Calibri"/>
                <a:cs typeface="Calibri"/>
              </a:rPr>
              <a:t>10</a:t>
            </a:r>
            <a:r>
              <a:rPr sz="1050" b="1" dirty="0">
                <a:solidFill>
                  <a:srgbClr val="343539"/>
                </a:solidFill>
                <a:latin typeface="Calibri"/>
                <a:cs typeface="Calibri"/>
              </a:rPr>
              <a:t>Km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986598" y="3965257"/>
            <a:ext cx="2786063" cy="92869"/>
          </a:xfrm>
          <a:custGeom>
            <a:avLst/>
            <a:gdLst/>
            <a:ahLst/>
            <a:cxnLst/>
            <a:rect l="l" t="t" r="r" b="b"/>
            <a:pathLst>
              <a:path w="3714750" h="123825">
                <a:moveTo>
                  <a:pt x="56770" y="9778"/>
                </a:moveTo>
                <a:lnTo>
                  <a:pt x="18262" y="24834"/>
                </a:lnTo>
                <a:lnTo>
                  <a:pt x="0" y="61529"/>
                </a:lnTo>
                <a:lnTo>
                  <a:pt x="1603" y="77356"/>
                </a:lnTo>
                <a:lnTo>
                  <a:pt x="23143" y="112687"/>
                </a:lnTo>
                <a:lnTo>
                  <a:pt x="47453" y="123309"/>
                </a:lnTo>
                <a:lnTo>
                  <a:pt x="64184" y="122069"/>
                </a:lnTo>
                <a:lnTo>
                  <a:pt x="101002" y="102399"/>
                </a:lnTo>
                <a:lnTo>
                  <a:pt x="110319" y="85978"/>
                </a:lnTo>
                <a:lnTo>
                  <a:pt x="56897" y="85978"/>
                </a:lnTo>
                <a:lnTo>
                  <a:pt x="56897" y="47878"/>
                </a:lnTo>
                <a:lnTo>
                  <a:pt x="108047" y="47738"/>
                </a:lnTo>
                <a:lnTo>
                  <a:pt x="107879" y="47066"/>
                </a:lnTo>
                <a:lnTo>
                  <a:pt x="101645" y="34355"/>
                </a:lnTo>
                <a:lnTo>
                  <a:pt x="93296" y="24165"/>
                </a:lnTo>
                <a:lnTo>
                  <a:pt x="83177" y="16606"/>
                </a:lnTo>
                <a:lnTo>
                  <a:pt x="71630" y="11789"/>
                </a:lnTo>
                <a:lnTo>
                  <a:pt x="59001" y="9821"/>
                </a:lnTo>
                <a:lnTo>
                  <a:pt x="56770" y="9778"/>
                </a:lnTo>
                <a:close/>
              </a:path>
              <a:path w="3714750" h="123825">
                <a:moveTo>
                  <a:pt x="3676695" y="38100"/>
                </a:moveTo>
                <a:lnTo>
                  <a:pt x="3619247" y="38100"/>
                </a:lnTo>
                <a:lnTo>
                  <a:pt x="3619247" y="76200"/>
                </a:lnTo>
                <a:lnTo>
                  <a:pt x="3600239" y="76252"/>
                </a:lnTo>
                <a:lnTo>
                  <a:pt x="3600324" y="114300"/>
                </a:lnTo>
                <a:lnTo>
                  <a:pt x="3714497" y="56895"/>
                </a:lnTo>
                <a:lnTo>
                  <a:pt x="3676695" y="38100"/>
                </a:lnTo>
                <a:close/>
              </a:path>
              <a:path w="3714750" h="123825">
                <a:moveTo>
                  <a:pt x="108047" y="47738"/>
                </a:moveTo>
                <a:lnTo>
                  <a:pt x="56897" y="47878"/>
                </a:lnTo>
                <a:lnTo>
                  <a:pt x="56897" y="85978"/>
                </a:lnTo>
                <a:lnTo>
                  <a:pt x="110373" y="85832"/>
                </a:lnTo>
                <a:lnTo>
                  <a:pt x="112633" y="79614"/>
                </a:lnTo>
                <a:lnTo>
                  <a:pt x="111657" y="62189"/>
                </a:lnTo>
                <a:lnTo>
                  <a:pt x="108047" y="47738"/>
                </a:lnTo>
                <a:close/>
              </a:path>
              <a:path w="3714750" h="123825">
                <a:moveTo>
                  <a:pt x="110373" y="85832"/>
                </a:moveTo>
                <a:lnTo>
                  <a:pt x="56897" y="85978"/>
                </a:lnTo>
                <a:lnTo>
                  <a:pt x="110319" y="85978"/>
                </a:lnTo>
                <a:lnTo>
                  <a:pt x="110373" y="85832"/>
                </a:lnTo>
                <a:close/>
              </a:path>
              <a:path w="3714750" h="123825">
                <a:moveTo>
                  <a:pt x="3600154" y="38152"/>
                </a:moveTo>
                <a:lnTo>
                  <a:pt x="108047" y="47738"/>
                </a:lnTo>
                <a:lnTo>
                  <a:pt x="111657" y="62189"/>
                </a:lnTo>
                <a:lnTo>
                  <a:pt x="112633" y="79614"/>
                </a:lnTo>
                <a:lnTo>
                  <a:pt x="110373" y="85832"/>
                </a:lnTo>
                <a:lnTo>
                  <a:pt x="3600239" y="76252"/>
                </a:lnTo>
                <a:lnTo>
                  <a:pt x="3600154" y="38152"/>
                </a:lnTo>
                <a:close/>
              </a:path>
              <a:path w="3714750" h="123825">
                <a:moveTo>
                  <a:pt x="3619247" y="38100"/>
                </a:moveTo>
                <a:lnTo>
                  <a:pt x="3600154" y="38152"/>
                </a:lnTo>
                <a:lnTo>
                  <a:pt x="3600239" y="76252"/>
                </a:lnTo>
                <a:lnTo>
                  <a:pt x="3619247" y="76200"/>
                </a:lnTo>
                <a:lnTo>
                  <a:pt x="3619247" y="38100"/>
                </a:lnTo>
                <a:close/>
              </a:path>
              <a:path w="3714750" h="123825">
                <a:moveTo>
                  <a:pt x="3600070" y="0"/>
                </a:moveTo>
                <a:lnTo>
                  <a:pt x="3600154" y="38152"/>
                </a:lnTo>
                <a:lnTo>
                  <a:pt x="3676695" y="38100"/>
                </a:lnTo>
                <a:lnTo>
                  <a:pt x="3600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0" name="object 20"/>
          <p:cNvSpPr/>
          <p:nvPr/>
        </p:nvSpPr>
        <p:spPr>
          <a:xfrm>
            <a:off x="986408" y="2434018"/>
            <a:ext cx="85725" cy="1620203"/>
          </a:xfrm>
          <a:custGeom>
            <a:avLst/>
            <a:gdLst/>
            <a:ahLst/>
            <a:cxnLst/>
            <a:rect l="l" t="t" r="r" b="b"/>
            <a:pathLst>
              <a:path w="114300" h="2160270">
                <a:moveTo>
                  <a:pt x="38100" y="2051826"/>
                </a:moveTo>
                <a:lnTo>
                  <a:pt x="6829" y="2076653"/>
                </a:lnTo>
                <a:lnTo>
                  <a:pt x="0" y="2103119"/>
                </a:lnTo>
                <a:lnTo>
                  <a:pt x="1815" y="2117500"/>
                </a:lnTo>
                <a:lnTo>
                  <a:pt x="25429" y="2150699"/>
                </a:lnTo>
                <a:lnTo>
                  <a:pt x="51787" y="2160023"/>
                </a:lnTo>
                <a:lnTo>
                  <a:pt x="67575" y="2158468"/>
                </a:lnTo>
                <a:lnTo>
                  <a:pt x="102870" y="2136981"/>
                </a:lnTo>
                <a:lnTo>
                  <a:pt x="113516" y="2112595"/>
                </a:lnTo>
                <a:lnTo>
                  <a:pt x="112817" y="2103119"/>
                </a:lnTo>
                <a:lnTo>
                  <a:pt x="38100" y="2103119"/>
                </a:lnTo>
                <a:lnTo>
                  <a:pt x="38100" y="2051826"/>
                </a:lnTo>
                <a:close/>
              </a:path>
              <a:path w="114300" h="2160270">
                <a:moveTo>
                  <a:pt x="69746" y="2047380"/>
                </a:moveTo>
                <a:lnTo>
                  <a:pt x="52356" y="2048305"/>
                </a:lnTo>
                <a:lnTo>
                  <a:pt x="38100" y="2051826"/>
                </a:lnTo>
                <a:lnTo>
                  <a:pt x="38100" y="2103119"/>
                </a:lnTo>
                <a:lnTo>
                  <a:pt x="76200" y="2103119"/>
                </a:lnTo>
                <a:lnTo>
                  <a:pt x="76200" y="2049720"/>
                </a:lnTo>
                <a:lnTo>
                  <a:pt x="69746" y="2047380"/>
                </a:lnTo>
                <a:close/>
              </a:path>
              <a:path w="114300" h="2160270">
                <a:moveTo>
                  <a:pt x="76200" y="2049720"/>
                </a:moveTo>
                <a:lnTo>
                  <a:pt x="76200" y="2103119"/>
                </a:lnTo>
                <a:lnTo>
                  <a:pt x="112817" y="2103119"/>
                </a:lnTo>
                <a:lnTo>
                  <a:pt x="92588" y="2059015"/>
                </a:lnTo>
                <a:lnTo>
                  <a:pt x="76200" y="2049720"/>
                </a:lnTo>
                <a:close/>
              </a:path>
              <a:path w="114300" h="2160270">
                <a:moveTo>
                  <a:pt x="76200" y="95250"/>
                </a:moveTo>
                <a:lnTo>
                  <a:pt x="38100" y="95250"/>
                </a:lnTo>
                <a:lnTo>
                  <a:pt x="38100" y="2051826"/>
                </a:lnTo>
                <a:lnTo>
                  <a:pt x="52356" y="2048305"/>
                </a:lnTo>
                <a:lnTo>
                  <a:pt x="69746" y="2047380"/>
                </a:lnTo>
                <a:lnTo>
                  <a:pt x="76200" y="2047380"/>
                </a:lnTo>
                <a:lnTo>
                  <a:pt x="76200" y="95250"/>
                </a:lnTo>
                <a:close/>
              </a:path>
              <a:path w="114300" h="2160270">
                <a:moveTo>
                  <a:pt x="76200" y="2047380"/>
                </a:moveTo>
                <a:lnTo>
                  <a:pt x="69746" y="2047380"/>
                </a:lnTo>
                <a:lnTo>
                  <a:pt x="76200" y="2049720"/>
                </a:lnTo>
                <a:lnTo>
                  <a:pt x="76200" y="2047380"/>
                </a:lnTo>
                <a:close/>
              </a:path>
              <a:path w="114300" h="216027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16027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1" name="object 21"/>
          <p:cNvSpPr/>
          <p:nvPr/>
        </p:nvSpPr>
        <p:spPr>
          <a:xfrm>
            <a:off x="1033272" y="2612898"/>
            <a:ext cx="2714625" cy="306705"/>
          </a:xfrm>
          <a:custGeom>
            <a:avLst/>
            <a:gdLst/>
            <a:ahLst/>
            <a:cxnLst/>
            <a:rect l="l" t="t" r="r" b="b"/>
            <a:pathLst>
              <a:path w="3619500" h="408939">
                <a:moveTo>
                  <a:pt x="0" y="0"/>
                </a:moveTo>
                <a:lnTo>
                  <a:pt x="600074" y="9525"/>
                </a:lnTo>
                <a:lnTo>
                  <a:pt x="664834" y="10684"/>
                </a:lnTo>
                <a:lnTo>
                  <a:pt x="736717" y="11372"/>
                </a:lnTo>
                <a:lnTo>
                  <a:pt x="815014" y="11689"/>
                </a:lnTo>
                <a:lnTo>
                  <a:pt x="899013" y="11733"/>
                </a:lnTo>
                <a:lnTo>
                  <a:pt x="988004" y="11606"/>
                </a:lnTo>
                <a:lnTo>
                  <a:pt x="1081275" y="11407"/>
                </a:lnTo>
                <a:lnTo>
                  <a:pt x="1178116" y="11236"/>
                </a:lnTo>
                <a:lnTo>
                  <a:pt x="1277816" y="11193"/>
                </a:lnTo>
                <a:lnTo>
                  <a:pt x="1379663" y="11377"/>
                </a:lnTo>
                <a:lnTo>
                  <a:pt x="1482947" y="11890"/>
                </a:lnTo>
                <a:lnTo>
                  <a:pt x="1586957" y="12830"/>
                </a:lnTo>
                <a:lnTo>
                  <a:pt x="1690981" y="14298"/>
                </a:lnTo>
                <a:lnTo>
                  <a:pt x="1794310" y="16393"/>
                </a:lnTo>
                <a:lnTo>
                  <a:pt x="1896231" y="19215"/>
                </a:lnTo>
                <a:lnTo>
                  <a:pt x="1996035" y="22865"/>
                </a:lnTo>
                <a:lnTo>
                  <a:pt x="2093009" y="27443"/>
                </a:lnTo>
                <a:lnTo>
                  <a:pt x="2186444" y="33047"/>
                </a:lnTo>
                <a:lnTo>
                  <a:pt x="2275628" y="39779"/>
                </a:lnTo>
                <a:lnTo>
                  <a:pt x="2359850" y="47737"/>
                </a:lnTo>
                <a:lnTo>
                  <a:pt x="2438400" y="57023"/>
                </a:lnTo>
                <a:lnTo>
                  <a:pt x="2512682" y="67547"/>
                </a:lnTo>
                <a:lnTo>
                  <a:pt x="2584620" y="79155"/>
                </a:lnTo>
                <a:lnTo>
                  <a:pt x="2654339" y="91790"/>
                </a:lnTo>
                <a:lnTo>
                  <a:pt x="2721961" y="105395"/>
                </a:lnTo>
                <a:lnTo>
                  <a:pt x="2787610" y="119913"/>
                </a:lnTo>
                <a:lnTo>
                  <a:pt x="2851409" y="135287"/>
                </a:lnTo>
                <a:lnTo>
                  <a:pt x="2913482" y="151460"/>
                </a:lnTo>
                <a:lnTo>
                  <a:pt x="2973951" y="168374"/>
                </a:lnTo>
                <a:lnTo>
                  <a:pt x="3032942" y="185973"/>
                </a:lnTo>
                <a:lnTo>
                  <a:pt x="3090576" y="204200"/>
                </a:lnTo>
                <a:lnTo>
                  <a:pt x="3146978" y="222997"/>
                </a:lnTo>
                <a:lnTo>
                  <a:pt x="3202271" y="242307"/>
                </a:lnTo>
                <a:lnTo>
                  <a:pt x="3256578" y="262074"/>
                </a:lnTo>
                <a:lnTo>
                  <a:pt x="3310023" y="282241"/>
                </a:lnTo>
                <a:lnTo>
                  <a:pt x="3362729" y="302750"/>
                </a:lnTo>
                <a:lnTo>
                  <a:pt x="3414820" y="323544"/>
                </a:lnTo>
                <a:lnTo>
                  <a:pt x="3466419" y="344566"/>
                </a:lnTo>
                <a:lnTo>
                  <a:pt x="3517650" y="365759"/>
                </a:lnTo>
                <a:lnTo>
                  <a:pt x="3568635" y="387067"/>
                </a:lnTo>
                <a:lnTo>
                  <a:pt x="3619500" y="408432"/>
                </a:lnTo>
              </a:path>
            </a:pathLst>
          </a:custGeom>
          <a:ln w="57912">
            <a:solidFill>
              <a:srgbClr val="34343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2" name="object 22"/>
          <p:cNvSpPr/>
          <p:nvPr/>
        </p:nvSpPr>
        <p:spPr>
          <a:xfrm>
            <a:off x="1042416" y="2655189"/>
            <a:ext cx="2050733" cy="1311116"/>
          </a:xfrm>
          <a:custGeom>
            <a:avLst/>
            <a:gdLst/>
            <a:ahLst/>
            <a:cxnLst/>
            <a:rect l="l" t="t" r="r" b="b"/>
            <a:pathLst>
              <a:path w="2734310" h="1748154">
                <a:moveTo>
                  <a:pt x="0" y="0"/>
                </a:moveTo>
                <a:lnTo>
                  <a:pt x="1209802" y="9398"/>
                </a:lnTo>
                <a:lnTo>
                  <a:pt x="1254131" y="11348"/>
                </a:lnTo>
                <a:lnTo>
                  <a:pt x="1297092" y="12153"/>
                </a:lnTo>
                <a:lnTo>
                  <a:pt x="1338691" y="12070"/>
                </a:lnTo>
                <a:lnTo>
                  <a:pt x="1378932" y="11357"/>
                </a:lnTo>
                <a:lnTo>
                  <a:pt x="1417822" y="10273"/>
                </a:lnTo>
                <a:lnTo>
                  <a:pt x="1455365" y="9074"/>
                </a:lnTo>
                <a:lnTo>
                  <a:pt x="1491567" y="8020"/>
                </a:lnTo>
                <a:lnTo>
                  <a:pt x="1526434" y="7368"/>
                </a:lnTo>
                <a:lnTo>
                  <a:pt x="1559971" y="7376"/>
                </a:lnTo>
                <a:lnTo>
                  <a:pt x="1592183" y="8302"/>
                </a:lnTo>
                <a:lnTo>
                  <a:pt x="1652655" y="13942"/>
                </a:lnTo>
                <a:lnTo>
                  <a:pt x="1707893" y="26352"/>
                </a:lnTo>
                <a:lnTo>
                  <a:pt x="1757942" y="47595"/>
                </a:lnTo>
                <a:lnTo>
                  <a:pt x="1802844" y="79737"/>
                </a:lnTo>
                <a:lnTo>
                  <a:pt x="1842643" y="124840"/>
                </a:lnTo>
                <a:lnTo>
                  <a:pt x="1874576" y="186981"/>
                </a:lnTo>
                <a:lnTo>
                  <a:pt x="1886864" y="224728"/>
                </a:lnTo>
                <a:lnTo>
                  <a:pt x="1897007" y="266282"/>
                </a:lnTo>
                <a:lnTo>
                  <a:pt x="1905234" y="311159"/>
                </a:lnTo>
                <a:lnTo>
                  <a:pt x="1911776" y="358878"/>
                </a:lnTo>
                <a:lnTo>
                  <a:pt x="1916863" y="408954"/>
                </a:lnTo>
                <a:lnTo>
                  <a:pt x="1920726" y="460905"/>
                </a:lnTo>
                <a:lnTo>
                  <a:pt x="1923595" y="514248"/>
                </a:lnTo>
                <a:lnTo>
                  <a:pt x="1925701" y="568499"/>
                </a:lnTo>
                <a:lnTo>
                  <a:pt x="1927272" y="623176"/>
                </a:lnTo>
                <a:lnTo>
                  <a:pt x="1928541" y="677796"/>
                </a:lnTo>
                <a:lnTo>
                  <a:pt x="1929737" y="731876"/>
                </a:lnTo>
                <a:lnTo>
                  <a:pt x="1931091" y="784933"/>
                </a:lnTo>
                <a:lnTo>
                  <a:pt x="1932832" y="836483"/>
                </a:lnTo>
                <a:lnTo>
                  <a:pt x="1935192" y="886044"/>
                </a:lnTo>
                <a:lnTo>
                  <a:pt x="1938400" y="933133"/>
                </a:lnTo>
                <a:lnTo>
                  <a:pt x="1942687" y="977266"/>
                </a:lnTo>
                <a:lnTo>
                  <a:pt x="1948283" y="1017961"/>
                </a:lnTo>
                <a:lnTo>
                  <a:pt x="1963583" y="1088560"/>
                </a:lnTo>
                <a:lnTo>
                  <a:pt x="1981039" y="1151376"/>
                </a:lnTo>
                <a:lnTo>
                  <a:pt x="1999823" y="1208283"/>
                </a:lnTo>
                <a:lnTo>
                  <a:pt x="2019721" y="1259923"/>
                </a:lnTo>
                <a:lnTo>
                  <a:pt x="2040521" y="1306938"/>
                </a:lnTo>
                <a:lnTo>
                  <a:pt x="2062010" y="1349970"/>
                </a:lnTo>
                <a:lnTo>
                  <a:pt x="2083975" y="1389662"/>
                </a:lnTo>
                <a:lnTo>
                  <a:pt x="2106205" y="1426656"/>
                </a:lnTo>
                <a:lnTo>
                  <a:pt x="2128486" y="1461595"/>
                </a:lnTo>
                <a:lnTo>
                  <a:pt x="2150606" y="1495120"/>
                </a:lnTo>
                <a:lnTo>
                  <a:pt x="2172292" y="1527498"/>
                </a:lnTo>
                <a:lnTo>
                  <a:pt x="2203256" y="1570359"/>
                </a:lnTo>
                <a:lnTo>
                  <a:pt x="2233432" y="1606529"/>
                </a:lnTo>
                <a:lnTo>
                  <a:pt x="2264298" y="1636998"/>
                </a:lnTo>
                <a:lnTo>
                  <a:pt x="2297333" y="1662751"/>
                </a:lnTo>
                <a:lnTo>
                  <a:pt x="2334016" y="1684777"/>
                </a:lnTo>
                <a:lnTo>
                  <a:pt x="2375824" y="1704064"/>
                </a:lnTo>
                <a:lnTo>
                  <a:pt x="2423001" y="1720698"/>
                </a:lnTo>
                <a:lnTo>
                  <a:pt x="2472183" y="1732664"/>
                </a:lnTo>
                <a:lnTo>
                  <a:pt x="2522811" y="1740559"/>
                </a:lnTo>
                <a:lnTo>
                  <a:pt x="2574597" y="1745199"/>
                </a:lnTo>
                <a:lnTo>
                  <a:pt x="2627257" y="1747403"/>
                </a:lnTo>
                <a:lnTo>
                  <a:pt x="2680505" y="1747989"/>
                </a:lnTo>
                <a:lnTo>
                  <a:pt x="2698336" y="1747966"/>
                </a:lnTo>
                <a:lnTo>
                  <a:pt x="2716189" y="1747884"/>
                </a:lnTo>
                <a:lnTo>
                  <a:pt x="2734056" y="1747774"/>
                </a:lnTo>
              </a:path>
            </a:pathLst>
          </a:custGeom>
          <a:ln w="57912">
            <a:solidFill>
              <a:srgbClr val="00AF5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3" name="object 23"/>
          <p:cNvSpPr/>
          <p:nvPr/>
        </p:nvSpPr>
        <p:spPr>
          <a:xfrm>
            <a:off x="1041272" y="2697506"/>
            <a:ext cx="1605915" cy="1275873"/>
          </a:xfrm>
          <a:custGeom>
            <a:avLst/>
            <a:gdLst/>
            <a:ahLst/>
            <a:cxnLst/>
            <a:rect l="l" t="t" r="r" b="b"/>
            <a:pathLst>
              <a:path w="2141220" h="1701164">
                <a:moveTo>
                  <a:pt x="0" y="92"/>
                </a:moveTo>
                <a:lnTo>
                  <a:pt x="22319" y="51"/>
                </a:lnTo>
                <a:lnTo>
                  <a:pt x="44788" y="3"/>
                </a:lnTo>
                <a:lnTo>
                  <a:pt x="67367" y="0"/>
                </a:lnTo>
                <a:lnTo>
                  <a:pt x="112704" y="342"/>
                </a:lnTo>
                <a:lnTo>
                  <a:pt x="158018" y="1503"/>
                </a:lnTo>
                <a:lnTo>
                  <a:pt x="202998" y="3909"/>
                </a:lnTo>
                <a:lnTo>
                  <a:pt x="247333" y="7984"/>
                </a:lnTo>
                <a:lnTo>
                  <a:pt x="290713" y="14155"/>
                </a:lnTo>
                <a:lnTo>
                  <a:pt x="332827" y="22845"/>
                </a:lnTo>
                <a:lnTo>
                  <a:pt x="373363" y="34480"/>
                </a:lnTo>
                <a:lnTo>
                  <a:pt x="412011" y="49485"/>
                </a:lnTo>
                <a:lnTo>
                  <a:pt x="448536" y="68008"/>
                </a:lnTo>
                <a:lnTo>
                  <a:pt x="483163" y="88730"/>
                </a:lnTo>
                <a:lnTo>
                  <a:pt x="516108" y="111614"/>
                </a:lnTo>
                <a:lnTo>
                  <a:pt x="547571" y="136890"/>
                </a:lnTo>
                <a:lnTo>
                  <a:pt x="577751" y="164790"/>
                </a:lnTo>
                <a:lnTo>
                  <a:pt x="606849" y="195546"/>
                </a:lnTo>
                <a:lnTo>
                  <a:pt x="635063" y="229390"/>
                </a:lnTo>
                <a:lnTo>
                  <a:pt x="662594" y="266554"/>
                </a:lnTo>
                <a:lnTo>
                  <a:pt x="689641" y="307268"/>
                </a:lnTo>
                <a:lnTo>
                  <a:pt x="716404" y="351765"/>
                </a:lnTo>
                <a:lnTo>
                  <a:pt x="742957" y="400861"/>
                </a:lnTo>
                <a:lnTo>
                  <a:pt x="768807" y="457470"/>
                </a:lnTo>
                <a:lnTo>
                  <a:pt x="793920" y="520528"/>
                </a:lnTo>
                <a:lnTo>
                  <a:pt x="818343" y="588347"/>
                </a:lnTo>
                <a:lnTo>
                  <a:pt x="842124" y="659237"/>
                </a:lnTo>
                <a:lnTo>
                  <a:pt x="865310" y="731509"/>
                </a:lnTo>
                <a:lnTo>
                  <a:pt x="887948" y="803473"/>
                </a:lnTo>
                <a:lnTo>
                  <a:pt x="899076" y="838812"/>
                </a:lnTo>
                <a:lnTo>
                  <a:pt x="920981" y="907148"/>
                </a:lnTo>
                <a:lnTo>
                  <a:pt x="942456" y="970953"/>
                </a:lnTo>
                <a:lnTo>
                  <a:pt x="963549" y="1028538"/>
                </a:lnTo>
                <a:lnTo>
                  <a:pt x="973645" y="1055206"/>
                </a:lnTo>
                <a:lnTo>
                  <a:pt x="983113" y="1081300"/>
                </a:lnTo>
                <a:lnTo>
                  <a:pt x="992043" y="1106820"/>
                </a:lnTo>
                <a:lnTo>
                  <a:pt x="1000523" y="1131767"/>
                </a:lnTo>
                <a:lnTo>
                  <a:pt x="1008641" y="1156143"/>
                </a:lnTo>
                <a:lnTo>
                  <a:pt x="1016488" y="1179948"/>
                </a:lnTo>
                <a:lnTo>
                  <a:pt x="1024150" y="1203182"/>
                </a:lnTo>
                <a:lnTo>
                  <a:pt x="1039280" y="1247944"/>
                </a:lnTo>
                <a:lnTo>
                  <a:pt x="1054740" y="1290435"/>
                </a:lnTo>
                <a:lnTo>
                  <a:pt x="1071241" y="1330663"/>
                </a:lnTo>
                <a:lnTo>
                  <a:pt x="1089493" y="1368634"/>
                </a:lnTo>
                <a:lnTo>
                  <a:pt x="1110206" y="1404355"/>
                </a:lnTo>
                <a:lnTo>
                  <a:pt x="1134091" y="1437834"/>
                </a:lnTo>
                <a:lnTo>
                  <a:pt x="1161538" y="1469068"/>
                </a:lnTo>
                <a:lnTo>
                  <a:pt x="1190989" y="1498023"/>
                </a:lnTo>
                <a:lnTo>
                  <a:pt x="1222180" y="1524701"/>
                </a:lnTo>
                <a:lnTo>
                  <a:pt x="1255181" y="1549114"/>
                </a:lnTo>
                <a:lnTo>
                  <a:pt x="1290061" y="1571273"/>
                </a:lnTo>
                <a:lnTo>
                  <a:pt x="1326887" y="1591191"/>
                </a:lnTo>
                <a:lnTo>
                  <a:pt x="1365729" y="1608877"/>
                </a:lnTo>
                <a:lnTo>
                  <a:pt x="1406655" y="1624344"/>
                </a:lnTo>
                <a:lnTo>
                  <a:pt x="1449734" y="1637604"/>
                </a:lnTo>
                <a:lnTo>
                  <a:pt x="1495034" y="1648666"/>
                </a:lnTo>
                <a:lnTo>
                  <a:pt x="1543988" y="1657715"/>
                </a:lnTo>
                <a:lnTo>
                  <a:pt x="1603603" y="1665879"/>
                </a:lnTo>
                <a:lnTo>
                  <a:pt x="1672125" y="1673317"/>
                </a:lnTo>
                <a:lnTo>
                  <a:pt x="1746297" y="1679978"/>
                </a:lnTo>
                <a:lnTo>
                  <a:pt x="1784485" y="1683000"/>
                </a:lnTo>
                <a:lnTo>
                  <a:pt x="1822863" y="1685809"/>
                </a:lnTo>
                <a:lnTo>
                  <a:pt x="1861026" y="1688398"/>
                </a:lnTo>
                <a:lnTo>
                  <a:pt x="1935075" y="1692889"/>
                </a:lnTo>
                <a:lnTo>
                  <a:pt x="2003376" y="1696421"/>
                </a:lnTo>
                <a:lnTo>
                  <a:pt x="2062672" y="1698943"/>
                </a:lnTo>
                <a:lnTo>
                  <a:pt x="2109705" y="1700403"/>
                </a:lnTo>
                <a:lnTo>
                  <a:pt x="2127606" y="1700718"/>
                </a:lnTo>
                <a:lnTo>
                  <a:pt x="2141220" y="1700749"/>
                </a:lnTo>
              </a:path>
            </a:pathLst>
          </a:custGeom>
          <a:ln w="579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4" name="object 24"/>
          <p:cNvSpPr/>
          <p:nvPr/>
        </p:nvSpPr>
        <p:spPr>
          <a:xfrm>
            <a:off x="5822442" y="2428875"/>
            <a:ext cx="2743200" cy="15773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5" name="object 25"/>
          <p:cNvSpPr/>
          <p:nvPr/>
        </p:nvSpPr>
        <p:spPr>
          <a:xfrm>
            <a:off x="6284214" y="2446020"/>
            <a:ext cx="0" cy="189547"/>
          </a:xfrm>
          <a:custGeom>
            <a:avLst/>
            <a:gdLst/>
            <a:ahLst/>
            <a:cxnLst/>
            <a:rect l="l" t="t" r="r" b="b"/>
            <a:pathLst>
              <a:path h="252730">
                <a:moveTo>
                  <a:pt x="0" y="0"/>
                </a:moveTo>
                <a:lnTo>
                  <a:pt x="0" y="252158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6" name="object 26"/>
          <p:cNvSpPr/>
          <p:nvPr/>
        </p:nvSpPr>
        <p:spPr>
          <a:xfrm>
            <a:off x="6284214" y="2678573"/>
            <a:ext cx="0" cy="1344929"/>
          </a:xfrm>
          <a:custGeom>
            <a:avLst/>
            <a:gdLst/>
            <a:ahLst/>
            <a:cxnLst/>
            <a:rect l="l" t="t" r="r" b="b"/>
            <a:pathLst>
              <a:path h="1793239">
                <a:moveTo>
                  <a:pt x="0" y="0"/>
                </a:moveTo>
                <a:lnTo>
                  <a:pt x="0" y="1793049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7" name="object 27"/>
          <p:cNvSpPr/>
          <p:nvPr/>
        </p:nvSpPr>
        <p:spPr>
          <a:xfrm>
            <a:off x="5833871" y="3793616"/>
            <a:ext cx="2743200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36576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8" name="object 28"/>
          <p:cNvSpPr/>
          <p:nvPr/>
        </p:nvSpPr>
        <p:spPr>
          <a:xfrm>
            <a:off x="6743700" y="2442592"/>
            <a:ext cx="0" cy="192881"/>
          </a:xfrm>
          <a:custGeom>
            <a:avLst/>
            <a:gdLst/>
            <a:ahLst/>
            <a:cxnLst/>
            <a:rect l="l" t="t" r="r" b="b"/>
            <a:pathLst>
              <a:path h="257175">
                <a:moveTo>
                  <a:pt x="0" y="0"/>
                </a:moveTo>
                <a:lnTo>
                  <a:pt x="0" y="25673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29" name="object 29"/>
          <p:cNvSpPr/>
          <p:nvPr/>
        </p:nvSpPr>
        <p:spPr>
          <a:xfrm>
            <a:off x="6743700" y="2678573"/>
            <a:ext cx="0" cy="1341596"/>
          </a:xfrm>
          <a:custGeom>
            <a:avLst/>
            <a:gdLst/>
            <a:ahLst/>
            <a:cxnLst/>
            <a:rect l="l" t="t" r="r" b="b"/>
            <a:pathLst>
              <a:path h="1788795">
                <a:moveTo>
                  <a:pt x="0" y="0"/>
                </a:moveTo>
                <a:lnTo>
                  <a:pt x="0" y="1788477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0" name="object 30"/>
          <p:cNvSpPr/>
          <p:nvPr/>
        </p:nvSpPr>
        <p:spPr>
          <a:xfrm>
            <a:off x="7655814" y="2442591"/>
            <a:ext cx="0" cy="1577340"/>
          </a:xfrm>
          <a:custGeom>
            <a:avLst/>
            <a:gdLst/>
            <a:ahLst/>
            <a:cxnLst/>
            <a:rect l="l" t="t" r="r" b="b"/>
            <a:pathLst>
              <a:path h="2103120">
                <a:moveTo>
                  <a:pt x="0" y="0"/>
                </a:moveTo>
                <a:lnTo>
                  <a:pt x="0" y="210312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1" name="object 31"/>
          <p:cNvSpPr/>
          <p:nvPr/>
        </p:nvSpPr>
        <p:spPr>
          <a:xfrm>
            <a:off x="5833871" y="3110103"/>
            <a:ext cx="2743200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36576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2" name="object 32"/>
          <p:cNvSpPr/>
          <p:nvPr/>
        </p:nvSpPr>
        <p:spPr>
          <a:xfrm>
            <a:off x="5833871" y="3560444"/>
            <a:ext cx="2743200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36576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3" name="object 33"/>
          <p:cNvSpPr/>
          <p:nvPr/>
        </p:nvSpPr>
        <p:spPr>
          <a:xfrm>
            <a:off x="5833871" y="3337559"/>
            <a:ext cx="2743200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36576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4" name="object 34"/>
          <p:cNvSpPr/>
          <p:nvPr/>
        </p:nvSpPr>
        <p:spPr>
          <a:xfrm>
            <a:off x="5833871" y="2858642"/>
            <a:ext cx="2743200" cy="0"/>
          </a:xfrm>
          <a:custGeom>
            <a:avLst/>
            <a:gdLst/>
            <a:ahLst/>
            <a:cxnLst/>
            <a:rect l="l" t="t" r="r" b="b"/>
            <a:pathLst>
              <a:path w="3657600">
                <a:moveTo>
                  <a:pt x="3657600" y="0"/>
                </a:moveTo>
                <a:lnTo>
                  <a:pt x="0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5" name="object 35"/>
          <p:cNvSpPr/>
          <p:nvPr/>
        </p:nvSpPr>
        <p:spPr>
          <a:xfrm>
            <a:off x="7192994" y="2656332"/>
            <a:ext cx="1384459" cy="0"/>
          </a:xfrm>
          <a:custGeom>
            <a:avLst/>
            <a:gdLst/>
            <a:ahLst/>
            <a:cxnLst/>
            <a:rect l="l" t="t" r="r" b="b"/>
            <a:pathLst>
              <a:path w="1845945">
                <a:moveTo>
                  <a:pt x="0" y="0"/>
                </a:moveTo>
                <a:lnTo>
                  <a:pt x="1845437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6" name="object 36"/>
          <p:cNvSpPr/>
          <p:nvPr/>
        </p:nvSpPr>
        <p:spPr>
          <a:xfrm>
            <a:off x="5833872" y="2656332"/>
            <a:ext cx="8096" cy="0"/>
          </a:xfrm>
          <a:custGeom>
            <a:avLst/>
            <a:gdLst/>
            <a:ahLst/>
            <a:cxnLst/>
            <a:rect l="l" t="t" r="r" b="b"/>
            <a:pathLst>
              <a:path w="10795">
                <a:moveTo>
                  <a:pt x="0" y="0"/>
                </a:moveTo>
                <a:lnTo>
                  <a:pt x="10668" y="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7" name="object 37"/>
          <p:cNvSpPr txBox="1"/>
          <p:nvPr/>
        </p:nvSpPr>
        <p:spPr>
          <a:xfrm>
            <a:off x="6351936" y="2235613"/>
            <a:ext cx="165639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b="1" spc="-8" dirty="0">
                <a:solidFill>
                  <a:srgbClr val="343539"/>
                </a:solidFill>
                <a:latin typeface="Calibri"/>
                <a:cs typeface="Calibri"/>
              </a:rPr>
              <a:t>Ate</a:t>
            </a:r>
            <a:r>
              <a:rPr sz="1200" b="1" spc="-15" dirty="0">
                <a:solidFill>
                  <a:srgbClr val="343539"/>
                </a:solidFill>
                <a:latin typeface="Calibri"/>
                <a:cs typeface="Calibri"/>
              </a:rPr>
              <a:t>n</a:t>
            </a:r>
            <a:r>
              <a:rPr sz="1200" b="1" spc="-11" dirty="0">
                <a:solidFill>
                  <a:srgbClr val="343539"/>
                </a:solidFill>
                <a:latin typeface="Calibri"/>
                <a:cs typeface="Calibri"/>
              </a:rPr>
              <a:t>u</a:t>
            </a:r>
            <a:r>
              <a:rPr sz="1200" b="1" spc="-8" dirty="0">
                <a:solidFill>
                  <a:srgbClr val="343539"/>
                </a:solidFill>
                <a:latin typeface="Calibri"/>
                <a:cs typeface="Calibri"/>
              </a:rPr>
              <a:t>a</a:t>
            </a:r>
            <a:r>
              <a:rPr sz="1200" b="1" spc="-4" dirty="0">
                <a:solidFill>
                  <a:srgbClr val="343539"/>
                </a:solidFill>
                <a:latin typeface="Calibri"/>
                <a:cs typeface="Calibri"/>
              </a:rPr>
              <a:t>ció</a:t>
            </a:r>
            <a:r>
              <a:rPr sz="1200" b="1" spc="-8" dirty="0">
                <a:solidFill>
                  <a:srgbClr val="343539"/>
                </a:solidFill>
                <a:latin typeface="Calibri"/>
                <a:cs typeface="Calibri"/>
              </a:rPr>
              <a:t>n</a:t>
            </a:r>
            <a:r>
              <a:rPr sz="1200" b="1" spc="11" dirty="0">
                <a:solidFill>
                  <a:srgbClr val="343539"/>
                </a:solidFill>
                <a:latin typeface="Calibri"/>
                <a:cs typeface="Calibri"/>
              </a:rPr>
              <a:t> </a:t>
            </a:r>
            <a:r>
              <a:rPr sz="1200" b="1" spc="-11" dirty="0">
                <a:solidFill>
                  <a:srgbClr val="343539"/>
                </a:solidFill>
                <a:latin typeface="Calibri"/>
                <a:cs typeface="Calibri"/>
              </a:rPr>
              <a:t>V</a:t>
            </a:r>
            <a:r>
              <a:rPr sz="1200" b="1" spc="-8" dirty="0">
                <a:solidFill>
                  <a:srgbClr val="343539"/>
                </a:solidFill>
                <a:latin typeface="Calibri"/>
                <a:cs typeface="Calibri"/>
              </a:rPr>
              <a:t>S</a:t>
            </a:r>
            <a:r>
              <a:rPr sz="1200" b="1" spc="8" dirty="0">
                <a:solidFill>
                  <a:srgbClr val="343539"/>
                </a:solidFill>
                <a:latin typeface="Calibri"/>
                <a:cs typeface="Calibri"/>
              </a:rPr>
              <a:t> </a:t>
            </a:r>
            <a:r>
              <a:rPr sz="1200" b="1" spc="-8" dirty="0">
                <a:solidFill>
                  <a:srgbClr val="343539"/>
                </a:solidFill>
                <a:latin typeface="Calibri"/>
                <a:cs typeface="Calibri"/>
              </a:rPr>
              <a:t>Frecue</a:t>
            </a:r>
            <a:r>
              <a:rPr sz="1200" b="1" spc="-15" dirty="0">
                <a:solidFill>
                  <a:srgbClr val="343539"/>
                </a:solidFill>
                <a:latin typeface="Calibri"/>
                <a:cs typeface="Calibri"/>
              </a:rPr>
              <a:t>n</a:t>
            </a:r>
            <a:r>
              <a:rPr sz="1200" b="1" spc="-8" dirty="0">
                <a:solidFill>
                  <a:srgbClr val="343539"/>
                </a:solidFill>
                <a:latin typeface="Calibri"/>
                <a:cs typeface="Calibri"/>
              </a:rPr>
              <a:t>cia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493068" y="2578818"/>
            <a:ext cx="251460" cy="135421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6675" algn="ctr"/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0%</a:t>
            </a:r>
            <a:endParaRPr sz="1050">
              <a:latin typeface="Calibri"/>
              <a:cs typeface="Calibri"/>
            </a:endParaRPr>
          </a:p>
          <a:p>
            <a:pPr algn="ctr">
              <a:spcBef>
                <a:spcPts val="664"/>
              </a:spcBef>
            </a:pP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50%</a:t>
            </a:r>
            <a:endParaRPr sz="1050">
              <a:latin typeface="Calibri"/>
              <a:cs typeface="Calibri"/>
            </a:endParaRPr>
          </a:p>
          <a:p>
            <a:pPr algn="ctr">
              <a:spcBef>
                <a:spcPts val="510"/>
              </a:spcBef>
            </a:pP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75%</a:t>
            </a:r>
            <a:endParaRPr sz="1050">
              <a:latin typeface="Calibri"/>
              <a:cs typeface="Calibri"/>
            </a:endParaRPr>
          </a:p>
          <a:p>
            <a:pPr algn="ctr">
              <a:spcBef>
                <a:spcPts val="533"/>
              </a:spcBef>
            </a:pP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88%</a:t>
            </a:r>
            <a:endParaRPr sz="1050">
              <a:latin typeface="Calibri"/>
              <a:cs typeface="Calibri"/>
            </a:endParaRPr>
          </a:p>
          <a:p>
            <a:pPr algn="ctr">
              <a:spcBef>
                <a:spcPts val="563"/>
              </a:spcBef>
            </a:pP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94%</a:t>
            </a:r>
            <a:endParaRPr sz="1050">
              <a:latin typeface="Calibri"/>
              <a:cs typeface="Calibri"/>
            </a:endParaRPr>
          </a:p>
          <a:p>
            <a:pPr algn="ctr">
              <a:spcBef>
                <a:spcPts val="656"/>
              </a:spcBef>
            </a:pP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97</a:t>
            </a:r>
            <a:r>
              <a:rPr sz="1050" b="1" dirty="0">
                <a:solidFill>
                  <a:srgbClr val="343539"/>
                </a:solidFill>
                <a:latin typeface="Calibri"/>
                <a:cs typeface="Calibri"/>
              </a:rPr>
              <a:t>%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7191755" y="2438019"/>
            <a:ext cx="0" cy="1577340"/>
          </a:xfrm>
          <a:custGeom>
            <a:avLst/>
            <a:gdLst/>
            <a:ahLst/>
            <a:cxnLst/>
            <a:rect l="l" t="t" r="r" b="b"/>
            <a:pathLst>
              <a:path h="2103120">
                <a:moveTo>
                  <a:pt x="0" y="0"/>
                </a:moveTo>
                <a:lnTo>
                  <a:pt x="0" y="2103120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0" name="object 40"/>
          <p:cNvSpPr txBox="1"/>
          <p:nvPr/>
        </p:nvSpPr>
        <p:spPr>
          <a:xfrm>
            <a:off x="7122319" y="4090702"/>
            <a:ext cx="14478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b="1" spc="-11" dirty="0">
                <a:solidFill>
                  <a:srgbClr val="343539"/>
                </a:solidFill>
                <a:latin typeface="Calibri"/>
                <a:cs typeface="Calibri"/>
              </a:rPr>
              <a:t>F</a:t>
            </a:r>
            <a:r>
              <a:rPr sz="1050" b="1" dirty="0">
                <a:solidFill>
                  <a:srgbClr val="343539"/>
                </a:solidFill>
                <a:latin typeface="Calibri"/>
                <a:cs typeface="Calibri"/>
              </a:rPr>
              <a:t>c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8116442" y="2434590"/>
            <a:ext cx="0" cy="1577340"/>
          </a:xfrm>
          <a:custGeom>
            <a:avLst/>
            <a:gdLst/>
            <a:ahLst/>
            <a:cxnLst/>
            <a:rect l="l" t="t" r="r" b="b"/>
            <a:pathLst>
              <a:path h="2103120">
                <a:moveTo>
                  <a:pt x="0" y="0"/>
                </a:moveTo>
                <a:lnTo>
                  <a:pt x="0" y="2103119"/>
                </a:lnTo>
              </a:path>
            </a:pathLst>
          </a:custGeom>
          <a:ln w="6096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2" name="object 42"/>
          <p:cNvSpPr/>
          <p:nvPr/>
        </p:nvSpPr>
        <p:spPr>
          <a:xfrm>
            <a:off x="5780341" y="3975545"/>
            <a:ext cx="2786063" cy="92869"/>
          </a:xfrm>
          <a:custGeom>
            <a:avLst/>
            <a:gdLst/>
            <a:ahLst/>
            <a:cxnLst/>
            <a:rect l="l" t="t" r="r" b="b"/>
            <a:pathLst>
              <a:path w="3714750" h="123825">
                <a:moveTo>
                  <a:pt x="56770" y="9779"/>
                </a:moveTo>
                <a:lnTo>
                  <a:pt x="18262" y="24834"/>
                </a:lnTo>
                <a:lnTo>
                  <a:pt x="0" y="61529"/>
                </a:lnTo>
                <a:lnTo>
                  <a:pt x="1603" y="77356"/>
                </a:lnTo>
                <a:lnTo>
                  <a:pt x="23143" y="112687"/>
                </a:lnTo>
                <a:lnTo>
                  <a:pt x="47453" y="123309"/>
                </a:lnTo>
                <a:lnTo>
                  <a:pt x="64184" y="122069"/>
                </a:lnTo>
                <a:lnTo>
                  <a:pt x="101002" y="102399"/>
                </a:lnTo>
                <a:lnTo>
                  <a:pt x="110319" y="85979"/>
                </a:lnTo>
                <a:lnTo>
                  <a:pt x="56897" y="85979"/>
                </a:lnTo>
                <a:lnTo>
                  <a:pt x="56897" y="47879"/>
                </a:lnTo>
                <a:lnTo>
                  <a:pt x="108047" y="47738"/>
                </a:lnTo>
                <a:lnTo>
                  <a:pt x="107879" y="47066"/>
                </a:lnTo>
                <a:lnTo>
                  <a:pt x="101645" y="34355"/>
                </a:lnTo>
                <a:lnTo>
                  <a:pt x="93296" y="24165"/>
                </a:lnTo>
                <a:lnTo>
                  <a:pt x="83177" y="16606"/>
                </a:lnTo>
                <a:lnTo>
                  <a:pt x="71630" y="11789"/>
                </a:lnTo>
                <a:lnTo>
                  <a:pt x="59001" y="9821"/>
                </a:lnTo>
                <a:lnTo>
                  <a:pt x="56770" y="9779"/>
                </a:lnTo>
                <a:close/>
              </a:path>
              <a:path w="3714750" h="123825">
                <a:moveTo>
                  <a:pt x="3676695" y="38100"/>
                </a:moveTo>
                <a:lnTo>
                  <a:pt x="3619247" y="38100"/>
                </a:lnTo>
                <a:lnTo>
                  <a:pt x="3619374" y="76200"/>
                </a:lnTo>
                <a:lnTo>
                  <a:pt x="3600239" y="76252"/>
                </a:lnTo>
                <a:lnTo>
                  <a:pt x="3600324" y="114300"/>
                </a:lnTo>
                <a:lnTo>
                  <a:pt x="3714497" y="56896"/>
                </a:lnTo>
                <a:lnTo>
                  <a:pt x="3676695" y="38100"/>
                </a:lnTo>
                <a:close/>
              </a:path>
              <a:path w="3714750" h="123825">
                <a:moveTo>
                  <a:pt x="108047" y="47738"/>
                </a:moveTo>
                <a:lnTo>
                  <a:pt x="56897" y="47879"/>
                </a:lnTo>
                <a:lnTo>
                  <a:pt x="56897" y="85979"/>
                </a:lnTo>
                <a:lnTo>
                  <a:pt x="110373" y="85832"/>
                </a:lnTo>
                <a:lnTo>
                  <a:pt x="112633" y="79614"/>
                </a:lnTo>
                <a:lnTo>
                  <a:pt x="111657" y="62189"/>
                </a:lnTo>
                <a:lnTo>
                  <a:pt x="108047" y="47738"/>
                </a:lnTo>
                <a:close/>
              </a:path>
              <a:path w="3714750" h="123825">
                <a:moveTo>
                  <a:pt x="110373" y="85832"/>
                </a:moveTo>
                <a:lnTo>
                  <a:pt x="56897" y="85979"/>
                </a:lnTo>
                <a:lnTo>
                  <a:pt x="110319" y="85979"/>
                </a:lnTo>
                <a:lnTo>
                  <a:pt x="110373" y="85832"/>
                </a:lnTo>
                <a:close/>
              </a:path>
              <a:path w="3714750" h="123825">
                <a:moveTo>
                  <a:pt x="3600154" y="38152"/>
                </a:moveTo>
                <a:lnTo>
                  <a:pt x="108047" y="47738"/>
                </a:lnTo>
                <a:lnTo>
                  <a:pt x="111657" y="62189"/>
                </a:lnTo>
                <a:lnTo>
                  <a:pt x="112633" y="79614"/>
                </a:lnTo>
                <a:lnTo>
                  <a:pt x="110373" y="85832"/>
                </a:lnTo>
                <a:lnTo>
                  <a:pt x="3600239" y="76252"/>
                </a:lnTo>
                <a:lnTo>
                  <a:pt x="3600154" y="38152"/>
                </a:lnTo>
                <a:close/>
              </a:path>
              <a:path w="3714750" h="123825">
                <a:moveTo>
                  <a:pt x="3619247" y="38100"/>
                </a:moveTo>
                <a:lnTo>
                  <a:pt x="3600154" y="38152"/>
                </a:lnTo>
                <a:lnTo>
                  <a:pt x="3600239" y="76252"/>
                </a:lnTo>
                <a:lnTo>
                  <a:pt x="3619374" y="76200"/>
                </a:lnTo>
                <a:lnTo>
                  <a:pt x="3619247" y="38100"/>
                </a:lnTo>
                <a:close/>
              </a:path>
              <a:path w="3714750" h="123825">
                <a:moveTo>
                  <a:pt x="3600070" y="0"/>
                </a:moveTo>
                <a:lnTo>
                  <a:pt x="3600154" y="38152"/>
                </a:lnTo>
                <a:lnTo>
                  <a:pt x="3676695" y="38100"/>
                </a:lnTo>
                <a:lnTo>
                  <a:pt x="360007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3" name="object 43"/>
          <p:cNvSpPr/>
          <p:nvPr/>
        </p:nvSpPr>
        <p:spPr>
          <a:xfrm>
            <a:off x="5780151" y="2444305"/>
            <a:ext cx="85725" cy="1620203"/>
          </a:xfrm>
          <a:custGeom>
            <a:avLst/>
            <a:gdLst/>
            <a:ahLst/>
            <a:cxnLst/>
            <a:rect l="l" t="t" r="r" b="b"/>
            <a:pathLst>
              <a:path w="114300" h="2160270">
                <a:moveTo>
                  <a:pt x="38100" y="2051826"/>
                </a:moveTo>
                <a:lnTo>
                  <a:pt x="6829" y="2076653"/>
                </a:lnTo>
                <a:lnTo>
                  <a:pt x="0" y="2103120"/>
                </a:lnTo>
                <a:lnTo>
                  <a:pt x="1815" y="2117500"/>
                </a:lnTo>
                <a:lnTo>
                  <a:pt x="25429" y="2150699"/>
                </a:lnTo>
                <a:lnTo>
                  <a:pt x="51787" y="2160023"/>
                </a:lnTo>
                <a:lnTo>
                  <a:pt x="67575" y="2158468"/>
                </a:lnTo>
                <a:lnTo>
                  <a:pt x="102870" y="2136981"/>
                </a:lnTo>
                <a:lnTo>
                  <a:pt x="113516" y="2112595"/>
                </a:lnTo>
                <a:lnTo>
                  <a:pt x="112817" y="2103120"/>
                </a:lnTo>
                <a:lnTo>
                  <a:pt x="38100" y="2103120"/>
                </a:lnTo>
                <a:lnTo>
                  <a:pt x="38100" y="2051826"/>
                </a:lnTo>
                <a:close/>
              </a:path>
              <a:path w="114300" h="2160270">
                <a:moveTo>
                  <a:pt x="69746" y="2047380"/>
                </a:moveTo>
                <a:lnTo>
                  <a:pt x="52356" y="2048305"/>
                </a:lnTo>
                <a:lnTo>
                  <a:pt x="38100" y="2051826"/>
                </a:lnTo>
                <a:lnTo>
                  <a:pt x="38100" y="2103120"/>
                </a:lnTo>
                <a:lnTo>
                  <a:pt x="76200" y="2103120"/>
                </a:lnTo>
                <a:lnTo>
                  <a:pt x="76200" y="2049720"/>
                </a:lnTo>
                <a:lnTo>
                  <a:pt x="69746" y="2047380"/>
                </a:lnTo>
                <a:close/>
              </a:path>
              <a:path w="114300" h="2160270">
                <a:moveTo>
                  <a:pt x="76200" y="2049720"/>
                </a:moveTo>
                <a:lnTo>
                  <a:pt x="76200" y="2103120"/>
                </a:lnTo>
                <a:lnTo>
                  <a:pt x="112817" y="2103120"/>
                </a:lnTo>
                <a:lnTo>
                  <a:pt x="92588" y="2059015"/>
                </a:lnTo>
                <a:lnTo>
                  <a:pt x="76200" y="2049720"/>
                </a:lnTo>
                <a:close/>
              </a:path>
              <a:path w="114300" h="2160270">
                <a:moveTo>
                  <a:pt x="76200" y="95250"/>
                </a:moveTo>
                <a:lnTo>
                  <a:pt x="38100" y="95250"/>
                </a:lnTo>
                <a:lnTo>
                  <a:pt x="38100" y="2051826"/>
                </a:lnTo>
                <a:lnTo>
                  <a:pt x="52356" y="2048305"/>
                </a:lnTo>
                <a:lnTo>
                  <a:pt x="69746" y="2047380"/>
                </a:lnTo>
                <a:lnTo>
                  <a:pt x="76200" y="2047380"/>
                </a:lnTo>
                <a:lnTo>
                  <a:pt x="76200" y="95250"/>
                </a:lnTo>
                <a:close/>
              </a:path>
              <a:path w="114300" h="2160270">
                <a:moveTo>
                  <a:pt x="76200" y="2047380"/>
                </a:moveTo>
                <a:lnTo>
                  <a:pt x="69746" y="2047380"/>
                </a:lnTo>
                <a:lnTo>
                  <a:pt x="76200" y="2049720"/>
                </a:lnTo>
                <a:lnTo>
                  <a:pt x="76200" y="2047380"/>
                </a:lnTo>
                <a:close/>
              </a:path>
              <a:path w="114300" h="2160270">
                <a:moveTo>
                  <a:pt x="57150" y="0"/>
                </a:moveTo>
                <a:lnTo>
                  <a:pt x="0" y="114300"/>
                </a:lnTo>
                <a:lnTo>
                  <a:pt x="38100" y="114300"/>
                </a:lnTo>
                <a:lnTo>
                  <a:pt x="38100" y="95250"/>
                </a:lnTo>
                <a:lnTo>
                  <a:pt x="104775" y="95250"/>
                </a:lnTo>
                <a:lnTo>
                  <a:pt x="57150" y="0"/>
                </a:lnTo>
                <a:close/>
              </a:path>
              <a:path w="114300" h="2160270">
                <a:moveTo>
                  <a:pt x="104775" y="95250"/>
                </a:moveTo>
                <a:lnTo>
                  <a:pt x="76200" y="95250"/>
                </a:lnTo>
                <a:lnTo>
                  <a:pt x="76200" y="114300"/>
                </a:lnTo>
                <a:lnTo>
                  <a:pt x="114300" y="114300"/>
                </a:lnTo>
                <a:lnTo>
                  <a:pt x="104775" y="95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4" name="object 44"/>
          <p:cNvSpPr/>
          <p:nvPr/>
        </p:nvSpPr>
        <p:spPr>
          <a:xfrm>
            <a:off x="5841874" y="2654045"/>
            <a:ext cx="1351121" cy="5715"/>
          </a:xfrm>
          <a:custGeom>
            <a:avLst/>
            <a:gdLst/>
            <a:ahLst/>
            <a:cxnLst/>
            <a:rect l="l" t="t" r="r" b="b"/>
            <a:pathLst>
              <a:path w="1801495" h="7619">
                <a:moveTo>
                  <a:pt x="1801494" y="7493"/>
                </a:moveTo>
                <a:lnTo>
                  <a:pt x="0" y="0"/>
                </a:lnTo>
              </a:path>
            </a:pathLst>
          </a:custGeom>
          <a:ln w="57912">
            <a:solidFill>
              <a:srgbClr val="C72FC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5" name="object 45"/>
          <p:cNvSpPr/>
          <p:nvPr/>
        </p:nvSpPr>
        <p:spPr>
          <a:xfrm>
            <a:off x="5841873" y="2688362"/>
            <a:ext cx="1348740" cy="1274445"/>
          </a:xfrm>
          <a:custGeom>
            <a:avLst/>
            <a:gdLst/>
            <a:ahLst/>
            <a:cxnLst/>
            <a:rect l="l" t="t" r="r" b="b"/>
            <a:pathLst>
              <a:path w="1798320" h="1699260">
                <a:moveTo>
                  <a:pt x="1798319" y="92"/>
                </a:moveTo>
                <a:lnTo>
                  <a:pt x="1779577" y="51"/>
                </a:lnTo>
                <a:lnTo>
                  <a:pt x="1760709" y="3"/>
                </a:lnTo>
                <a:lnTo>
                  <a:pt x="1741748" y="0"/>
                </a:lnTo>
                <a:lnTo>
                  <a:pt x="1684632" y="794"/>
                </a:lnTo>
                <a:lnTo>
                  <a:pt x="1627853" y="3909"/>
                </a:lnTo>
                <a:lnTo>
                  <a:pt x="1572289" y="10781"/>
                </a:lnTo>
                <a:lnTo>
                  <a:pt x="1518820" y="22845"/>
                </a:lnTo>
                <a:lnTo>
                  <a:pt x="1468326" y="41535"/>
                </a:lnTo>
                <a:lnTo>
                  <a:pt x="1421620" y="67990"/>
                </a:lnTo>
                <a:lnTo>
                  <a:pt x="1378524" y="99824"/>
                </a:lnTo>
                <a:lnTo>
                  <a:pt x="1338427" y="136792"/>
                </a:lnTo>
                <a:lnTo>
                  <a:pt x="1300765" y="179670"/>
                </a:lnTo>
                <a:lnTo>
                  <a:pt x="1276730" y="211922"/>
                </a:lnTo>
                <a:lnTo>
                  <a:pt x="1253359" y="247376"/>
                </a:lnTo>
                <a:lnTo>
                  <a:pt x="1230482" y="286261"/>
                </a:lnTo>
                <a:lnTo>
                  <a:pt x="1207933" y="328809"/>
                </a:lnTo>
                <a:lnTo>
                  <a:pt x="1185544" y="375250"/>
                </a:lnTo>
                <a:lnTo>
                  <a:pt x="1163478" y="427924"/>
                </a:lnTo>
                <a:lnTo>
                  <a:pt x="1142057" y="487893"/>
                </a:lnTo>
                <a:lnTo>
                  <a:pt x="1121240" y="553469"/>
                </a:lnTo>
                <a:lnTo>
                  <a:pt x="1100989" y="622963"/>
                </a:lnTo>
                <a:lnTo>
                  <a:pt x="1081262" y="694687"/>
                </a:lnTo>
                <a:lnTo>
                  <a:pt x="1062018" y="766951"/>
                </a:lnTo>
                <a:lnTo>
                  <a:pt x="1052565" y="802759"/>
                </a:lnTo>
                <a:lnTo>
                  <a:pt x="1043218" y="838069"/>
                </a:lnTo>
                <a:lnTo>
                  <a:pt x="1024821" y="906350"/>
                </a:lnTo>
                <a:lnTo>
                  <a:pt x="1006787" y="970106"/>
                </a:lnTo>
                <a:lnTo>
                  <a:pt x="989076" y="1027649"/>
                </a:lnTo>
                <a:lnTo>
                  <a:pt x="980600" y="1054281"/>
                </a:lnTo>
                <a:lnTo>
                  <a:pt x="972650" y="1080342"/>
                </a:lnTo>
                <a:lnTo>
                  <a:pt x="965152" y="1105833"/>
                </a:lnTo>
                <a:lnTo>
                  <a:pt x="958031" y="1130753"/>
                </a:lnTo>
                <a:lnTo>
                  <a:pt x="951212" y="1155105"/>
                </a:lnTo>
                <a:lnTo>
                  <a:pt x="944621" y="1178888"/>
                </a:lnTo>
                <a:lnTo>
                  <a:pt x="938184" y="1202103"/>
                </a:lnTo>
                <a:lnTo>
                  <a:pt x="925473" y="1246831"/>
                </a:lnTo>
                <a:lnTo>
                  <a:pt x="912485" y="1289294"/>
                </a:lnTo>
                <a:lnTo>
                  <a:pt x="898624" y="1329496"/>
                </a:lnTo>
                <a:lnTo>
                  <a:pt x="883294" y="1367441"/>
                </a:lnTo>
                <a:lnTo>
                  <a:pt x="865902" y="1403135"/>
                </a:lnTo>
                <a:lnTo>
                  <a:pt x="845852" y="1436582"/>
                </a:lnTo>
                <a:lnTo>
                  <a:pt x="822811" y="1467780"/>
                </a:lnTo>
                <a:lnTo>
                  <a:pt x="785174" y="1510313"/>
                </a:lnTo>
                <a:lnTo>
                  <a:pt x="744177" y="1547746"/>
                </a:lnTo>
                <a:lnTo>
                  <a:pt x="699627" y="1580115"/>
                </a:lnTo>
                <a:lnTo>
                  <a:pt x="651330" y="1607451"/>
                </a:lnTo>
                <a:lnTo>
                  <a:pt x="599094" y="1629788"/>
                </a:lnTo>
                <a:lnTo>
                  <a:pt x="561987" y="1641919"/>
                </a:lnTo>
                <a:lnTo>
                  <a:pt x="522985" y="1651854"/>
                </a:lnTo>
                <a:lnTo>
                  <a:pt x="477683" y="1660361"/>
                </a:lnTo>
                <a:lnTo>
                  <a:pt x="423533" y="1668168"/>
                </a:lnTo>
                <a:lnTo>
                  <a:pt x="363271" y="1675224"/>
                </a:lnTo>
                <a:lnTo>
                  <a:pt x="299630" y="1681476"/>
                </a:lnTo>
                <a:lnTo>
                  <a:pt x="235346" y="1686874"/>
                </a:lnTo>
                <a:lnTo>
                  <a:pt x="173154" y="1691365"/>
                </a:lnTo>
                <a:lnTo>
                  <a:pt x="115789" y="1694897"/>
                </a:lnTo>
                <a:lnTo>
                  <a:pt x="65985" y="1697419"/>
                </a:lnTo>
                <a:lnTo>
                  <a:pt x="26477" y="1698879"/>
                </a:lnTo>
                <a:lnTo>
                  <a:pt x="11438" y="1699194"/>
                </a:lnTo>
                <a:lnTo>
                  <a:pt x="0" y="1699225"/>
                </a:lnTo>
              </a:path>
            </a:pathLst>
          </a:custGeom>
          <a:ln w="579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6" name="object 46"/>
          <p:cNvSpPr/>
          <p:nvPr/>
        </p:nvSpPr>
        <p:spPr>
          <a:xfrm>
            <a:off x="7192899" y="2658644"/>
            <a:ext cx="1351121" cy="1275873"/>
          </a:xfrm>
          <a:custGeom>
            <a:avLst/>
            <a:gdLst/>
            <a:ahLst/>
            <a:cxnLst/>
            <a:rect l="l" t="t" r="r" b="b"/>
            <a:pathLst>
              <a:path w="1801495" h="1701164">
                <a:moveTo>
                  <a:pt x="0" y="92"/>
                </a:moveTo>
                <a:lnTo>
                  <a:pt x="18780" y="51"/>
                </a:lnTo>
                <a:lnTo>
                  <a:pt x="37686" y="3"/>
                </a:lnTo>
                <a:lnTo>
                  <a:pt x="56685" y="0"/>
                </a:lnTo>
                <a:lnTo>
                  <a:pt x="94831" y="342"/>
                </a:lnTo>
                <a:lnTo>
                  <a:pt x="132955" y="1503"/>
                </a:lnTo>
                <a:lnTo>
                  <a:pt x="189531" y="5712"/>
                </a:lnTo>
                <a:lnTo>
                  <a:pt x="244590" y="14155"/>
                </a:lnTo>
                <a:lnTo>
                  <a:pt x="297249" y="28268"/>
                </a:lnTo>
                <a:lnTo>
                  <a:pt x="346626" y="49485"/>
                </a:lnTo>
                <a:lnTo>
                  <a:pt x="392106" y="78113"/>
                </a:lnTo>
                <a:lnTo>
                  <a:pt x="434199" y="111614"/>
                </a:lnTo>
                <a:lnTo>
                  <a:pt x="473484" y="150497"/>
                </a:lnTo>
                <a:lnTo>
                  <a:pt x="498395" y="179797"/>
                </a:lnTo>
                <a:lnTo>
                  <a:pt x="522480" y="212068"/>
                </a:lnTo>
                <a:lnTo>
                  <a:pt x="545906" y="247543"/>
                </a:lnTo>
                <a:lnTo>
                  <a:pt x="568842" y="286452"/>
                </a:lnTo>
                <a:lnTo>
                  <a:pt x="591456" y="329029"/>
                </a:lnTo>
                <a:lnTo>
                  <a:pt x="613918" y="375504"/>
                </a:lnTo>
                <a:lnTo>
                  <a:pt x="635988" y="428254"/>
                </a:lnTo>
                <a:lnTo>
                  <a:pt x="657420" y="488298"/>
                </a:lnTo>
                <a:lnTo>
                  <a:pt x="678252" y="553948"/>
                </a:lnTo>
                <a:lnTo>
                  <a:pt x="698526" y="623513"/>
                </a:lnTo>
                <a:lnTo>
                  <a:pt x="718280" y="695306"/>
                </a:lnTo>
                <a:lnTo>
                  <a:pt x="737554" y="767635"/>
                </a:lnTo>
                <a:lnTo>
                  <a:pt x="747023" y="803473"/>
                </a:lnTo>
                <a:lnTo>
                  <a:pt x="756387" y="838812"/>
                </a:lnTo>
                <a:lnTo>
                  <a:pt x="774819" y="907148"/>
                </a:lnTo>
                <a:lnTo>
                  <a:pt x="792891" y="970953"/>
                </a:lnTo>
                <a:lnTo>
                  <a:pt x="810641" y="1028538"/>
                </a:lnTo>
                <a:lnTo>
                  <a:pt x="819134" y="1055206"/>
                </a:lnTo>
                <a:lnTo>
                  <a:pt x="827100" y="1081300"/>
                </a:lnTo>
                <a:lnTo>
                  <a:pt x="834613" y="1106820"/>
                </a:lnTo>
                <a:lnTo>
                  <a:pt x="841748" y="1131767"/>
                </a:lnTo>
                <a:lnTo>
                  <a:pt x="848580" y="1156143"/>
                </a:lnTo>
                <a:lnTo>
                  <a:pt x="855182" y="1179948"/>
                </a:lnTo>
                <a:lnTo>
                  <a:pt x="861630" y="1203182"/>
                </a:lnTo>
                <a:lnTo>
                  <a:pt x="874360" y="1247944"/>
                </a:lnTo>
                <a:lnTo>
                  <a:pt x="887368" y="1290435"/>
                </a:lnTo>
                <a:lnTo>
                  <a:pt x="901249" y="1330663"/>
                </a:lnTo>
                <a:lnTo>
                  <a:pt x="916600" y="1368634"/>
                </a:lnTo>
                <a:lnTo>
                  <a:pt x="934018" y="1404355"/>
                </a:lnTo>
                <a:lnTo>
                  <a:pt x="954100" y="1437834"/>
                </a:lnTo>
                <a:lnTo>
                  <a:pt x="977179" y="1469068"/>
                </a:lnTo>
                <a:lnTo>
                  <a:pt x="1001951" y="1498023"/>
                </a:lnTo>
                <a:lnTo>
                  <a:pt x="1041883" y="1537190"/>
                </a:lnTo>
                <a:lnTo>
                  <a:pt x="1085312" y="1571273"/>
                </a:lnTo>
                <a:lnTo>
                  <a:pt x="1132424" y="1600312"/>
                </a:lnTo>
                <a:lnTo>
                  <a:pt x="1183407" y="1624344"/>
                </a:lnTo>
                <a:lnTo>
                  <a:pt x="1219640" y="1637604"/>
                </a:lnTo>
                <a:lnTo>
                  <a:pt x="1257732" y="1648666"/>
                </a:lnTo>
                <a:lnTo>
                  <a:pt x="1298907" y="1657715"/>
                </a:lnTo>
                <a:lnTo>
                  <a:pt x="1349064" y="1665879"/>
                </a:lnTo>
                <a:lnTo>
                  <a:pt x="1406711" y="1673317"/>
                </a:lnTo>
                <a:lnTo>
                  <a:pt x="1469109" y="1679978"/>
                </a:lnTo>
                <a:lnTo>
                  <a:pt x="1533520" y="1685809"/>
                </a:lnTo>
                <a:lnTo>
                  <a:pt x="1597204" y="1690760"/>
                </a:lnTo>
                <a:lnTo>
                  <a:pt x="1657424" y="1694778"/>
                </a:lnTo>
                <a:lnTo>
                  <a:pt x="1711440" y="1697812"/>
                </a:lnTo>
                <a:lnTo>
                  <a:pt x="1756514" y="1699809"/>
                </a:lnTo>
                <a:lnTo>
                  <a:pt x="1789907" y="1700718"/>
                </a:lnTo>
                <a:lnTo>
                  <a:pt x="1801368" y="1700749"/>
                </a:lnTo>
              </a:path>
            </a:pathLst>
          </a:custGeom>
          <a:ln w="57912">
            <a:solidFill>
              <a:srgbClr val="C72FCC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7" name="object 47"/>
          <p:cNvSpPr/>
          <p:nvPr/>
        </p:nvSpPr>
        <p:spPr>
          <a:xfrm>
            <a:off x="7170040" y="2688362"/>
            <a:ext cx="1351121" cy="1274445"/>
          </a:xfrm>
          <a:custGeom>
            <a:avLst/>
            <a:gdLst/>
            <a:ahLst/>
            <a:cxnLst/>
            <a:rect l="l" t="t" r="r" b="b"/>
            <a:pathLst>
              <a:path w="1801495" h="1699260">
                <a:moveTo>
                  <a:pt x="0" y="92"/>
                </a:moveTo>
                <a:lnTo>
                  <a:pt x="18780" y="51"/>
                </a:lnTo>
                <a:lnTo>
                  <a:pt x="37686" y="3"/>
                </a:lnTo>
                <a:lnTo>
                  <a:pt x="56685" y="0"/>
                </a:lnTo>
                <a:lnTo>
                  <a:pt x="94831" y="342"/>
                </a:lnTo>
                <a:lnTo>
                  <a:pt x="132955" y="1503"/>
                </a:lnTo>
                <a:lnTo>
                  <a:pt x="189531" y="5712"/>
                </a:lnTo>
                <a:lnTo>
                  <a:pt x="244590" y="14155"/>
                </a:lnTo>
                <a:lnTo>
                  <a:pt x="297249" y="28268"/>
                </a:lnTo>
                <a:lnTo>
                  <a:pt x="346626" y="49485"/>
                </a:lnTo>
                <a:lnTo>
                  <a:pt x="392106" y="78079"/>
                </a:lnTo>
                <a:lnTo>
                  <a:pt x="434199" y="111538"/>
                </a:lnTo>
                <a:lnTo>
                  <a:pt x="473484" y="150390"/>
                </a:lnTo>
                <a:lnTo>
                  <a:pt x="498395" y="179670"/>
                </a:lnTo>
                <a:lnTo>
                  <a:pt x="522480" y="211922"/>
                </a:lnTo>
                <a:lnTo>
                  <a:pt x="545906" y="247376"/>
                </a:lnTo>
                <a:lnTo>
                  <a:pt x="568842" y="286261"/>
                </a:lnTo>
                <a:lnTo>
                  <a:pt x="591456" y="328809"/>
                </a:lnTo>
                <a:lnTo>
                  <a:pt x="613918" y="375250"/>
                </a:lnTo>
                <a:lnTo>
                  <a:pt x="635988" y="427924"/>
                </a:lnTo>
                <a:lnTo>
                  <a:pt x="657420" y="487893"/>
                </a:lnTo>
                <a:lnTo>
                  <a:pt x="678252" y="553469"/>
                </a:lnTo>
                <a:lnTo>
                  <a:pt x="698526" y="622963"/>
                </a:lnTo>
                <a:lnTo>
                  <a:pt x="718280" y="694687"/>
                </a:lnTo>
                <a:lnTo>
                  <a:pt x="737554" y="766951"/>
                </a:lnTo>
                <a:lnTo>
                  <a:pt x="747023" y="802759"/>
                </a:lnTo>
                <a:lnTo>
                  <a:pt x="756387" y="838069"/>
                </a:lnTo>
                <a:lnTo>
                  <a:pt x="774819" y="906350"/>
                </a:lnTo>
                <a:lnTo>
                  <a:pt x="792891" y="970106"/>
                </a:lnTo>
                <a:lnTo>
                  <a:pt x="810641" y="1027649"/>
                </a:lnTo>
                <a:lnTo>
                  <a:pt x="819134" y="1054281"/>
                </a:lnTo>
                <a:lnTo>
                  <a:pt x="827100" y="1080342"/>
                </a:lnTo>
                <a:lnTo>
                  <a:pt x="834613" y="1105833"/>
                </a:lnTo>
                <a:lnTo>
                  <a:pt x="841748" y="1130753"/>
                </a:lnTo>
                <a:lnTo>
                  <a:pt x="848580" y="1155105"/>
                </a:lnTo>
                <a:lnTo>
                  <a:pt x="855182" y="1178888"/>
                </a:lnTo>
                <a:lnTo>
                  <a:pt x="861630" y="1202103"/>
                </a:lnTo>
                <a:lnTo>
                  <a:pt x="874360" y="1246831"/>
                </a:lnTo>
                <a:lnTo>
                  <a:pt x="887368" y="1289294"/>
                </a:lnTo>
                <a:lnTo>
                  <a:pt x="901249" y="1329496"/>
                </a:lnTo>
                <a:lnTo>
                  <a:pt x="916600" y="1367441"/>
                </a:lnTo>
                <a:lnTo>
                  <a:pt x="934018" y="1403135"/>
                </a:lnTo>
                <a:lnTo>
                  <a:pt x="954100" y="1436582"/>
                </a:lnTo>
                <a:lnTo>
                  <a:pt x="977179" y="1467780"/>
                </a:lnTo>
                <a:lnTo>
                  <a:pt x="1014885" y="1510313"/>
                </a:lnTo>
                <a:lnTo>
                  <a:pt x="1055962" y="1547746"/>
                </a:lnTo>
                <a:lnTo>
                  <a:pt x="1100597" y="1580115"/>
                </a:lnTo>
                <a:lnTo>
                  <a:pt x="1148979" y="1607451"/>
                </a:lnTo>
                <a:lnTo>
                  <a:pt x="1201295" y="1629788"/>
                </a:lnTo>
                <a:lnTo>
                  <a:pt x="1238450" y="1641919"/>
                </a:lnTo>
                <a:lnTo>
                  <a:pt x="1277493" y="1651854"/>
                </a:lnTo>
                <a:lnTo>
                  <a:pt x="1322878" y="1660361"/>
                </a:lnTo>
                <a:lnTo>
                  <a:pt x="1377122" y="1668168"/>
                </a:lnTo>
                <a:lnTo>
                  <a:pt x="1437487" y="1675224"/>
                </a:lnTo>
                <a:lnTo>
                  <a:pt x="1501234" y="1681476"/>
                </a:lnTo>
                <a:lnTo>
                  <a:pt x="1565624" y="1686874"/>
                </a:lnTo>
                <a:lnTo>
                  <a:pt x="1627918" y="1691365"/>
                </a:lnTo>
                <a:lnTo>
                  <a:pt x="1685378" y="1694897"/>
                </a:lnTo>
                <a:lnTo>
                  <a:pt x="1735266" y="1697419"/>
                </a:lnTo>
                <a:lnTo>
                  <a:pt x="1774842" y="1698879"/>
                </a:lnTo>
                <a:lnTo>
                  <a:pt x="1789907" y="1699194"/>
                </a:lnTo>
                <a:lnTo>
                  <a:pt x="1801368" y="1699225"/>
                </a:lnTo>
              </a:path>
            </a:pathLst>
          </a:custGeom>
          <a:ln w="57912">
            <a:solidFill>
              <a:srgbClr val="C00000"/>
            </a:solidFill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8" name="object 48"/>
          <p:cNvSpPr txBox="1"/>
          <p:nvPr/>
        </p:nvSpPr>
        <p:spPr>
          <a:xfrm>
            <a:off x="6131148" y="4090702"/>
            <a:ext cx="30241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b="1" spc="-11" dirty="0">
                <a:solidFill>
                  <a:srgbClr val="343539"/>
                </a:solidFill>
                <a:latin typeface="Calibri"/>
                <a:cs typeface="Calibri"/>
              </a:rPr>
              <a:t>F</a:t>
            </a: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min</a:t>
            </a:r>
            <a:endParaRPr sz="1050">
              <a:latin typeface="Calibri"/>
              <a:cs typeface="Calibri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954899" y="4090034"/>
            <a:ext cx="32527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200" b="1" spc="-11" dirty="0">
                <a:solidFill>
                  <a:srgbClr val="343539"/>
                </a:solidFill>
                <a:latin typeface="Calibri"/>
                <a:cs typeface="Calibri"/>
              </a:rPr>
              <a:t>F</a:t>
            </a:r>
            <a:r>
              <a:rPr sz="1050" b="1" spc="-4" dirty="0">
                <a:solidFill>
                  <a:srgbClr val="343539"/>
                </a:solidFill>
                <a:latin typeface="Calibri"/>
                <a:cs typeface="Calibri"/>
              </a:rPr>
              <a:t>max</a:t>
            </a:r>
            <a:endParaRPr sz="10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85825" y="2465450"/>
            <a:ext cx="7343775" cy="5715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42900" y="814746"/>
            <a:ext cx="6172200" cy="13542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86678"/>
            <a:r>
              <a:rPr dirty="0"/>
              <a:t>Medios</a:t>
            </a:r>
            <a:r>
              <a:rPr spc="-4" dirty="0"/>
              <a:t> </a:t>
            </a:r>
            <a:r>
              <a:rPr dirty="0"/>
              <a:t>de</a:t>
            </a:r>
            <a:r>
              <a:rPr spc="-4" dirty="0"/>
              <a:t> Cob</a:t>
            </a:r>
            <a:r>
              <a:rPr spc="-38" dirty="0"/>
              <a:t>r</a:t>
            </a:r>
            <a:r>
              <a:rPr dirty="0"/>
              <a:t>e</a:t>
            </a:r>
            <a:r>
              <a:rPr spc="-4" dirty="0"/>
              <a:t> </a:t>
            </a:r>
            <a:r>
              <a:rPr dirty="0">
                <a:latin typeface="Calibri Light"/>
                <a:cs typeface="Calibri Light"/>
              </a:rPr>
              <a:t>–</a:t>
            </a:r>
            <a:r>
              <a:rPr spc="4" dirty="0">
                <a:latin typeface="Calibri Light"/>
                <a:cs typeface="Calibri Light"/>
              </a:rPr>
              <a:t> </a:t>
            </a:r>
            <a:r>
              <a:rPr spc="-4" dirty="0"/>
              <a:t>I</a:t>
            </a:r>
            <a:r>
              <a:rPr spc="-30" dirty="0"/>
              <a:t>n</a:t>
            </a:r>
            <a:r>
              <a:rPr spc="-26" dirty="0"/>
              <a:t>t</a:t>
            </a:r>
            <a:r>
              <a:rPr spc="-4" dirty="0"/>
              <a:t>er</a:t>
            </a:r>
            <a:r>
              <a:rPr spc="-56" dirty="0"/>
              <a:t>f</a:t>
            </a:r>
            <a:r>
              <a:rPr dirty="0"/>
              <a:t>aces</a:t>
            </a:r>
            <a:r>
              <a:rPr spc="-4" dirty="0"/>
              <a:t> </a:t>
            </a:r>
            <a:r>
              <a:rPr spc="-105" dirty="0"/>
              <a:t>W</a:t>
            </a:r>
            <a:r>
              <a:rPr spc="-4" dirty="0"/>
              <a:t>A</a:t>
            </a:r>
            <a:r>
              <a:rPr dirty="0"/>
              <a:t>N</a:t>
            </a:r>
            <a:r>
              <a:rPr spc="-8" dirty="0"/>
              <a:t> </a:t>
            </a:r>
            <a:r>
              <a:rPr dirty="0"/>
              <a:t>(seriales).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38734" y="3573887"/>
            <a:ext cx="7680008" cy="188654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1500" b="1" spc="-4" dirty="0">
                <a:solidFill>
                  <a:srgbClr val="454551"/>
                </a:solidFill>
                <a:latin typeface="Calibri"/>
                <a:cs typeface="Calibri"/>
              </a:rPr>
              <a:t>D</a:t>
            </a:r>
            <a:r>
              <a:rPr sz="1500" b="1" spc="-26" dirty="0">
                <a:solidFill>
                  <a:srgbClr val="454551"/>
                </a:solidFill>
                <a:latin typeface="Calibri"/>
                <a:cs typeface="Calibri"/>
              </a:rPr>
              <a:t>a</a:t>
            </a:r>
            <a:r>
              <a:rPr sz="1500" b="1" spc="-19" dirty="0">
                <a:solidFill>
                  <a:srgbClr val="454551"/>
                </a:solidFill>
                <a:latin typeface="Calibri"/>
                <a:cs typeface="Calibri"/>
              </a:rPr>
              <a:t>t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a </a:t>
            </a:r>
            <a:r>
              <a:rPr sz="1500" b="1" spc="-8" dirty="0">
                <a:solidFill>
                  <a:srgbClr val="454551"/>
                </a:solidFill>
                <a:latin typeface="Calibri"/>
                <a:cs typeface="Calibri"/>
              </a:rPr>
              <a:t>C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i</a:t>
            </a:r>
            <a:r>
              <a:rPr sz="1500" b="1" spc="-23" dirty="0">
                <a:solidFill>
                  <a:srgbClr val="454551"/>
                </a:solidFill>
                <a:latin typeface="Calibri"/>
                <a:cs typeface="Calibri"/>
              </a:rPr>
              <a:t>r</a:t>
            </a:r>
            <a:r>
              <a:rPr sz="1500" b="1" spc="-4" dirty="0">
                <a:solidFill>
                  <a:srgbClr val="454551"/>
                </a:solidFill>
                <a:latin typeface="Calibri"/>
                <a:cs typeface="Calibri"/>
              </a:rPr>
              <a:t>c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uit</a:t>
            </a:r>
            <a:r>
              <a:rPr sz="1500" b="1" spc="-4" dirty="0">
                <a:solidFill>
                  <a:srgbClr val="454551"/>
                </a:solidFill>
                <a:latin typeface="Calibri"/>
                <a:cs typeface="Calibri"/>
              </a:rPr>
              <a:t>-</a:t>
            </a:r>
            <a:r>
              <a:rPr sz="1500" b="1" spc="-124" dirty="0">
                <a:solidFill>
                  <a:srgbClr val="454551"/>
                </a:solidFill>
                <a:latin typeface="Calibri"/>
                <a:cs typeface="Calibri"/>
              </a:rPr>
              <a:t>T</a:t>
            </a:r>
            <a:r>
              <a:rPr sz="1500" b="1" spc="-4" dirty="0">
                <a:solidFill>
                  <a:srgbClr val="454551"/>
                </a:solidFill>
                <a:latin typeface="Calibri"/>
                <a:cs typeface="Calibri"/>
              </a:rPr>
              <a:t>er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minal</a:t>
            </a:r>
            <a:r>
              <a:rPr sz="1500" b="1" spc="-26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1500" b="1" spc="-23" dirty="0">
                <a:solidFill>
                  <a:srgbClr val="454551"/>
                </a:solidFill>
                <a:latin typeface="Calibri"/>
                <a:cs typeface="Calibri"/>
              </a:rPr>
              <a:t>E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quip</a:t>
            </a:r>
            <a:r>
              <a:rPr sz="1500" b="1" spc="4" dirty="0">
                <a:solidFill>
                  <a:srgbClr val="454551"/>
                </a:solidFill>
                <a:latin typeface="Calibri"/>
                <a:cs typeface="Calibri"/>
              </a:rPr>
              <a:t>m</a:t>
            </a:r>
            <a:r>
              <a:rPr sz="1500" b="1" spc="-4" dirty="0">
                <a:solidFill>
                  <a:srgbClr val="454551"/>
                </a:solidFill>
                <a:latin typeface="Calibri"/>
                <a:cs typeface="Calibri"/>
              </a:rPr>
              <a:t>e</a:t>
            </a:r>
            <a:r>
              <a:rPr sz="1500" b="1" spc="-15" dirty="0">
                <a:solidFill>
                  <a:srgbClr val="454551"/>
                </a:solidFill>
                <a:latin typeface="Calibri"/>
                <a:cs typeface="Calibri"/>
              </a:rPr>
              <a:t>n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t</a:t>
            </a:r>
            <a:r>
              <a:rPr sz="1500" b="1" spc="-34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(</a:t>
            </a:r>
            <a:r>
              <a:rPr sz="1500" b="1" spc="-23" dirty="0">
                <a:solidFill>
                  <a:srgbClr val="454551"/>
                </a:solidFill>
                <a:latin typeface="Calibri"/>
                <a:cs typeface="Calibri"/>
              </a:rPr>
              <a:t>D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TE)</a:t>
            </a:r>
            <a:r>
              <a:rPr sz="1500" b="1" spc="-26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– E</a:t>
            </a:r>
            <a:r>
              <a:rPr sz="1500" spc="-4" dirty="0">
                <a:latin typeface="Calibri"/>
                <a:cs typeface="Calibri"/>
              </a:rPr>
              <a:t>xt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8" dirty="0">
                <a:latin typeface="Calibri"/>
                <a:cs typeface="Calibri"/>
              </a:rPr>
              <a:t>m</a:t>
            </a:r>
            <a:r>
              <a:rPr sz="1500" dirty="0">
                <a:latin typeface="Calibri"/>
                <a:cs typeface="Calibri"/>
              </a:rPr>
              <a:t>o del</a:t>
            </a:r>
            <a:r>
              <a:rPr sz="1500" spc="-4" dirty="0">
                <a:latin typeface="Calibri"/>
                <a:cs typeface="Calibri"/>
              </a:rPr>
              <a:t> Cli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19" dirty="0">
                <a:latin typeface="Calibri"/>
                <a:cs typeface="Calibri"/>
              </a:rPr>
              <a:t>nt</a:t>
            </a:r>
            <a:r>
              <a:rPr sz="1500" dirty="0">
                <a:latin typeface="Calibri"/>
                <a:cs typeface="Calibri"/>
              </a:rPr>
              <a:t>e.</a:t>
            </a:r>
            <a:endParaRPr sz="1500">
              <a:latin typeface="Calibri"/>
              <a:cs typeface="Calibri"/>
            </a:endParaRPr>
          </a:p>
          <a:p>
            <a:pPr>
              <a:spcBef>
                <a:spcPts val="22"/>
              </a:spcBef>
              <a:buClr>
                <a:srgbClr val="454551"/>
              </a:buClr>
              <a:buFont typeface="Arial"/>
              <a:buChar char="•"/>
            </a:pPr>
            <a:endParaRPr sz="2213">
              <a:latin typeface="Times New Roman"/>
              <a:cs typeface="Times New Roman"/>
            </a:endParaRPr>
          </a:p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1500" b="1" spc="-4" dirty="0">
                <a:solidFill>
                  <a:srgbClr val="454551"/>
                </a:solidFill>
                <a:latin typeface="Calibri"/>
                <a:cs typeface="Calibri"/>
              </a:rPr>
              <a:t>D</a:t>
            </a:r>
            <a:r>
              <a:rPr sz="1500" b="1" spc="-26" dirty="0">
                <a:solidFill>
                  <a:srgbClr val="454551"/>
                </a:solidFill>
                <a:latin typeface="Calibri"/>
                <a:cs typeface="Calibri"/>
              </a:rPr>
              <a:t>a</a:t>
            </a:r>
            <a:r>
              <a:rPr sz="1500" b="1" spc="-19" dirty="0">
                <a:solidFill>
                  <a:srgbClr val="454551"/>
                </a:solidFill>
                <a:latin typeface="Calibri"/>
                <a:cs typeface="Calibri"/>
              </a:rPr>
              <a:t>t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a </a:t>
            </a:r>
            <a:r>
              <a:rPr sz="1500" b="1" spc="-8" dirty="0">
                <a:solidFill>
                  <a:srgbClr val="454551"/>
                </a:solidFill>
                <a:latin typeface="Calibri"/>
                <a:cs typeface="Calibri"/>
              </a:rPr>
              <a:t>C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ommu</a:t>
            </a:r>
            <a:r>
              <a:rPr sz="1500" b="1" spc="4" dirty="0">
                <a:solidFill>
                  <a:srgbClr val="454551"/>
                </a:solidFill>
                <a:latin typeface="Calibri"/>
                <a:cs typeface="Calibri"/>
              </a:rPr>
              <a:t>n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i</a:t>
            </a:r>
            <a:r>
              <a:rPr sz="1500" b="1" spc="-11" dirty="0">
                <a:solidFill>
                  <a:srgbClr val="454551"/>
                </a:solidFill>
                <a:latin typeface="Calibri"/>
                <a:cs typeface="Calibri"/>
              </a:rPr>
              <a:t>c</a:t>
            </a:r>
            <a:r>
              <a:rPr sz="1500" b="1" spc="-23" dirty="0">
                <a:solidFill>
                  <a:srgbClr val="454551"/>
                </a:solidFill>
                <a:latin typeface="Calibri"/>
                <a:cs typeface="Calibri"/>
              </a:rPr>
              <a:t>a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tions</a:t>
            </a:r>
            <a:r>
              <a:rPr sz="1500" b="1" spc="-26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1500" b="1" spc="-23" dirty="0">
                <a:solidFill>
                  <a:srgbClr val="454551"/>
                </a:solidFill>
                <a:latin typeface="Calibri"/>
                <a:cs typeface="Calibri"/>
              </a:rPr>
              <a:t>E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q</a:t>
            </a:r>
            <a:r>
              <a:rPr sz="1500" b="1" spc="4" dirty="0">
                <a:solidFill>
                  <a:srgbClr val="454551"/>
                </a:solidFill>
                <a:latin typeface="Calibri"/>
                <a:cs typeface="Calibri"/>
              </a:rPr>
              <a:t>u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ipme</a:t>
            </a:r>
            <a:r>
              <a:rPr sz="1500" b="1" spc="-15" dirty="0">
                <a:solidFill>
                  <a:srgbClr val="454551"/>
                </a:solidFill>
                <a:latin typeface="Calibri"/>
                <a:cs typeface="Calibri"/>
              </a:rPr>
              <a:t>n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t</a:t>
            </a:r>
            <a:r>
              <a:rPr sz="1500" b="1" spc="-26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(D</a:t>
            </a:r>
            <a:r>
              <a:rPr sz="1500" b="1" spc="-11" dirty="0">
                <a:solidFill>
                  <a:srgbClr val="454551"/>
                </a:solidFill>
                <a:latin typeface="Calibri"/>
                <a:cs typeface="Calibri"/>
              </a:rPr>
              <a:t>C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E)</a:t>
            </a:r>
            <a:r>
              <a:rPr sz="1500" b="1" spc="4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– E</a:t>
            </a:r>
            <a:r>
              <a:rPr sz="1500" spc="-4" dirty="0">
                <a:latin typeface="Calibri"/>
                <a:cs typeface="Calibri"/>
              </a:rPr>
              <a:t>xt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8" dirty="0">
                <a:latin typeface="Calibri"/>
                <a:cs typeface="Calibri"/>
              </a:rPr>
              <a:t>m</a:t>
            </a:r>
            <a:r>
              <a:rPr sz="1500" dirty="0">
                <a:latin typeface="Calibri"/>
                <a:cs typeface="Calibri"/>
              </a:rPr>
              <a:t>o del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P</a:t>
            </a:r>
            <a:r>
              <a:rPr sz="1500" spc="-30" dirty="0">
                <a:latin typeface="Calibri"/>
                <a:cs typeface="Calibri"/>
              </a:rPr>
              <a:t>r</a:t>
            </a:r>
            <a:r>
              <a:rPr sz="1500" spc="-11" dirty="0">
                <a:latin typeface="Calibri"/>
                <a:cs typeface="Calibri"/>
              </a:rPr>
              <a:t>o</a:t>
            </a:r>
            <a:r>
              <a:rPr sz="1500" spc="-23" dirty="0">
                <a:latin typeface="Calibri"/>
                <a:cs typeface="Calibri"/>
              </a:rPr>
              <a:t>v</a:t>
            </a:r>
            <a:r>
              <a:rPr sz="1500" dirty="0">
                <a:latin typeface="Calibri"/>
                <a:cs typeface="Calibri"/>
              </a:rPr>
              <a:t>eedor </a:t>
            </a:r>
            <a:r>
              <a:rPr sz="1500" spc="-4" dirty="0">
                <a:latin typeface="Calibri"/>
                <a:cs typeface="Calibri"/>
              </a:rPr>
              <a:t>(</a:t>
            </a:r>
            <a:r>
              <a:rPr sz="1500" spc="4" dirty="0">
                <a:latin typeface="Calibri"/>
                <a:cs typeface="Calibri"/>
              </a:rPr>
              <a:t>S</a:t>
            </a:r>
            <a:r>
              <a:rPr sz="1500" dirty="0">
                <a:latin typeface="Calibri"/>
                <a:cs typeface="Calibri"/>
              </a:rPr>
              <a:t>eñal</a:t>
            </a:r>
            <a:r>
              <a:rPr sz="1500" spc="-4" dirty="0">
                <a:latin typeface="Calibri"/>
                <a:cs typeface="Calibri"/>
              </a:rPr>
              <a:t> d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spc="-26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4" dirty="0">
                <a:latin typeface="Calibri"/>
                <a:cs typeface="Calibri"/>
              </a:rPr>
              <a:t>loj).</a:t>
            </a:r>
            <a:endParaRPr sz="1500">
              <a:latin typeface="Calibri"/>
              <a:cs typeface="Calibri"/>
            </a:endParaRPr>
          </a:p>
          <a:p>
            <a:pPr>
              <a:spcBef>
                <a:spcPts val="20"/>
              </a:spcBef>
              <a:buClr>
                <a:srgbClr val="454551"/>
              </a:buClr>
              <a:buFont typeface="Arial"/>
              <a:buChar char="•"/>
            </a:pPr>
            <a:endParaRPr sz="2213">
              <a:latin typeface="Times New Roman"/>
              <a:cs typeface="Times New Roman"/>
            </a:endParaRPr>
          </a:p>
          <a:p>
            <a:pPr marL="180975" indent="-171450">
              <a:buClr>
                <a:srgbClr val="454551"/>
              </a:buClr>
              <a:buFont typeface="Arial"/>
              <a:buChar char="•"/>
              <a:tabLst>
                <a:tab pos="180975" algn="l"/>
              </a:tabLst>
            </a:pPr>
            <a:r>
              <a:rPr sz="1500" b="1" spc="-4" dirty="0">
                <a:solidFill>
                  <a:srgbClr val="454551"/>
                </a:solidFill>
                <a:latin typeface="Calibri"/>
                <a:cs typeface="Calibri"/>
              </a:rPr>
              <a:t>Cha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n</a:t>
            </a:r>
            <a:r>
              <a:rPr sz="1500" b="1" spc="4" dirty="0">
                <a:solidFill>
                  <a:srgbClr val="454551"/>
                </a:solidFill>
                <a:latin typeface="Calibri"/>
                <a:cs typeface="Calibri"/>
              </a:rPr>
              <a:t>n</a:t>
            </a:r>
            <a:r>
              <a:rPr sz="1500" b="1" spc="-4" dirty="0">
                <a:solidFill>
                  <a:srgbClr val="454551"/>
                </a:solidFill>
                <a:latin typeface="Calibri"/>
                <a:cs typeface="Calibri"/>
              </a:rPr>
              <a:t>e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l</a:t>
            </a:r>
            <a:r>
              <a:rPr sz="1500" b="1" spc="-8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Ser</a:t>
            </a:r>
            <a:r>
              <a:rPr sz="1500" b="1" spc="-4" dirty="0">
                <a:solidFill>
                  <a:srgbClr val="454551"/>
                </a:solidFill>
                <a:latin typeface="Calibri"/>
                <a:cs typeface="Calibri"/>
              </a:rPr>
              <a:t>vic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e</a:t>
            </a:r>
            <a:r>
              <a:rPr sz="1500" b="1" spc="11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Unit/D</a:t>
            </a:r>
            <a:r>
              <a:rPr sz="1500" b="1" spc="-23" dirty="0">
                <a:solidFill>
                  <a:srgbClr val="454551"/>
                </a:solidFill>
                <a:latin typeface="Calibri"/>
                <a:cs typeface="Calibri"/>
              </a:rPr>
              <a:t>a</a:t>
            </a:r>
            <a:r>
              <a:rPr sz="1500" b="1" spc="-19" dirty="0">
                <a:solidFill>
                  <a:srgbClr val="454551"/>
                </a:solidFill>
                <a:latin typeface="Calibri"/>
                <a:cs typeface="Calibri"/>
              </a:rPr>
              <a:t>t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a</a:t>
            </a:r>
            <a:r>
              <a:rPr sz="1500" b="1" spc="-19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Ser</a:t>
            </a:r>
            <a:r>
              <a:rPr sz="1500" b="1" spc="-4" dirty="0">
                <a:solidFill>
                  <a:srgbClr val="454551"/>
                </a:solidFill>
                <a:latin typeface="Calibri"/>
                <a:cs typeface="Calibri"/>
              </a:rPr>
              <a:t>vic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e</a:t>
            </a:r>
            <a:r>
              <a:rPr sz="1500" b="1" spc="11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Unit</a:t>
            </a:r>
            <a:r>
              <a:rPr sz="1500" b="1" spc="-23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(CSU/</a:t>
            </a:r>
            <a:r>
              <a:rPr sz="1500" b="1" spc="-8" dirty="0">
                <a:solidFill>
                  <a:srgbClr val="454551"/>
                </a:solidFill>
                <a:latin typeface="Calibri"/>
                <a:cs typeface="Calibri"/>
              </a:rPr>
              <a:t>D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SU)</a:t>
            </a:r>
            <a:r>
              <a:rPr sz="1500" b="1" spc="11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–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Co</a:t>
            </a:r>
            <a:r>
              <a:rPr sz="1500" spc="-26" dirty="0">
                <a:latin typeface="Calibri"/>
                <a:cs typeface="Calibri"/>
              </a:rPr>
              <a:t>n</a:t>
            </a:r>
            <a:r>
              <a:rPr sz="1500" dirty="0">
                <a:latin typeface="Calibri"/>
                <a:cs typeface="Calibri"/>
              </a:rPr>
              <a:t>v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dirty="0">
                <a:latin typeface="Calibri"/>
                <a:cs typeface="Calibri"/>
              </a:rPr>
              <a:t>er</a:t>
            </a:r>
            <a:r>
              <a:rPr sz="1500" spc="-23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4" dirty="0">
                <a:latin typeface="Calibri"/>
                <a:cs typeface="Calibri"/>
              </a:rPr>
              <a:t> u</a:t>
            </a:r>
            <a:r>
              <a:rPr sz="1500" dirty="0">
                <a:latin typeface="Calibri"/>
                <a:cs typeface="Calibri"/>
              </a:rPr>
              <a:t>n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tipo de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seña</a:t>
            </a:r>
            <a:r>
              <a:rPr sz="1500" dirty="0">
                <a:latin typeface="Calibri"/>
                <a:cs typeface="Calibri"/>
              </a:rPr>
              <a:t>l</a:t>
            </a:r>
            <a:r>
              <a:rPr sz="1500" spc="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digi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al a </a:t>
            </a:r>
            <a:r>
              <a:rPr sz="1500" spc="-4" dirty="0">
                <a:latin typeface="Calibri"/>
                <a:cs typeface="Calibri"/>
              </a:rPr>
              <a:t>ot</a:t>
            </a:r>
            <a:r>
              <a:rPr sz="1500" spc="-30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a.</a:t>
            </a:r>
            <a:endParaRPr sz="1500">
              <a:latin typeface="Calibri"/>
              <a:cs typeface="Calibri"/>
            </a:endParaRPr>
          </a:p>
          <a:p>
            <a:pPr marL="523875" lvl="1" indent="-171450">
              <a:spcBef>
                <a:spcPts val="199"/>
              </a:spcBef>
              <a:buClr>
                <a:srgbClr val="454551"/>
              </a:buClr>
              <a:buFont typeface="Arial"/>
              <a:buChar char="•"/>
              <a:tabLst>
                <a:tab pos="523875" algn="l"/>
              </a:tabLst>
            </a:pPr>
            <a:r>
              <a:rPr sz="1500" spc="-34" dirty="0">
                <a:latin typeface="Calibri"/>
                <a:cs typeface="Calibri"/>
              </a:rPr>
              <a:t>P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8" dirty="0">
                <a:latin typeface="Calibri"/>
                <a:cs typeface="Calibri"/>
              </a:rPr>
              <a:t>rm</a:t>
            </a:r>
            <a:r>
              <a:rPr sz="1500" dirty="0">
                <a:latin typeface="Calibri"/>
                <a:cs typeface="Calibri"/>
              </a:rPr>
              <a:t>i</a:t>
            </a:r>
            <a:r>
              <a:rPr sz="1500" spc="-23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15" dirty="0">
                <a:latin typeface="Calibri"/>
                <a:cs typeface="Calibri"/>
              </a:rPr>
              <a:t> </a:t>
            </a:r>
            <a:r>
              <a:rPr sz="1500" spc="-8" dirty="0">
                <a:latin typeface="Calibri"/>
                <a:cs typeface="Calibri"/>
              </a:rPr>
              <a:t>c</a:t>
            </a:r>
            <a:r>
              <a:rPr sz="1500" spc="-4" dirty="0">
                <a:latin typeface="Calibri"/>
                <a:cs typeface="Calibri"/>
              </a:rPr>
              <a:t>onec</a:t>
            </a:r>
            <a:r>
              <a:rPr sz="1500" spc="-15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ar</a:t>
            </a:r>
            <a:r>
              <a:rPr sz="1500" spc="-11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el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30" dirty="0">
                <a:latin typeface="Calibri"/>
                <a:cs typeface="Calibri"/>
              </a:rPr>
              <a:t>r</a:t>
            </a:r>
            <a:r>
              <a:rPr sz="1500" spc="-4" dirty="0">
                <a:latin typeface="Calibri"/>
                <a:cs typeface="Calibri"/>
              </a:rPr>
              <a:t>ou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er</a:t>
            </a:r>
            <a:r>
              <a:rPr sz="1500" spc="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un</a:t>
            </a:r>
            <a:r>
              <a:rPr sz="1500" dirty="0">
                <a:latin typeface="Calibri"/>
                <a:cs typeface="Calibri"/>
              </a:rPr>
              <a:t>a </a:t>
            </a:r>
            <a:r>
              <a:rPr sz="1500" spc="-8" dirty="0">
                <a:latin typeface="Calibri"/>
                <a:cs typeface="Calibri"/>
              </a:rPr>
              <a:t>l</a:t>
            </a:r>
            <a:r>
              <a:rPr sz="1500" dirty="0">
                <a:latin typeface="Calibri"/>
                <a:cs typeface="Calibri"/>
              </a:rPr>
              <a:t>ín</a:t>
            </a:r>
            <a:r>
              <a:rPr sz="1500" spc="-8" dirty="0">
                <a:latin typeface="Calibri"/>
                <a:cs typeface="Calibri"/>
              </a:rPr>
              <a:t>e</a:t>
            </a:r>
            <a:r>
              <a:rPr sz="1500" dirty="0">
                <a:latin typeface="Calibri"/>
                <a:cs typeface="Calibri"/>
              </a:rPr>
              <a:t>a</a:t>
            </a:r>
            <a:r>
              <a:rPr sz="1500" spc="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digi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al</a:t>
            </a:r>
            <a:r>
              <a:rPr sz="1500" spc="-4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ci</a:t>
            </a:r>
            <a:r>
              <a:rPr sz="1500" spc="-23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cui</a:t>
            </a:r>
            <a:r>
              <a:rPr sz="1500" spc="-19" dirty="0">
                <a:latin typeface="Calibri"/>
                <a:cs typeface="Calibri"/>
              </a:rPr>
              <a:t>t</a:t>
            </a:r>
            <a:r>
              <a:rPr sz="1500" dirty="0">
                <a:latin typeface="Calibri"/>
                <a:cs typeface="Calibri"/>
              </a:rPr>
              <a:t>o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spc="-4" dirty="0">
                <a:latin typeface="Calibri"/>
                <a:cs typeface="Calibri"/>
              </a:rPr>
              <a:t>de</a:t>
            </a:r>
            <a:r>
              <a:rPr sz="1500" dirty="0">
                <a:latin typeface="Calibri"/>
                <a:cs typeface="Calibri"/>
              </a:rPr>
              <a:t>l</a:t>
            </a:r>
            <a:r>
              <a:rPr sz="1500" spc="-4" dirty="0">
                <a:latin typeface="Calibri"/>
                <a:cs typeface="Calibri"/>
              </a:rPr>
              <a:t> p</a:t>
            </a:r>
            <a:r>
              <a:rPr sz="1500" spc="-26" dirty="0">
                <a:latin typeface="Calibri"/>
                <a:cs typeface="Calibri"/>
              </a:rPr>
              <a:t>r</a:t>
            </a:r>
            <a:r>
              <a:rPr sz="1500" spc="-11" dirty="0">
                <a:latin typeface="Calibri"/>
                <a:cs typeface="Calibri"/>
              </a:rPr>
              <a:t>o</a:t>
            </a:r>
            <a:r>
              <a:rPr sz="1500" spc="-23" dirty="0">
                <a:latin typeface="Calibri"/>
                <a:cs typeface="Calibri"/>
              </a:rPr>
              <a:t>v</a:t>
            </a:r>
            <a:r>
              <a:rPr sz="1500" dirty="0">
                <a:latin typeface="Calibri"/>
                <a:cs typeface="Calibri"/>
              </a:rPr>
              <a:t>e</a:t>
            </a:r>
            <a:r>
              <a:rPr sz="1500" spc="-8" dirty="0">
                <a:latin typeface="Calibri"/>
                <a:cs typeface="Calibri"/>
              </a:rPr>
              <a:t>e</a:t>
            </a:r>
            <a:r>
              <a:rPr sz="1500" spc="-4" dirty="0">
                <a:latin typeface="Calibri"/>
                <a:cs typeface="Calibri"/>
              </a:rPr>
              <a:t>do</a:t>
            </a:r>
            <a:r>
              <a:rPr sz="1500" spc="-153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  <a:p>
            <a:pPr marL="523875" lvl="1" indent="-171450">
              <a:spcBef>
                <a:spcPts val="191"/>
              </a:spcBef>
              <a:buClr>
                <a:srgbClr val="454551"/>
              </a:buClr>
              <a:buFont typeface="Arial"/>
              <a:buChar char="•"/>
              <a:tabLst>
                <a:tab pos="523875" algn="l"/>
              </a:tabLst>
            </a:pPr>
            <a:r>
              <a:rPr sz="1500" spc="-4" dirty="0">
                <a:latin typeface="Calibri"/>
                <a:cs typeface="Calibri"/>
              </a:rPr>
              <a:t>Canali</a:t>
            </a:r>
            <a:r>
              <a:rPr sz="1500" spc="-30" dirty="0">
                <a:latin typeface="Calibri"/>
                <a:cs typeface="Calibri"/>
              </a:rPr>
              <a:t>z</a:t>
            </a:r>
            <a:r>
              <a:rPr sz="1500" dirty="0">
                <a:latin typeface="Calibri"/>
                <a:cs typeface="Calibri"/>
              </a:rPr>
              <a:t>ador</a:t>
            </a:r>
            <a:r>
              <a:rPr sz="1500" spc="-8" dirty="0">
                <a:latin typeface="Calibri"/>
                <a:cs typeface="Calibri"/>
              </a:rPr>
              <a:t> </a:t>
            </a:r>
            <a:r>
              <a:rPr sz="1500" dirty="0">
                <a:latin typeface="Calibri"/>
                <a:cs typeface="Calibri"/>
              </a:rPr>
              <a:t>/ M</a:t>
            </a:r>
            <a:r>
              <a:rPr sz="1500" spc="4" dirty="0">
                <a:latin typeface="Calibri"/>
                <a:cs typeface="Calibri"/>
              </a:rPr>
              <a:t>u</a:t>
            </a:r>
            <a:r>
              <a:rPr sz="1500" dirty="0">
                <a:latin typeface="Calibri"/>
                <a:cs typeface="Calibri"/>
              </a:rPr>
              <a:t>lt</a:t>
            </a:r>
            <a:r>
              <a:rPr sz="1500" spc="-8" dirty="0">
                <a:latin typeface="Calibri"/>
                <a:cs typeface="Calibri"/>
              </a:rPr>
              <a:t>i</a:t>
            </a:r>
            <a:r>
              <a:rPr sz="1500" spc="-4" dirty="0">
                <a:latin typeface="Calibri"/>
                <a:cs typeface="Calibri"/>
              </a:rPr>
              <a:t>pl</a:t>
            </a:r>
            <a:r>
              <a:rPr sz="1500" spc="-30" dirty="0">
                <a:latin typeface="Calibri"/>
                <a:cs typeface="Calibri"/>
              </a:rPr>
              <a:t>e</a:t>
            </a:r>
            <a:r>
              <a:rPr sz="1500" spc="-41" dirty="0">
                <a:latin typeface="Calibri"/>
                <a:cs typeface="Calibri"/>
              </a:rPr>
              <a:t>x</a:t>
            </a:r>
            <a:r>
              <a:rPr sz="1500" spc="-4" dirty="0">
                <a:latin typeface="Calibri"/>
                <a:cs typeface="Calibri"/>
              </a:rPr>
              <a:t>o</a:t>
            </a:r>
            <a:r>
              <a:rPr sz="1500" spc="-158" dirty="0">
                <a:latin typeface="Calibri"/>
                <a:cs typeface="Calibri"/>
              </a:rPr>
              <a:t>r</a:t>
            </a:r>
            <a:r>
              <a:rPr sz="1500" dirty="0">
                <a:latin typeface="Calibri"/>
                <a:cs typeface="Calibri"/>
              </a:rPr>
              <a:t>.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0667" y="1907000"/>
            <a:ext cx="1475898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b="1" spc="-19" dirty="0">
                <a:solidFill>
                  <a:srgbClr val="454551"/>
                </a:solidFill>
                <a:latin typeface="Calibri"/>
                <a:cs typeface="Calibri"/>
              </a:rPr>
              <a:t>R</a:t>
            </a:r>
            <a:r>
              <a:rPr sz="1500" b="1" spc="-4" dirty="0">
                <a:solidFill>
                  <a:srgbClr val="454551"/>
                </a:solidFill>
                <a:latin typeface="Calibri"/>
                <a:cs typeface="Calibri"/>
              </a:rPr>
              <a:t>e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d del</a:t>
            </a:r>
            <a:r>
              <a:rPr sz="1500" b="1" spc="-11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1500" b="1" spc="-4" dirty="0">
                <a:solidFill>
                  <a:srgbClr val="454551"/>
                </a:solidFill>
                <a:latin typeface="Calibri"/>
                <a:cs typeface="Calibri"/>
              </a:rPr>
              <a:t>P</a:t>
            </a:r>
            <a:r>
              <a:rPr sz="1500" b="1" spc="-23" dirty="0">
                <a:solidFill>
                  <a:srgbClr val="454551"/>
                </a:solidFill>
                <a:latin typeface="Calibri"/>
                <a:cs typeface="Calibri"/>
              </a:rPr>
              <a:t>r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o</a:t>
            </a:r>
            <a:r>
              <a:rPr sz="1500" b="1" spc="-19" dirty="0">
                <a:solidFill>
                  <a:srgbClr val="454551"/>
                </a:solidFill>
                <a:latin typeface="Calibri"/>
                <a:cs typeface="Calibri"/>
              </a:rPr>
              <a:t>v</a:t>
            </a:r>
            <a:r>
              <a:rPr sz="1500" b="1" spc="-4" dirty="0">
                <a:solidFill>
                  <a:srgbClr val="454551"/>
                </a:solidFill>
                <a:latin typeface="Calibri"/>
                <a:cs typeface="Calibri"/>
              </a:rPr>
              <a:t>eedor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6578" y="1907000"/>
            <a:ext cx="120443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b="1" spc="-19" dirty="0">
                <a:solidFill>
                  <a:srgbClr val="454551"/>
                </a:solidFill>
                <a:latin typeface="Calibri"/>
                <a:cs typeface="Calibri"/>
              </a:rPr>
              <a:t>R</a:t>
            </a:r>
            <a:r>
              <a:rPr sz="1500" b="1" spc="-4" dirty="0">
                <a:solidFill>
                  <a:srgbClr val="454551"/>
                </a:solidFill>
                <a:latin typeface="Calibri"/>
                <a:cs typeface="Calibri"/>
              </a:rPr>
              <a:t>e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d del</a:t>
            </a:r>
            <a:r>
              <a:rPr sz="1500" b="1" spc="-11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1500" b="1" spc="-4" dirty="0">
                <a:solidFill>
                  <a:srgbClr val="454551"/>
                </a:solidFill>
                <a:latin typeface="Calibri"/>
                <a:cs typeface="Calibri"/>
              </a:rPr>
              <a:t>Clie</a:t>
            </a:r>
            <a:r>
              <a:rPr sz="1500" b="1" spc="-15" dirty="0">
                <a:solidFill>
                  <a:srgbClr val="454551"/>
                </a:solidFill>
                <a:latin typeface="Calibri"/>
                <a:cs typeface="Calibri"/>
              </a:rPr>
              <a:t>n</a:t>
            </a:r>
            <a:r>
              <a:rPr sz="1500" b="1" spc="-19" dirty="0">
                <a:solidFill>
                  <a:srgbClr val="454551"/>
                </a:solidFill>
                <a:latin typeface="Calibri"/>
                <a:cs typeface="Calibri"/>
              </a:rPr>
              <a:t>t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21176" y="1907000"/>
            <a:ext cx="1204436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b="1" spc="-19" dirty="0">
                <a:solidFill>
                  <a:srgbClr val="454551"/>
                </a:solidFill>
                <a:latin typeface="Calibri"/>
                <a:cs typeface="Calibri"/>
              </a:rPr>
              <a:t>R</a:t>
            </a:r>
            <a:r>
              <a:rPr sz="1500" b="1" spc="-4" dirty="0">
                <a:solidFill>
                  <a:srgbClr val="454551"/>
                </a:solidFill>
                <a:latin typeface="Calibri"/>
                <a:cs typeface="Calibri"/>
              </a:rPr>
              <a:t>e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d del</a:t>
            </a:r>
            <a:r>
              <a:rPr sz="1500" b="1" spc="-11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sz="1500" b="1" spc="-4" dirty="0">
                <a:solidFill>
                  <a:srgbClr val="454551"/>
                </a:solidFill>
                <a:latin typeface="Calibri"/>
                <a:cs typeface="Calibri"/>
              </a:rPr>
              <a:t>Clie</a:t>
            </a:r>
            <a:r>
              <a:rPr sz="1500" b="1" spc="-15" dirty="0">
                <a:solidFill>
                  <a:srgbClr val="454551"/>
                </a:solidFill>
                <a:latin typeface="Calibri"/>
                <a:cs typeface="Calibri"/>
              </a:rPr>
              <a:t>n</a:t>
            </a:r>
            <a:r>
              <a:rPr sz="1500" b="1" spc="-19" dirty="0">
                <a:solidFill>
                  <a:srgbClr val="454551"/>
                </a:solidFill>
                <a:latin typeface="Calibri"/>
                <a:cs typeface="Calibri"/>
              </a:rPr>
              <a:t>t</a:t>
            </a:r>
            <a:r>
              <a:rPr sz="1500" b="1" dirty="0">
                <a:solidFill>
                  <a:srgbClr val="454551"/>
                </a:solidFill>
                <a:latin typeface="Calibri"/>
                <a:cs typeface="Calibri"/>
              </a:rPr>
              <a:t>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49118" y="3085147"/>
            <a:ext cx="677227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b="1" spc="-11" dirty="0">
                <a:solidFill>
                  <a:srgbClr val="454551"/>
                </a:solidFill>
                <a:latin typeface="Calibri"/>
                <a:cs typeface="Calibri"/>
              </a:rPr>
              <a:t>CSU</a:t>
            </a:r>
            <a:r>
              <a:rPr sz="1350" b="1" spc="-15" dirty="0">
                <a:solidFill>
                  <a:srgbClr val="454551"/>
                </a:solidFill>
                <a:latin typeface="Calibri"/>
                <a:cs typeface="Calibri"/>
              </a:rPr>
              <a:t>/</a:t>
            </a:r>
            <a:r>
              <a:rPr sz="1350" b="1" dirty="0">
                <a:solidFill>
                  <a:srgbClr val="454551"/>
                </a:solidFill>
                <a:latin typeface="Calibri"/>
                <a:cs typeface="Calibri"/>
              </a:rPr>
              <a:t>D</a:t>
            </a:r>
            <a:r>
              <a:rPr sz="1350" b="1" spc="-11" dirty="0">
                <a:solidFill>
                  <a:srgbClr val="454551"/>
                </a:solidFill>
                <a:latin typeface="Calibri"/>
                <a:cs typeface="Calibri"/>
              </a:rPr>
              <a:t>SU</a:t>
            </a:r>
            <a:endParaRPr sz="1350">
              <a:latin typeface="Calibri"/>
              <a:cs typeface="Calibri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499741" y="2200276"/>
            <a:ext cx="4114800" cy="1105376"/>
          </a:xfrm>
          <a:custGeom>
            <a:avLst/>
            <a:gdLst/>
            <a:ahLst/>
            <a:cxnLst/>
            <a:rect l="l" t="t" r="r" b="b"/>
            <a:pathLst>
              <a:path w="5486400" h="1473835">
                <a:moveTo>
                  <a:pt x="0" y="245617"/>
                </a:moveTo>
                <a:lnTo>
                  <a:pt x="3215" y="205781"/>
                </a:lnTo>
                <a:lnTo>
                  <a:pt x="12523" y="167989"/>
                </a:lnTo>
                <a:lnTo>
                  <a:pt x="27418" y="132749"/>
                </a:lnTo>
                <a:lnTo>
                  <a:pt x="59129" y="85778"/>
                </a:lnTo>
                <a:lnTo>
                  <a:pt x="100565" y="47394"/>
                </a:lnTo>
                <a:lnTo>
                  <a:pt x="150018" y="19303"/>
                </a:lnTo>
                <a:lnTo>
                  <a:pt x="186598" y="7139"/>
                </a:lnTo>
                <a:lnTo>
                  <a:pt x="225475" y="814"/>
                </a:lnTo>
                <a:lnTo>
                  <a:pt x="245617" y="0"/>
                </a:lnTo>
                <a:lnTo>
                  <a:pt x="5240782" y="0"/>
                </a:lnTo>
                <a:lnTo>
                  <a:pt x="5280618" y="3215"/>
                </a:lnTo>
                <a:lnTo>
                  <a:pt x="5318410" y="12523"/>
                </a:lnTo>
                <a:lnTo>
                  <a:pt x="5353650" y="27418"/>
                </a:lnTo>
                <a:lnTo>
                  <a:pt x="5400621" y="59129"/>
                </a:lnTo>
                <a:lnTo>
                  <a:pt x="5439005" y="100565"/>
                </a:lnTo>
                <a:lnTo>
                  <a:pt x="5467096" y="150018"/>
                </a:lnTo>
                <a:lnTo>
                  <a:pt x="5479260" y="186598"/>
                </a:lnTo>
                <a:lnTo>
                  <a:pt x="5485585" y="225475"/>
                </a:lnTo>
                <a:lnTo>
                  <a:pt x="5486400" y="245617"/>
                </a:lnTo>
                <a:lnTo>
                  <a:pt x="5486400" y="1228089"/>
                </a:lnTo>
                <a:lnTo>
                  <a:pt x="5483184" y="1267926"/>
                </a:lnTo>
                <a:lnTo>
                  <a:pt x="5473876" y="1305718"/>
                </a:lnTo>
                <a:lnTo>
                  <a:pt x="5458981" y="1340958"/>
                </a:lnTo>
                <a:lnTo>
                  <a:pt x="5427270" y="1387929"/>
                </a:lnTo>
                <a:lnTo>
                  <a:pt x="5385834" y="1426313"/>
                </a:lnTo>
                <a:lnTo>
                  <a:pt x="5336381" y="1454404"/>
                </a:lnTo>
                <a:lnTo>
                  <a:pt x="5299801" y="1466568"/>
                </a:lnTo>
                <a:lnTo>
                  <a:pt x="5260924" y="1472893"/>
                </a:lnTo>
                <a:lnTo>
                  <a:pt x="5240782" y="1473708"/>
                </a:lnTo>
                <a:lnTo>
                  <a:pt x="245617" y="1473708"/>
                </a:lnTo>
                <a:lnTo>
                  <a:pt x="205781" y="1470492"/>
                </a:lnTo>
                <a:lnTo>
                  <a:pt x="167989" y="1461184"/>
                </a:lnTo>
                <a:lnTo>
                  <a:pt x="132749" y="1446289"/>
                </a:lnTo>
                <a:lnTo>
                  <a:pt x="85778" y="1414578"/>
                </a:lnTo>
                <a:lnTo>
                  <a:pt x="47394" y="1373142"/>
                </a:lnTo>
                <a:lnTo>
                  <a:pt x="19304" y="1323689"/>
                </a:lnTo>
                <a:lnTo>
                  <a:pt x="7139" y="1287109"/>
                </a:lnTo>
                <a:lnTo>
                  <a:pt x="814" y="1248232"/>
                </a:lnTo>
                <a:lnTo>
                  <a:pt x="0" y="1228089"/>
                </a:lnTo>
                <a:lnTo>
                  <a:pt x="0" y="245617"/>
                </a:lnTo>
                <a:close/>
              </a:path>
            </a:pathLst>
          </a:custGeom>
          <a:ln w="12191">
            <a:solidFill>
              <a:srgbClr val="A6A6A6"/>
            </a:solidFill>
            <a:prstDash val="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0" name="object 10"/>
          <p:cNvSpPr/>
          <p:nvPr/>
        </p:nvSpPr>
        <p:spPr>
          <a:xfrm>
            <a:off x="449198" y="2193416"/>
            <a:ext cx="1920240" cy="1112520"/>
          </a:xfrm>
          <a:custGeom>
            <a:avLst/>
            <a:gdLst/>
            <a:ahLst/>
            <a:cxnLst/>
            <a:rect l="l" t="t" r="r" b="b"/>
            <a:pathLst>
              <a:path w="2560320" h="1483360">
                <a:moveTo>
                  <a:pt x="0" y="247142"/>
                </a:moveTo>
                <a:lnTo>
                  <a:pt x="3234" y="207046"/>
                </a:lnTo>
                <a:lnTo>
                  <a:pt x="12600" y="169013"/>
                </a:lnTo>
                <a:lnTo>
                  <a:pt x="27586" y="133551"/>
                </a:lnTo>
                <a:lnTo>
                  <a:pt x="47685" y="101169"/>
                </a:lnTo>
                <a:lnTo>
                  <a:pt x="86307" y="59480"/>
                </a:lnTo>
                <a:lnTo>
                  <a:pt x="133568" y="27579"/>
                </a:lnTo>
                <a:lnTo>
                  <a:pt x="169028" y="12596"/>
                </a:lnTo>
                <a:lnTo>
                  <a:pt x="207055" y="3233"/>
                </a:lnTo>
                <a:lnTo>
                  <a:pt x="247142" y="0"/>
                </a:lnTo>
                <a:lnTo>
                  <a:pt x="2313178" y="0"/>
                </a:lnTo>
                <a:lnTo>
                  <a:pt x="2353273" y="3233"/>
                </a:lnTo>
                <a:lnTo>
                  <a:pt x="2391306" y="12596"/>
                </a:lnTo>
                <a:lnTo>
                  <a:pt x="2426768" y="27579"/>
                </a:lnTo>
                <a:lnTo>
                  <a:pt x="2459150" y="47674"/>
                </a:lnTo>
                <a:lnTo>
                  <a:pt x="2500839" y="86291"/>
                </a:lnTo>
                <a:lnTo>
                  <a:pt x="2532740" y="133551"/>
                </a:lnTo>
                <a:lnTo>
                  <a:pt x="2547723" y="169013"/>
                </a:lnTo>
                <a:lnTo>
                  <a:pt x="2557086" y="207046"/>
                </a:lnTo>
                <a:lnTo>
                  <a:pt x="2560320" y="247142"/>
                </a:lnTo>
                <a:lnTo>
                  <a:pt x="2560320" y="1235710"/>
                </a:lnTo>
                <a:lnTo>
                  <a:pt x="2557086" y="1275805"/>
                </a:lnTo>
                <a:lnTo>
                  <a:pt x="2547723" y="1313838"/>
                </a:lnTo>
                <a:lnTo>
                  <a:pt x="2532740" y="1349300"/>
                </a:lnTo>
                <a:lnTo>
                  <a:pt x="2512645" y="1381682"/>
                </a:lnTo>
                <a:lnTo>
                  <a:pt x="2474028" y="1423371"/>
                </a:lnTo>
                <a:lnTo>
                  <a:pt x="2426768" y="1455272"/>
                </a:lnTo>
                <a:lnTo>
                  <a:pt x="2391306" y="1470255"/>
                </a:lnTo>
                <a:lnTo>
                  <a:pt x="2353273" y="1479618"/>
                </a:lnTo>
                <a:lnTo>
                  <a:pt x="2313178" y="1482852"/>
                </a:lnTo>
                <a:lnTo>
                  <a:pt x="247142" y="1482852"/>
                </a:lnTo>
                <a:lnTo>
                  <a:pt x="207055" y="1479618"/>
                </a:lnTo>
                <a:lnTo>
                  <a:pt x="169028" y="1470255"/>
                </a:lnTo>
                <a:lnTo>
                  <a:pt x="133568" y="1455272"/>
                </a:lnTo>
                <a:lnTo>
                  <a:pt x="101185" y="1435177"/>
                </a:lnTo>
                <a:lnTo>
                  <a:pt x="59493" y="1396560"/>
                </a:lnTo>
                <a:lnTo>
                  <a:pt x="27586" y="1349300"/>
                </a:lnTo>
                <a:lnTo>
                  <a:pt x="12600" y="1313838"/>
                </a:lnTo>
                <a:lnTo>
                  <a:pt x="3234" y="1275805"/>
                </a:lnTo>
                <a:lnTo>
                  <a:pt x="0" y="1235710"/>
                </a:lnTo>
                <a:lnTo>
                  <a:pt x="0" y="247142"/>
                </a:lnTo>
                <a:close/>
              </a:path>
            </a:pathLst>
          </a:custGeom>
          <a:ln w="12192">
            <a:solidFill>
              <a:srgbClr val="A6A6A6"/>
            </a:solidFill>
            <a:prstDash val="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1" name="object 11"/>
          <p:cNvSpPr/>
          <p:nvPr/>
        </p:nvSpPr>
        <p:spPr>
          <a:xfrm>
            <a:off x="6763130" y="2207133"/>
            <a:ext cx="1920240" cy="1098709"/>
          </a:xfrm>
          <a:custGeom>
            <a:avLst/>
            <a:gdLst/>
            <a:ahLst/>
            <a:cxnLst/>
            <a:rect l="l" t="t" r="r" b="b"/>
            <a:pathLst>
              <a:path w="2560320" h="1464945">
                <a:moveTo>
                  <a:pt x="0" y="244093"/>
                </a:moveTo>
                <a:lnTo>
                  <a:pt x="3196" y="204515"/>
                </a:lnTo>
                <a:lnTo>
                  <a:pt x="12450" y="166965"/>
                </a:lnTo>
                <a:lnTo>
                  <a:pt x="36585" y="115543"/>
                </a:lnTo>
                <a:lnTo>
                  <a:pt x="71516" y="71516"/>
                </a:lnTo>
                <a:lnTo>
                  <a:pt x="115543" y="36585"/>
                </a:lnTo>
                <a:lnTo>
                  <a:pt x="166965" y="12450"/>
                </a:lnTo>
                <a:lnTo>
                  <a:pt x="204515" y="3196"/>
                </a:lnTo>
                <a:lnTo>
                  <a:pt x="244094" y="0"/>
                </a:lnTo>
                <a:lnTo>
                  <a:pt x="2316226" y="0"/>
                </a:lnTo>
                <a:lnTo>
                  <a:pt x="2355804" y="3196"/>
                </a:lnTo>
                <a:lnTo>
                  <a:pt x="2393354" y="12450"/>
                </a:lnTo>
                <a:lnTo>
                  <a:pt x="2444776" y="36585"/>
                </a:lnTo>
                <a:lnTo>
                  <a:pt x="2488803" y="71516"/>
                </a:lnTo>
                <a:lnTo>
                  <a:pt x="2523734" y="115543"/>
                </a:lnTo>
                <a:lnTo>
                  <a:pt x="2547869" y="166965"/>
                </a:lnTo>
                <a:lnTo>
                  <a:pt x="2557123" y="204515"/>
                </a:lnTo>
                <a:lnTo>
                  <a:pt x="2560320" y="244093"/>
                </a:lnTo>
                <a:lnTo>
                  <a:pt x="2560320" y="1220469"/>
                </a:lnTo>
                <a:lnTo>
                  <a:pt x="2557123" y="1260048"/>
                </a:lnTo>
                <a:lnTo>
                  <a:pt x="2547869" y="1297598"/>
                </a:lnTo>
                <a:lnTo>
                  <a:pt x="2523734" y="1349020"/>
                </a:lnTo>
                <a:lnTo>
                  <a:pt x="2488803" y="1393047"/>
                </a:lnTo>
                <a:lnTo>
                  <a:pt x="2444776" y="1427978"/>
                </a:lnTo>
                <a:lnTo>
                  <a:pt x="2393354" y="1452113"/>
                </a:lnTo>
                <a:lnTo>
                  <a:pt x="2355804" y="1461367"/>
                </a:lnTo>
                <a:lnTo>
                  <a:pt x="2316226" y="1464564"/>
                </a:lnTo>
                <a:lnTo>
                  <a:pt x="244094" y="1464564"/>
                </a:lnTo>
                <a:lnTo>
                  <a:pt x="204515" y="1461367"/>
                </a:lnTo>
                <a:lnTo>
                  <a:pt x="166965" y="1452113"/>
                </a:lnTo>
                <a:lnTo>
                  <a:pt x="115543" y="1427978"/>
                </a:lnTo>
                <a:lnTo>
                  <a:pt x="71516" y="1393047"/>
                </a:lnTo>
                <a:lnTo>
                  <a:pt x="36585" y="1349020"/>
                </a:lnTo>
                <a:lnTo>
                  <a:pt x="12450" y="1297598"/>
                </a:lnTo>
                <a:lnTo>
                  <a:pt x="3196" y="1260048"/>
                </a:lnTo>
                <a:lnTo>
                  <a:pt x="0" y="1220469"/>
                </a:lnTo>
                <a:lnTo>
                  <a:pt x="0" y="244093"/>
                </a:lnTo>
                <a:close/>
              </a:path>
            </a:pathLst>
          </a:custGeom>
          <a:ln w="12192">
            <a:solidFill>
              <a:srgbClr val="A6A6A6"/>
            </a:solidFill>
            <a:prstDash val="dash"/>
          </a:ln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12" name="object 12"/>
          <p:cNvSpPr txBox="1"/>
          <p:nvPr/>
        </p:nvSpPr>
        <p:spPr>
          <a:xfrm>
            <a:off x="1191768" y="2271141"/>
            <a:ext cx="324803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b="1" spc="-23" dirty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sz="1500" b="1" spc="-4" dirty="0">
                <a:solidFill>
                  <a:srgbClr val="006FC0"/>
                </a:solidFill>
                <a:latin typeface="Calibri"/>
                <a:cs typeface="Calibri"/>
              </a:rPr>
              <a:t>TE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027616" y="2271141"/>
            <a:ext cx="33289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b="1" spc="-4" dirty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sz="1500" b="1" spc="-8" dirty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sz="1500" b="1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766530" y="2270284"/>
            <a:ext cx="332899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b="1" spc="-4" dirty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sz="1500" b="1" spc="-8" dirty="0">
                <a:solidFill>
                  <a:srgbClr val="006FC0"/>
                </a:solidFill>
                <a:latin typeface="Calibri"/>
                <a:cs typeface="Calibri"/>
              </a:rPr>
              <a:t>C</a:t>
            </a:r>
            <a:r>
              <a:rPr sz="1500" b="1" dirty="0">
                <a:solidFill>
                  <a:srgbClr val="006FC0"/>
                </a:solidFill>
                <a:latin typeface="Calibri"/>
                <a:cs typeface="Calibri"/>
              </a:rPr>
              <a:t>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566469" y="2281066"/>
            <a:ext cx="324803" cy="23083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500" b="1" spc="-23" dirty="0">
                <a:solidFill>
                  <a:srgbClr val="006FC0"/>
                </a:solidFill>
                <a:latin typeface="Calibri"/>
                <a:cs typeface="Calibri"/>
              </a:rPr>
              <a:t>D</a:t>
            </a:r>
            <a:r>
              <a:rPr sz="1500" b="1" spc="-4" dirty="0">
                <a:solidFill>
                  <a:srgbClr val="006FC0"/>
                </a:solidFill>
                <a:latin typeface="Calibri"/>
                <a:cs typeface="Calibri"/>
              </a:rPr>
              <a:t>TE</a:t>
            </a:r>
            <a:endParaRPr sz="15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626900" y="2400700"/>
            <a:ext cx="22336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b="1" spc="-19" dirty="0">
                <a:latin typeface="Wingdings"/>
                <a:cs typeface="Wingdings"/>
              </a:rPr>
              <a:t></a:t>
            </a:r>
            <a:endParaRPr>
              <a:latin typeface="Wingdings"/>
              <a:cs typeface="Wingding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196299" y="2400700"/>
            <a:ext cx="223361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b="1" spc="-19" dirty="0">
                <a:latin typeface="Wingdings"/>
                <a:cs typeface="Wingdings"/>
              </a:rPr>
              <a:t></a:t>
            </a:r>
            <a:endParaRPr>
              <a:latin typeface="Wingdings"/>
              <a:cs typeface="Wingding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606225" y="3077814"/>
            <a:ext cx="677227" cy="207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sz="1350" b="1" spc="-11" dirty="0">
                <a:solidFill>
                  <a:srgbClr val="454551"/>
                </a:solidFill>
                <a:latin typeface="Calibri"/>
                <a:cs typeface="Calibri"/>
              </a:rPr>
              <a:t>CSU</a:t>
            </a:r>
            <a:r>
              <a:rPr sz="1350" b="1" spc="-15" dirty="0">
                <a:solidFill>
                  <a:srgbClr val="454551"/>
                </a:solidFill>
                <a:latin typeface="Calibri"/>
                <a:cs typeface="Calibri"/>
              </a:rPr>
              <a:t>/</a:t>
            </a:r>
            <a:r>
              <a:rPr sz="1350" b="1" dirty="0">
                <a:solidFill>
                  <a:srgbClr val="454551"/>
                </a:solidFill>
                <a:latin typeface="Calibri"/>
                <a:cs typeface="Calibri"/>
              </a:rPr>
              <a:t>D</a:t>
            </a:r>
            <a:r>
              <a:rPr sz="1350" b="1" spc="-11" dirty="0">
                <a:solidFill>
                  <a:srgbClr val="454551"/>
                </a:solidFill>
                <a:latin typeface="Calibri"/>
                <a:cs typeface="Calibri"/>
              </a:rPr>
              <a:t>SU</a:t>
            </a:r>
            <a:endParaRPr sz="1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22 Grupo"/>
          <p:cNvGrpSpPr>
            <a:grpSpLocks/>
          </p:cNvGrpSpPr>
          <p:nvPr/>
        </p:nvGrpSpPr>
        <p:grpSpPr bwMode="auto">
          <a:xfrm>
            <a:off x="190500" y="1758950"/>
            <a:ext cx="1206500" cy="3714750"/>
            <a:chOff x="571472" y="1285860"/>
            <a:chExt cx="1206500" cy="3714750"/>
          </a:xfrm>
        </p:grpSpPr>
        <p:sp>
          <p:nvSpPr>
            <p:cNvPr id="9" name="6 Rectángulo redondeado"/>
            <p:cNvSpPr>
              <a:spLocks noChangeArrowheads="1"/>
            </p:cNvSpPr>
            <p:nvPr/>
          </p:nvSpPr>
          <p:spPr bwMode="auto">
            <a:xfrm>
              <a:off x="571472" y="1285860"/>
              <a:ext cx="1206500" cy="465138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s-MX" sz="1300" b="1">
                  <a:solidFill>
                    <a:schemeClr val="tx2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Aplicación</a:t>
              </a:r>
            </a:p>
          </p:txBody>
        </p:sp>
        <p:sp>
          <p:nvSpPr>
            <p:cNvPr id="10" name="7 Rectángulo redondeado"/>
            <p:cNvSpPr>
              <a:spLocks noChangeArrowheads="1"/>
            </p:cNvSpPr>
            <p:nvPr/>
          </p:nvSpPr>
          <p:spPr bwMode="auto">
            <a:xfrm>
              <a:off x="571472" y="1827198"/>
              <a:ext cx="1206500" cy="465137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s-MX" sz="1200" b="1">
                  <a:solidFill>
                    <a:schemeClr val="tx2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Presentación</a:t>
              </a:r>
            </a:p>
          </p:txBody>
        </p:sp>
        <p:sp>
          <p:nvSpPr>
            <p:cNvPr id="11" name="8 Rectángulo redondeado"/>
            <p:cNvSpPr>
              <a:spLocks noChangeArrowheads="1"/>
            </p:cNvSpPr>
            <p:nvPr/>
          </p:nvSpPr>
          <p:spPr bwMode="auto">
            <a:xfrm>
              <a:off x="571472" y="2370123"/>
              <a:ext cx="1206500" cy="46355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s-MX" sz="1300" b="1">
                  <a:solidFill>
                    <a:schemeClr val="tx2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Sesión</a:t>
              </a:r>
            </a:p>
          </p:txBody>
        </p:sp>
        <p:sp>
          <p:nvSpPr>
            <p:cNvPr id="12" name="16 Rectángulo redondeado"/>
            <p:cNvSpPr>
              <a:spLocks noChangeArrowheads="1"/>
            </p:cNvSpPr>
            <p:nvPr/>
          </p:nvSpPr>
          <p:spPr bwMode="auto">
            <a:xfrm>
              <a:off x="571472" y="2911460"/>
              <a:ext cx="1206500" cy="46355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s-MX" sz="1300" b="1">
                  <a:solidFill>
                    <a:schemeClr val="tx2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Transporte</a:t>
              </a:r>
            </a:p>
          </p:txBody>
        </p:sp>
        <p:sp>
          <p:nvSpPr>
            <p:cNvPr id="13" name="17 Rectángulo redondeado"/>
            <p:cNvSpPr>
              <a:spLocks noChangeArrowheads="1"/>
            </p:cNvSpPr>
            <p:nvPr/>
          </p:nvSpPr>
          <p:spPr bwMode="auto">
            <a:xfrm>
              <a:off x="571472" y="3452798"/>
              <a:ext cx="1206500" cy="465137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s-MX" sz="1300" b="1">
                  <a:solidFill>
                    <a:schemeClr val="tx2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Red</a:t>
              </a:r>
            </a:p>
          </p:txBody>
        </p:sp>
        <p:sp>
          <p:nvSpPr>
            <p:cNvPr id="14" name="18 Rectángulo redondeado"/>
            <p:cNvSpPr>
              <a:spLocks noChangeArrowheads="1"/>
            </p:cNvSpPr>
            <p:nvPr/>
          </p:nvSpPr>
          <p:spPr bwMode="auto">
            <a:xfrm>
              <a:off x="571472" y="3994135"/>
              <a:ext cx="1206500" cy="465138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s-MX" sz="1300" b="1">
                  <a:solidFill>
                    <a:schemeClr val="tx2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Enlace de datos</a:t>
              </a:r>
            </a:p>
          </p:txBody>
        </p:sp>
        <p:sp>
          <p:nvSpPr>
            <p:cNvPr id="4116" name="26 Rectángulo redondeado"/>
            <p:cNvSpPr>
              <a:spLocks noChangeArrowheads="1"/>
            </p:cNvSpPr>
            <p:nvPr/>
          </p:nvSpPr>
          <p:spPr bwMode="auto">
            <a:xfrm>
              <a:off x="571472" y="4536266"/>
              <a:ext cx="1206500" cy="46434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es-MX" sz="13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Física</a:t>
              </a:r>
            </a:p>
          </p:txBody>
        </p:sp>
      </p:grp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1667733" y="1096701"/>
            <a:ext cx="65722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La capa física es responsable de establecer, mantener y terminar los enlaces físicos.</a:t>
            </a: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1763688" y="2132856"/>
            <a:ext cx="6572250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Establece el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medio 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a utilizar:</a:t>
            </a: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1763688" y="3677494"/>
            <a:ext cx="6572250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s-MX" sz="180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Define el </a:t>
            </a:r>
            <a:r>
              <a:rPr lang="es-MX" sz="1800" b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tipo de señal</a:t>
            </a:r>
            <a:r>
              <a:rPr lang="es-MX" sz="1800">
                <a:solidFill>
                  <a:schemeClr val="bg2">
                    <a:lumMod val="25000"/>
                  </a:schemeClr>
                </a:solidFill>
                <a:latin typeface="ZapfHumnst BT"/>
              </a:rPr>
              <a:t>:</a:t>
            </a: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1763688" y="4671269"/>
            <a:ext cx="6572250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s-MX" sz="180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Define el </a:t>
            </a:r>
            <a:r>
              <a:rPr lang="es-MX" sz="1800" b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tipo de conector </a:t>
            </a:r>
            <a:r>
              <a:rPr lang="es-MX" sz="1800">
                <a:solidFill>
                  <a:schemeClr val="bg2">
                    <a:lumMod val="25000"/>
                  </a:schemeClr>
                </a:solidFill>
                <a:latin typeface="ZapfHumnst BT"/>
              </a:rPr>
              <a:t>a utilizar:</a:t>
            </a:r>
            <a:endParaRPr lang="es-MX" sz="1600">
              <a:solidFill>
                <a:schemeClr val="bg2">
                  <a:lumMod val="25000"/>
                </a:schemeClr>
              </a:solidFill>
              <a:latin typeface="ZapfHumnst BT"/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1763688" y="5763469"/>
            <a:ext cx="3143250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s-MX" sz="180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Define el </a:t>
            </a:r>
            <a:r>
              <a:rPr lang="es-MX" sz="1800" b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tipo de puertos</a:t>
            </a:r>
            <a:r>
              <a:rPr lang="es-MX" sz="1800">
                <a:solidFill>
                  <a:schemeClr val="bg2">
                    <a:lumMod val="25000"/>
                  </a:schemeClr>
                </a:solidFill>
                <a:latin typeface="ZapfHumnst BT"/>
              </a:rPr>
              <a:t>: </a:t>
            </a:r>
            <a:endParaRPr lang="es-MX" sz="1600">
              <a:solidFill>
                <a:schemeClr val="bg2">
                  <a:lumMod val="25000"/>
                </a:schemeClr>
              </a:solidFill>
              <a:latin typeface="ZapfHumnst BT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3121000" y="2632919"/>
            <a:ext cx="52149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57175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600" b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Guiado  (UTP, STP, Coaxial, Fibra óptica)</a:t>
            </a:r>
          </a:p>
          <a:p>
            <a:pPr algn="just">
              <a:lnSpc>
                <a:spcPct val="150000"/>
              </a:lnSpc>
            </a:pPr>
            <a:r>
              <a:rPr lang="es-MX" sz="1600" b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No guiado  (Inalámbrica, microondas)</a:t>
            </a: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4621188" y="3633044"/>
            <a:ext cx="25717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600" b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Analógica</a:t>
            </a:r>
          </a:p>
          <a:p>
            <a:pPr algn="just">
              <a:lnSpc>
                <a:spcPct val="150000"/>
              </a:lnSpc>
            </a:pPr>
            <a:r>
              <a:rPr lang="es-MX" sz="1600" b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Digital</a:t>
            </a: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5978500" y="4556969"/>
            <a:ext cx="21431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600" b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RJ45</a:t>
            </a:r>
          </a:p>
          <a:p>
            <a:pPr algn="just">
              <a:lnSpc>
                <a:spcPct val="150000"/>
              </a:lnSpc>
            </a:pPr>
            <a:r>
              <a:rPr lang="es-MX" sz="1600" b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RJ11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4906938" y="5557094"/>
            <a:ext cx="1214438" cy="1295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Ethernet</a:t>
            </a:r>
          </a:p>
          <a:p>
            <a:pPr algn="just">
              <a:lnSpc>
                <a:spcPct val="150000"/>
              </a:lnSpc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Serial</a:t>
            </a:r>
          </a:p>
          <a:p>
            <a:pPr algn="just">
              <a:lnSpc>
                <a:spcPct val="150000"/>
              </a:lnSpc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USB</a:t>
            </a:r>
            <a:endParaRPr lang="es-MX" sz="1600" b="1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Capa física</a:t>
            </a:r>
          </a:p>
        </p:txBody>
      </p:sp>
    </p:spTree>
    <p:extLst>
      <p:ext uri="{BB962C8B-B14F-4D97-AF65-F5344CB8AC3E}">
        <p14:creationId xmlns:p14="http://schemas.microsoft.com/office/powerpoint/2010/main" val="3012607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/>
      <p:bldP spid="20" grpId="0" autoUpdateAnimBg="0"/>
      <p:bldP spid="21" grpId="0" autoUpdateAnimBg="0"/>
      <p:bldP spid="22" grpId="0" autoUpdateAnimBg="0"/>
      <p:bldP spid="25" grpId="0" autoUpdateAnimBg="0"/>
      <p:bldP spid="18" grpId="0" autoUpdateAnimBg="0"/>
      <p:bldP spid="23" grpId="0" autoUpdateAnimBg="0"/>
      <p:bldP spid="24" grpId="0" autoUpdateAnimBg="0"/>
      <p:bldP spid="26" grpId="0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0" name="22 Grupo"/>
          <p:cNvGrpSpPr>
            <a:grpSpLocks/>
          </p:cNvGrpSpPr>
          <p:nvPr/>
        </p:nvGrpSpPr>
        <p:grpSpPr bwMode="auto">
          <a:xfrm>
            <a:off x="190500" y="1758950"/>
            <a:ext cx="1206500" cy="3714750"/>
            <a:chOff x="571472" y="1285860"/>
            <a:chExt cx="1206500" cy="3714750"/>
          </a:xfrm>
        </p:grpSpPr>
        <p:sp>
          <p:nvSpPr>
            <p:cNvPr id="9" name="6 Rectángulo redondeado"/>
            <p:cNvSpPr>
              <a:spLocks noChangeArrowheads="1"/>
            </p:cNvSpPr>
            <p:nvPr/>
          </p:nvSpPr>
          <p:spPr bwMode="auto">
            <a:xfrm>
              <a:off x="571472" y="1285860"/>
              <a:ext cx="1206500" cy="465138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s-MX" sz="1300" b="1">
                  <a:solidFill>
                    <a:schemeClr val="tx2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Aplicación</a:t>
              </a:r>
            </a:p>
          </p:txBody>
        </p:sp>
        <p:sp>
          <p:nvSpPr>
            <p:cNvPr id="10" name="7 Rectángulo redondeado"/>
            <p:cNvSpPr>
              <a:spLocks noChangeArrowheads="1"/>
            </p:cNvSpPr>
            <p:nvPr/>
          </p:nvSpPr>
          <p:spPr bwMode="auto">
            <a:xfrm>
              <a:off x="571472" y="1827198"/>
              <a:ext cx="1206500" cy="465137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s-MX" sz="1200" b="1">
                  <a:solidFill>
                    <a:schemeClr val="tx2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Presentación</a:t>
              </a:r>
            </a:p>
          </p:txBody>
        </p:sp>
        <p:sp>
          <p:nvSpPr>
            <p:cNvPr id="11" name="8 Rectángulo redondeado"/>
            <p:cNvSpPr>
              <a:spLocks noChangeArrowheads="1"/>
            </p:cNvSpPr>
            <p:nvPr/>
          </p:nvSpPr>
          <p:spPr bwMode="auto">
            <a:xfrm>
              <a:off x="571472" y="2370123"/>
              <a:ext cx="1206500" cy="46355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s-MX" sz="1300" b="1">
                  <a:solidFill>
                    <a:schemeClr val="tx2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Sesión</a:t>
              </a:r>
            </a:p>
          </p:txBody>
        </p:sp>
        <p:sp>
          <p:nvSpPr>
            <p:cNvPr id="12" name="16 Rectángulo redondeado"/>
            <p:cNvSpPr>
              <a:spLocks noChangeArrowheads="1"/>
            </p:cNvSpPr>
            <p:nvPr/>
          </p:nvSpPr>
          <p:spPr bwMode="auto">
            <a:xfrm>
              <a:off x="571472" y="2911460"/>
              <a:ext cx="1206500" cy="463550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s-MX" sz="1300" b="1">
                  <a:solidFill>
                    <a:schemeClr val="tx2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Transporte</a:t>
              </a:r>
            </a:p>
          </p:txBody>
        </p:sp>
        <p:sp>
          <p:nvSpPr>
            <p:cNvPr id="13" name="17 Rectángulo redondeado"/>
            <p:cNvSpPr>
              <a:spLocks noChangeArrowheads="1"/>
            </p:cNvSpPr>
            <p:nvPr/>
          </p:nvSpPr>
          <p:spPr bwMode="auto">
            <a:xfrm>
              <a:off x="571472" y="3452798"/>
              <a:ext cx="1206500" cy="465137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s-MX" sz="1300" b="1">
                  <a:solidFill>
                    <a:schemeClr val="tx2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Red</a:t>
              </a:r>
            </a:p>
          </p:txBody>
        </p:sp>
        <p:sp>
          <p:nvSpPr>
            <p:cNvPr id="14" name="18 Rectángulo redondeado"/>
            <p:cNvSpPr>
              <a:spLocks noChangeArrowheads="1"/>
            </p:cNvSpPr>
            <p:nvPr/>
          </p:nvSpPr>
          <p:spPr bwMode="auto">
            <a:xfrm>
              <a:off x="571472" y="3994135"/>
              <a:ext cx="1206500" cy="465138"/>
            </a:xfrm>
            <a:prstGeom prst="roundRect">
              <a:avLst>
                <a:gd name="adj" fmla="val 16667"/>
              </a:avLst>
            </a:prstGeom>
            <a:solidFill>
              <a:schemeClr val="bg1">
                <a:lumMod val="85000"/>
              </a:schemeClr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hangingPunct="0">
                <a:defRPr/>
              </a:pPr>
              <a:r>
                <a:rPr lang="es-MX" sz="1300" b="1">
                  <a:solidFill>
                    <a:schemeClr val="tx2">
                      <a:lumMod val="50000"/>
                      <a:lumOff val="50000"/>
                    </a:schemeClr>
                  </a:solidFill>
                  <a:latin typeface="Arial" pitchFamily="34" charset="0"/>
                  <a:cs typeface="Arial" pitchFamily="34" charset="0"/>
                </a:rPr>
                <a:t>Enlace de datos</a:t>
              </a:r>
            </a:p>
          </p:txBody>
        </p:sp>
        <p:sp>
          <p:nvSpPr>
            <p:cNvPr id="4116" name="26 Rectángulo redondeado"/>
            <p:cNvSpPr>
              <a:spLocks noChangeArrowheads="1"/>
            </p:cNvSpPr>
            <p:nvPr/>
          </p:nvSpPr>
          <p:spPr bwMode="auto">
            <a:xfrm>
              <a:off x="571472" y="4536266"/>
              <a:ext cx="1206500" cy="464344"/>
            </a:xfrm>
            <a:prstGeom prst="roundRect">
              <a:avLst>
                <a:gd name="adj" fmla="val 16667"/>
              </a:avLst>
            </a:prstGeom>
            <a:solidFill>
              <a:srgbClr val="0070C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0" hangingPunct="0"/>
              <a:r>
                <a:rPr lang="es-MX" sz="13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Física</a:t>
              </a:r>
            </a:p>
          </p:txBody>
        </p:sp>
      </p:grpSp>
      <p:sp>
        <p:nvSpPr>
          <p:cNvPr id="19" name="Text Box 5"/>
          <p:cNvSpPr txBox="1">
            <a:spLocks noChangeArrowheads="1"/>
          </p:cNvSpPr>
          <p:nvPr/>
        </p:nvSpPr>
        <p:spPr bwMode="auto">
          <a:xfrm>
            <a:off x="1667733" y="1096701"/>
            <a:ext cx="657225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La capa física es responsable de establecer, mantener y terminar los enlaces físicos.</a:t>
            </a: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1763688" y="2132856"/>
            <a:ext cx="6572250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Establece el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medio 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a utilizar:</a:t>
            </a:r>
          </a:p>
        </p:txBody>
      </p:sp>
      <p:sp>
        <p:nvSpPr>
          <p:cNvPr id="21" name="Text Box 5"/>
          <p:cNvSpPr txBox="1">
            <a:spLocks noChangeArrowheads="1"/>
          </p:cNvSpPr>
          <p:nvPr/>
        </p:nvSpPr>
        <p:spPr bwMode="auto">
          <a:xfrm>
            <a:off x="1763688" y="3677494"/>
            <a:ext cx="6572250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s-MX" sz="180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Define el </a:t>
            </a:r>
            <a:r>
              <a:rPr lang="es-MX" sz="1800" b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tipo de señal</a:t>
            </a:r>
            <a:r>
              <a:rPr lang="es-MX" sz="1800">
                <a:solidFill>
                  <a:schemeClr val="bg2">
                    <a:lumMod val="25000"/>
                  </a:schemeClr>
                </a:solidFill>
                <a:latin typeface="ZapfHumnst BT"/>
              </a:rPr>
              <a:t>:</a:t>
            </a:r>
          </a:p>
        </p:txBody>
      </p:sp>
      <p:sp>
        <p:nvSpPr>
          <p:cNvPr id="22" name="Text Box 5"/>
          <p:cNvSpPr txBox="1">
            <a:spLocks noChangeArrowheads="1"/>
          </p:cNvSpPr>
          <p:nvPr/>
        </p:nvSpPr>
        <p:spPr bwMode="auto">
          <a:xfrm>
            <a:off x="1763688" y="4671269"/>
            <a:ext cx="6572250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s-MX" sz="180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Define el </a:t>
            </a:r>
            <a:r>
              <a:rPr lang="es-MX" sz="1800" b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tipo de conector </a:t>
            </a:r>
            <a:r>
              <a:rPr lang="es-MX" sz="1800">
                <a:solidFill>
                  <a:schemeClr val="bg2">
                    <a:lumMod val="25000"/>
                  </a:schemeClr>
                </a:solidFill>
                <a:latin typeface="ZapfHumnst BT"/>
              </a:rPr>
              <a:t>a utilizar:</a:t>
            </a:r>
            <a:endParaRPr lang="es-MX" sz="1600">
              <a:solidFill>
                <a:schemeClr val="bg2">
                  <a:lumMod val="25000"/>
                </a:schemeClr>
              </a:solidFill>
              <a:latin typeface="ZapfHumnst BT"/>
            </a:endParaRPr>
          </a:p>
        </p:txBody>
      </p:sp>
      <p:sp>
        <p:nvSpPr>
          <p:cNvPr id="25" name="Text Box 5"/>
          <p:cNvSpPr txBox="1">
            <a:spLocks noChangeArrowheads="1"/>
          </p:cNvSpPr>
          <p:nvPr/>
        </p:nvSpPr>
        <p:spPr bwMode="auto">
          <a:xfrm>
            <a:off x="1763688" y="5763469"/>
            <a:ext cx="3143250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Arial" pitchFamily="34" charset="0"/>
              <a:buChar char="•"/>
            </a:pPr>
            <a:r>
              <a:rPr lang="es-MX" sz="180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Define el </a:t>
            </a:r>
            <a:r>
              <a:rPr lang="es-MX" sz="1800" b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tipo de puertos</a:t>
            </a:r>
            <a:r>
              <a:rPr lang="es-MX" sz="1800">
                <a:solidFill>
                  <a:schemeClr val="bg2">
                    <a:lumMod val="25000"/>
                  </a:schemeClr>
                </a:solidFill>
                <a:latin typeface="ZapfHumnst BT"/>
              </a:rPr>
              <a:t>: </a:t>
            </a:r>
            <a:endParaRPr lang="es-MX" sz="1600">
              <a:solidFill>
                <a:schemeClr val="bg2">
                  <a:lumMod val="25000"/>
                </a:schemeClr>
              </a:solidFill>
              <a:latin typeface="ZapfHumnst BT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3121000" y="2632919"/>
            <a:ext cx="521493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57175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600" b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Guiado  (UTP, STP, Coaxial, Fibra óptica)</a:t>
            </a:r>
          </a:p>
          <a:p>
            <a:pPr algn="just">
              <a:lnSpc>
                <a:spcPct val="150000"/>
              </a:lnSpc>
            </a:pPr>
            <a:r>
              <a:rPr lang="es-MX" sz="1600" b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No guiado  (Inalámbrica, microondas)</a:t>
            </a:r>
          </a:p>
        </p:txBody>
      </p:sp>
      <p:sp>
        <p:nvSpPr>
          <p:cNvPr id="23" name="Text Box 5"/>
          <p:cNvSpPr txBox="1">
            <a:spLocks noChangeArrowheads="1"/>
          </p:cNvSpPr>
          <p:nvPr/>
        </p:nvSpPr>
        <p:spPr bwMode="auto">
          <a:xfrm>
            <a:off x="4621188" y="3633044"/>
            <a:ext cx="25717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600" b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Analógica</a:t>
            </a:r>
          </a:p>
          <a:p>
            <a:pPr algn="just">
              <a:lnSpc>
                <a:spcPct val="150000"/>
              </a:lnSpc>
            </a:pPr>
            <a:r>
              <a:rPr lang="es-MX" sz="1600" b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Digital</a:t>
            </a:r>
          </a:p>
        </p:txBody>
      </p:sp>
      <p:sp>
        <p:nvSpPr>
          <p:cNvPr id="24" name="Text Box 5"/>
          <p:cNvSpPr txBox="1">
            <a:spLocks noChangeArrowheads="1"/>
          </p:cNvSpPr>
          <p:nvPr/>
        </p:nvSpPr>
        <p:spPr bwMode="auto">
          <a:xfrm>
            <a:off x="5978500" y="4556969"/>
            <a:ext cx="214312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600" b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RJ45</a:t>
            </a:r>
          </a:p>
          <a:p>
            <a:pPr algn="just">
              <a:lnSpc>
                <a:spcPct val="150000"/>
              </a:lnSpc>
            </a:pPr>
            <a:r>
              <a:rPr lang="es-MX" sz="1600" b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RJ11</a:t>
            </a: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4906938" y="5557094"/>
            <a:ext cx="1214438" cy="1295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Ethernet</a:t>
            </a:r>
          </a:p>
          <a:p>
            <a:pPr algn="just">
              <a:lnSpc>
                <a:spcPct val="150000"/>
              </a:lnSpc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Serial</a:t>
            </a:r>
          </a:p>
          <a:p>
            <a:pPr algn="just">
              <a:lnSpc>
                <a:spcPct val="150000"/>
              </a:lnSpc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USB</a:t>
            </a:r>
            <a:endParaRPr lang="es-MX" sz="1600" b="1" dirty="0">
              <a:solidFill>
                <a:schemeClr val="accent6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27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Capa física</a:t>
            </a:r>
          </a:p>
        </p:txBody>
      </p:sp>
    </p:spTree>
    <p:extLst>
      <p:ext uri="{BB962C8B-B14F-4D97-AF65-F5344CB8AC3E}">
        <p14:creationId xmlns:p14="http://schemas.microsoft.com/office/powerpoint/2010/main" val="106532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/>
      <p:bldP spid="20" grpId="0" autoUpdateAnimBg="0"/>
      <p:bldP spid="21" grpId="0" autoUpdateAnimBg="0"/>
      <p:bldP spid="22" grpId="0" autoUpdateAnimBg="0"/>
      <p:bldP spid="25" grpId="0" autoUpdateAnimBg="0"/>
      <p:bldP spid="18" grpId="0" autoUpdateAnimBg="0"/>
      <p:bldP spid="23" grpId="0" autoUpdateAnimBg="0"/>
      <p:bldP spid="24" grpId="0" autoUpdateAnimBg="0"/>
      <p:bldP spid="26" grpId="0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23 Imagen" descr="cable1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25" y="2143125"/>
            <a:ext cx="1857375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1043608" y="967687"/>
            <a:ext cx="6286500" cy="56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La capa física establece el medio a utilizar:</a:t>
            </a:r>
          </a:p>
        </p:txBody>
      </p:sp>
      <p:sp>
        <p:nvSpPr>
          <p:cNvPr id="20" name="Text Box 5"/>
          <p:cNvSpPr txBox="1">
            <a:spLocks noChangeArrowheads="1"/>
          </p:cNvSpPr>
          <p:nvPr/>
        </p:nvSpPr>
        <p:spPr bwMode="auto">
          <a:xfrm>
            <a:off x="928688" y="1714500"/>
            <a:ext cx="7000875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800" dirty="0">
                <a:latin typeface="ZapfHumnst BT"/>
              </a:rPr>
              <a:t>  </a:t>
            </a: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Medios de comunicación que utilizan líneas físicas (guiados)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1357313" y="2357438"/>
            <a:ext cx="3643312" cy="13111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6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l"/>
              <a:defRPr/>
            </a:pPr>
            <a:r>
              <a:rPr lang="es-ES_tradnl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Par trenzado ( UTP /STP)</a:t>
            </a:r>
          </a:p>
          <a:p>
            <a:pPr marL="2286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l"/>
              <a:defRPr/>
            </a:pPr>
            <a:r>
              <a:rPr lang="es-ES_tradnl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Cable coaxial</a:t>
            </a:r>
          </a:p>
          <a:p>
            <a:pPr marL="2286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l"/>
              <a:defRPr/>
            </a:pPr>
            <a:r>
              <a:rPr lang="es-ES_tradnl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Fibra óptica</a:t>
            </a:r>
          </a:p>
          <a:p>
            <a:pPr>
              <a:defRPr/>
            </a:pPr>
            <a:endParaRPr lang="es-MX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928688" y="3811588"/>
            <a:ext cx="7000875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es-MX" sz="1800" dirty="0">
                <a:latin typeface="ZapfHumnst BT"/>
              </a:rPr>
              <a:t>  </a:t>
            </a: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Medios de comunicación inalámbricos (no guiados)</a:t>
            </a:r>
          </a:p>
        </p:txBody>
      </p:sp>
      <p:sp>
        <p:nvSpPr>
          <p:cNvPr id="18" name="17 CuadroTexto"/>
          <p:cNvSpPr txBox="1"/>
          <p:nvPr/>
        </p:nvSpPr>
        <p:spPr>
          <a:xfrm>
            <a:off x="1357313" y="4454525"/>
            <a:ext cx="3643312" cy="131112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6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l"/>
              <a:defRPr/>
            </a:pPr>
            <a:r>
              <a:rPr lang="es-ES_tradnl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Microondas</a:t>
            </a:r>
          </a:p>
          <a:p>
            <a:pPr marL="2286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l"/>
              <a:defRPr/>
            </a:pPr>
            <a:r>
              <a:rPr lang="es-ES_tradnl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Satélite</a:t>
            </a:r>
          </a:p>
          <a:p>
            <a:pPr marL="228600" indent="-228600">
              <a:spcBef>
                <a:spcPct val="20000"/>
              </a:spcBef>
              <a:buClr>
                <a:schemeClr val="accent1"/>
              </a:buClr>
              <a:buSzPct val="65000"/>
              <a:buFont typeface="Wingdings" pitchFamily="2" charset="2"/>
              <a:buChar char="l"/>
              <a:defRPr/>
            </a:pPr>
            <a:r>
              <a:rPr lang="es-ES_tradnl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Rayos infrarrojos y láser</a:t>
            </a:r>
          </a:p>
          <a:p>
            <a:pPr>
              <a:defRPr/>
            </a:pPr>
            <a:endParaRPr lang="es-MX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15369" name="6 Imagen" descr="ofice9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4357688"/>
            <a:ext cx="1973262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Capa física</a:t>
            </a:r>
          </a:p>
        </p:txBody>
      </p:sp>
    </p:spTree>
    <p:extLst>
      <p:ext uri="{BB962C8B-B14F-4D97-AF65-F5344CB8AC3E}">
        <p14:creationId xmlns:p14="http://schemas.microsoft.com/office/powerpoint/2010/main" val="404609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5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0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739772" y="2196845"/>
            <a:ext cx="6404228" cy="34850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4" name="object 4"/>
          <p:cNvSpPr/>
          <p:nvPr/>
        </p:nvSpPr>
        <p:spPr>
          <a:xfrm>
            <a:off x="179451" y="2296288"/>
            <a:ext cx="2171700" cy="15716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350"/>
          </a:p>
        </p:txBody>
      </p:sp>
      <p:sp>
        <p:nvSpPr>
          <p:cNvPr id="5" name="object 5"/>
          <p:cNvSpPr txBox="1"/>
          <p:nvPr/>
        </p:nvSpPr>
        <p:spPr>
          <a:xfrm>
            <a:off x="238734" y="1969675"/>
            <a:ext cx="2878455" cy="2769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/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Unshiel</a:t>
            </a:r>
            <a:r>
              <a:rPr b="1" spc="-19" dirty="0">
                <a:solidFill>
                  <a:srgbClr val="454551"/>
                </a:solidFill>
                <a:latin typeface="Calibri"/>
                <a:cs typeface="Calibri"/>
              </a:rPr>
              <a:t>d</a:t>
            </a:r>
            <a:r>
              <a:rPr b="1" spc="-4" dirty="0">
                <a:solidFill>
                  <a:srgbClr val="454551"/>
                </a:solidFill>
                <a:latin typeface="Calibri"/>
                <a:cs typeface="Calibri"/>
              </a:rPr>
              <a:t>e</a:t>
            </a:r>
            <a:r>
              <a:rPr b="1" dirty="0">
                <a:solidFill>
                  <a:srgbClr val="454551"/>
                </a:solidFill>
                <a:latin typeface="Calibri"/>
                <a:cs typeface="Calibri"/>
              </a:rPr>
              <a:t>d</a:t>
            </a:r>
            <a:r>
              <a:rPr b="1" spc="-4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b="1" spc="-53" dirty="0">
                <a:solidFill>
                  <a:srgbClr val="454551"/>
                </a:solidFill>
                <a:latin typeface="Calibri"/>
                <a:cs typeface="Calibri"/>
              </a:rPr>
              <a:t>T</a:t>
            </a:r>
            <a:r>
              <a:rPr b="1" spc="-15" dirty="0">
                <a:solidFill>
                  <a:srgbClr val="454551"/>
                </a:solidFill>
                <a:latin typeface="Calibri"/>
                <a:cs typeface="Calibri"/>
              </a:rPr>
              <a:t>wi</a:t>
            </a:r>
            <a:r>
              <a:rPr b="1" spc="-23" dirty="0">
                <a:solidFill>
                  <a:srgbClr val="454551"/>
                </a:solidFill>
                <a:latin typeface="Calibri"/>
                <a:cs typeface="Calibri"/>
              </a:rPr>
              <a:t>s</a:t>
            </a:r>
            <a:r>
              <a:rPr b="1" spc="-30" dirty="0">
                <a:solidFill>
                  <a:srgbClr val="454551"/>
                </a:solidFill>
                <a:latin typeface="Calibri"/>
                <a:cs typeface="Calibri"/>
              </a:rPr>
              <a:t>t</a:t>
            </a:r>
            <a:r>
              <a:rPr b="1" spc="-4" dirty="0">
                <a:solidFill>
                  <a:srgbClr val="454551"/>
                </a:solidFill>
                <a:latin typeface="Calibri"/>
                <a:cs typeface="Calibri"/>
              </a:rPr>
              <a:t>e</a:t>
            </a:r>
            <a:r>
              <a:rPr b="1" dirty="0">
                <a:solidFill>
                  <a:srgbClr val="454551"/>
                </a:solidFill>
                <a:latin typeface="Calibri"/>
                <a:cs typeface="Calibri"/>
              </a:rPr>
              <a:t>d </a:t>
            </a:r>
            <a:r>
              <a:rPr b="1" spc="-41" dirty="0">
                <a:solidFill>
                  <a:srgbClr val="454551"/>
                </a:solidFill>
                <a:latin typeface="Calibri"/>
                <a:cs typeface="Calibri"/>
              </a:rPr>
              <a:t>P</a:t>
            </a:r>
            <a:r>
              <a:rPr b="1" spc="-8" dirty="0">
                <a:solidFill>
                  <a:srgbClr val="454551"/>
                </a:solidFill>
                <a:latin typeface="Calibri"/>
                <a:cs typeface="Calibri"/>
              </a:rPr>
              <a:t>air</a:t>
            </a:r>
            <a:r>
              <a:rPr b="1" spc="-4" dirty="0">
                <a:solidFill>
                  <a:srgbClr val="454551"/>
                </a:solidFill>
                <a:latin typeface="Calibri"/>
                <a:cs typeface="Calibri"/>
              </a:rPr>
              <a:t> </a:t>
            </a:r>
            <a:r>
              <a:rPr b="1" spc="-11" dirty="0">
                <a:solidFill>
                  <a:srgbClr val="454551"/>
                </a:solidFill>
                <a:latin typeface="Calibri"/>
                <a:cs typeface="Calibri"/>
              </a:rPr>
              <a:t>(UTP)</a:t>
            </a:r>
            <a:endParaRPr>
              <a:latin typeface="Calibri"/>
              <a:cs typeface="Calibri"/>
            </a:endParaRP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F2B45743-1F10-46DF-8962-B43028AA1F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5391" y="897437"/>
            <a:ext cx="6286500" cy="56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Par trenzado no blindado 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(UTP -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Unshielded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Twisted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Pair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)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63106280-6B42-419A-A5A0-2E66DFE6B987}"/>
              </a:ext>
            </a:extLst>
          </p:cNvPr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de cobre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3" y="2492896"/>
            <a:ext cx="2563614" cy="1656489"/>
          </a:xfrm>
          <a:prstGeom prst="rect">
            <a:avLst/>
          </a:prstGeom>
        </p:spPr>
      </p:pic>
      <p:sp>
        <p:nvSpPr>
          <p:cNvPr id="12291" name="Text Box 5"/>
          <p:cNvSpPr txBox="1">
            <a:spLocks noChangeArrowheads="1"/>
          </p:cNvSpPr>
          <p:nvPr/>
        </p:nvSpPr>
        <p:spPr bwMode="auto">
          <a:xfrm>
            <a:off x="1259632" y="1011491"/>
            <a:ext cx="6286500" cy="56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Par trenzado no blindado 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(UTP -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Unshielded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Twisted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Pair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)</a:t>
            </a:r>
          </a:p>
        </p:txBody>
      </p:sp>
      <p:sp>
        <p:nvSpPr>
          <p:cNvPr id="12293" name="10 CuadroTexto"/>
          <p:cNvSpPr txBox="1">
            <a:spLocks noChangeArrowheads="1"/>
          </p:cNvSpPr>
          <p:nvPr/>
        </p:nvSpPr>
        <p:spPr bwMode="auto">
          <a:xfrm>
            <a:off x="570359" y="1653334"/>
            <a:ext cx="7858125" cy="786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7800" indent="-1778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algn="ctr" eaLnBrk="1" hangingPunct="1">
              <a:lnSpc>
                <a:spcPct val="150000"/>
              </a:lnSpc>
            </a:pPr>
            <a:r>
              <a:rPr lang="es-ES_tradnl" sz="16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Consiste de dos alambres de cobre aislados con un recubrimiento plástico, que se entrelazan en forma helicoidal. </a:t>
            </a:r>
            <a:endParaRPr lang="es-MX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2294" name="11 CuadroTexto"/>
          <p:cNvSpPr txBox="1">
            <a:spLocks noChangeArrowheads="1"/>
          </p:cNvSpPr>
          <p:nvPr/>
        </p:nvSpPr>
        <p:spPr bwMode="auto">
          <a:xfrm>
            <a:off x="714374" y="2642797"/>
            <a:ext cx="7858125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7800" indent="-1778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 sido usado por años en las </a:t>
            </a:r>
            <a:r>
              <a:rPr lang="es-ES_tradnl" sz="16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líneas telefónicas</a:t>
            </a:r>
            <a:r>
              <a:rPr lang="es-ES_tradnl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5" name="12 CuadroTexto"/>
          <p:cNvSpPr txBox="1">
            <a:spLocks noChangeArrowheads="1"/>
          </p:cNvSpPr>
          <p:nvPr/>
        </p:nvSpPr>
        <p:spPr bwMode="auto">
          <a:xfrm>
            <a:off x="767526" y="5974314"/>
            <a:ext cx="7932473" cy="373628"/>
          </a:xfrm>
          <a:prstGeom prst="rect">
            <a:avLst/>
          </a:prstGeom>
          <a:noFill/>
          <a:ln w="9525">
            <a:solidFill>
              <a:schemeClr val="bg2">
                <a:lumMod val="2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marL="177800" indent="-1778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indent="0" eaLnBrk="1" hangingPunct="1">
              <a:lnSpc>
                <a:spcPts val="2500"/>
              </a:lnSpc>
            </a:pP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</a:t>
            </a:r>
            <a:r>
              <a:rPr lang="es-ES" sz="14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U 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de UTP significa</a:t>
            </a:r>
            <a:r>
              <a:rPr lang="es-ES" sz="14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'sin blindaje‘</a:t>
            </a:r>
            <a:r>
              <a:rPr lang="es-ES" sz="14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, por lo que no incorpora ninguna malla metálica que lo rodee. </a:t>
            </a:r>
          </a:p>
        </p:txBody>
      </p:sp>
      <p:sp>
        <p:nvSpPr>
          <p:cNvPr id="12296" name="13 CuadroTexto"/>
          <p:cNvSpPr txBox="1">
            <a:spLocks noChangeArrowheads="1"/>
          </p:cNvSpPr>
          <p:nvPr/>
        </p:nvSpPr>
        <p:spPr bwMode="auto">
          <a:xfrm>
            <a:off x="1040754" y="4354980"/>
            <a:ext cx="7143750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Times New Roman" pitchFamily="18" charset="0"/>
              </a:rPr>
              <a:t>Ventajas: 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Times New Roman" pitchFamily="18" charset="0"/>
              </a:rPr>
              <a:t>El cable es más económico, flexible, delgado y fácil de instalar.</a:t>
            </a:r>
            <a:endParaRPr lang="es-MX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11 CuadroTexto"/>
          <p:cNvSpPr txBox="1">
            <a:spLocks noChangeArrowheads="1"/>
          </p:cNvSpPr>
          <p:nvPr/>
        </p:nvSpPr>
        <p:spPr bwMode="auto">
          <a:xfrm>
            <a:off x="714374" y="3152385"/>
            <a:ext cx="7858125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7800" indent="-1778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 el más popular para la implementación de </a:t>
            </a:r>
            <a:r>
              <a:rPr lang="es-ES_tradnl" sz="16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redes</a:t>
            </a:r>
            <a:r>
              <a:rPr lang="es-ES_tradnl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13 CuadroTexto"/>
          <p:cNvSpPr txBox="1">
            <a:spLocks noChangeArrowheads="1"/>
          </p:cNvSpPr>
          <p:nvPr/>
        </p:nvSpPr>
        <p:spPr bwMode="auto">
          <a:xfrm>
            <a:off x="1040754" y="4866191"/>
            <a:ext cx="7143750" cy="786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Times New Roman" pitchFamily="18" charset="0"/>
              </a:rPr>
              <a:t>Desventajas: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Times New Roman" pitchFamily="18" charset="0"/>
              </a:rPr>
              <a:t>Presenta menor protección frente a interferencias electromagnéticas</a:t>
            </a:r>
            <a:endParaRPr lang="es-MX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11 CuadroTexto"/>
          <p:cNvSpPr txBox="1">
            <a:spLocks noChangeArrowheads="1"/>
          </p:cNvSpPr>
          <p:nvPr/>
        </p:nvSpPr>
        <p:spPr bwMode="auto">
          <a:xfrm>
            <a:off x="683568" y="3664701"/>
            <a:ext cx="5112568" cy="417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177800" indent="-1778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  <a:buClr>
                <a:schemeClr val="tx1"/>
              </a:buClr>
              <a:buFont typeface="Arial" pitchFamily="34" charset="0"/>
              <a:buChar char="•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limita a un tendido recomendado de </a:t>
            </a:r>
            <a:r>
              <a:rPr lang="es-ES_tradnl" sz="16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 metros</a:t>
            </a:r>
            <a:r>
              <a:rPr lang="es-ES_tradnl" sz="1600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Capa física</a:t>
            </a:r>
          </a:p>
        </p:txBody>
      </p:sp>
    </p:spTree>
    <p:extLst>
      <p:ext uri="{BB962C8B-B14F-4D97-AF65-F5344CB8AC3E}">
        <p14:creationId xmlns:p14="http://schemas.microsoft.com/office/powerpoint/2010/main" val="1963718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/>
      <p:bldP spid="12293" grpId="0"/>
      <p:bldP spid="12294" grpId="0"/>
      <p:bldP spid="12295" grpId="0" animBg="1"/>
      <p:bldP spid="12296" grpId="0"/>
      <p:bldP spid="11" grpId="0"/>
      <p:bldP spid="12" grpId="0"/>
      <p:bldP spid="1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83568" y="980728"/>
            <a:ext cx="8044942" cy="74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15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Los cables de par trenzado están divididos en categorías, y estas representan las características del cable y el ancho de banda que pueden llegar a alcanzar. </a:t>
            </a:r>
            <a:endParaRPr lang="es-MX" sz="1600" dirty="0">
              <a:latin typeface="ZapfHumnst BT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83568" y="5949280"/>
            <a:ext cx="8188959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2">
                    <a:lumMod val="10000"/>
                  </a:schemeClr>
                </a:solidFill>
                <a:latin typeface="ZapfHumnst BT"/>
              </a:rPr>
              <a:t>El </a:t>
            </a:r>
            <a:r>
              <a:rPr lang="es-MX" sz="1400" b="1" dirty="0">
                <a:solidFill>
                  <a:schemeClr val="bg2">
                    <a:lumMod val="10000"/>
                  </a:schemeClr>
                </a:solidFill>
                <a:latin typeface="ZapfHumnst BT"/>
              </a:rPr>
              <a:t>ancho de banda</a:t>
            </a:r>
            <a:r>
              <a:rPr lang="es-MX" sz="1400" dirty="0">
                <a:solidFill>
                  <a:schemeClr val="bg2">
                    <a:lumMod val="10000"/>
                  </a:schemeClr>
                </a:solidFill>
                <a:latin typeface="ZapfHumnst BT"/>
              </a:rPr>
              <a:t> es la longitud, medida en </a:t>
            </a:r>
            <a:r>
              <a:rPr lang="es-MX" sz="1400" dirty="0">
                <a:solidFill>
                  <a:schemeClr val="bg2">
                    <a:lumMod val="10000"/>
                  </a:schemeClr>
                </a:solidFill>
                <a:latin typeface="ZapfHumnst BT"/>
                <a:hlinkClick r:id="rId3" tooltip="Hz"/>
              </a:rPr>
              <a:t>Hz</a:t>
            </a:r>
            <a:r>
              <a:rPr lang="es-MX" sz="1400" dirty="0">
                <a:solidFill>
                  <a:schemeClr val="bg2">
                    <a:lumMod val="10000"/>
                  </a:schemeClr>
                </a:solidFill>
                <a:latin typeface="ZapfHumnst BT"/>
              </a:rPr>
              <a:t>, del rango de frecuencias en el que se concentra la mayor parte de la potencia de la señal.</a:t>
            </a:r>
            <a:endParaRPr lang="es-MX" sz="1500" dirty="0">
              <a:solidFill>
                <a:schemeClr val="bg2">
                  <a:lumMod val="10000"/>
                </a:schemeClr>
              </a:solidFill>
              <a:latin typeface="ZapfHumnst BT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1446498" y="476672"/>
            <a:ext cx="6286500" cy="56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Par trenzado no blindado 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(UTP -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Unshielded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Twisted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Pair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)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07504" y="-162272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Capa física</a:t>
            </a:r>
          </a:p>
        </p:txBody>
      </p:sp>
      <p:sp>
        <p:nvSpPr>
          <p:cNvPr id="10" name="CuadroTexto 9"/>
          <p:cNvSpPr txBox="1"/>
          <p:nvPr/>
        </p:nvSpPr>
        <p:spPr>
          <a:xfrm>
            <a:off x="703521" y="1736079"/>
            <a:ext cx="8044942" cy="395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500" dirty="0">
                <a:latin typeface="ZapfHumnst BT"/>
              </a:rPr>
              <a:t>Los cables Ethernet, son UTP principalmente categoría 5 o 6.</a:t>
            </a:r>
            <a:endParaRPr lang="es-MX" sz="1600" dirty="0">
              <a:latin typeface="ZapfHumnst BT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0DAF87C-4815-4910-B198-325B274621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141565"/>
              </p:ext>
            </p:extLst>
          </p:nvPr>
        </p:nvGraphicFramePr>
        <p:xfrm>
          <a:off x="1095662" y="2135652"/>
          <a:ext cx="7364770" cy="3736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912">
                  <a:extLst>
                    <a:ext uri="{9D8B030D-6E8A-4147-A177-3AD203B41FA5}">
                      <a16:colId xmlns:a16="http://schemas.microsoft.com/office/drawing/2014/main" val="473241102"/>
                    </a:ext>
                  </a:extLst>
                </a:gridCol>
                <a:gridCol w="3941658">
                  <a:extLst>
                    <a:ext uri="{9D8B030D-6E8A-4147-A177-3AD203B41FA5}">
                      <a16:colId xmlns:a16="http://schemas.microsoft.com/office/drawing/2014/main" val="3601927037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218797259"/>
                    </a:ext>
                  </a:extLst>
                </a:gridCol>
              </a:tblGrid>
              <a:tr h="213228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Tipo</a:t>
                      </a:r>
                      <a:endParaRPr lang="es-MX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Uso y velocidad</a:t>
                      </a:r>
                      <a:endParaRPr lang="es-MX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Ancho de banda</a:t>
                      </a:r>
                      <a:endParaRPr lang="es-MX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0149858"/>
                  </a:ext>
                </a:extLst>
              </a:tr>
              <a:tr h="262816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Categoría 1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Voz solamente (cable telefónico)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>
                          <a:effectLst/>
                        </a:rPr>
                        <a:t>-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4540024"/>
                  </a:ext>
                </a:extLst>
              </a:tr>
              <a:tr h="312404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>
                          <a:effectLst/>
                        </a:rPr>
                        <a:t>Categoría 2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Datos hasta 4 Mbps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>
                          <a:effectLst/>
                        </a:rPr>
                        <a:t>-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980496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Categoría 3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Datos hasta 10 Mbps (Ethernet)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16 </a:t>
                      </a:r>
                      <a:r>
                        <a:rPr lang="es-MX" sz="1600" u="none" strike="noStrike" dirty="0" err="1">
                          <a:effectLst/>
                        </a:rPr>
                        <a:t>Mhz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5345389"/>
                  </a:ext>
                </a:extLst>
              </a:tr>
              <a:tr h="26561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>
                          <a:effectLst/>
                        </a:rPr>
                        <a:t>Categoría 4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Datos hasta 20 Mbps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20 </a:t>
                      </a:r>
                      <a:r>
                        <a:rPr lang="es-MX" sz="1600" u="none" strike="noStrike" dirty="0" err="1">
                          <a:effectLst/>
                        </a:rPr>
                        <a:t>Mhz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9542576"/>
                  </a:ext>
                </a:extLst>
              </a:tr>
              <a:tr h="31520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Categoría 5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Datos hasta 100 Mbps (</a:t>
                      </a:r>
                      <a:r>
                        <a:rPr lang="es-MX" sz="1600" u="none" strike="noStrike" dirty="0" err="1">
                          <a:effectLst/>
                        </a:rPr>
                        <a:t>FastEthernet</a:t>
                      </a:r>
                      <a:r>
                        <a:rPr lang="es-MX" sz="1600" u="none" strike="noStrike" dirty="0">
                          <a:effectLst/>
                        </a:rPr>
                        <a:t>)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100 </a:t>
                      </a:r>
                      <a:r>
                        <a:rPr lang="es-MX" sz="1600" u="none" strike="noStrike" dirty="0" err="1">
                          <a:effectLst/>
                        </a:rPr>
                        <a:t>Mhz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362287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>
                          <a:effectLst/>
                        </a:rPr>
                        <a:t>Categoría 5e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Datos hasta 1000 Mbps (</a:t>
                      </a:r>
                      <a:r>
                        <a:rPr lang="es-MX" sz="1600" u="none" strike="noStrike" dirty="0" err="1">
                          <a:effectLst/>
                        </a:rPr>
                        <a:t>GigabitEthernet</a:t>
                      </a:r>
                      <a:r>
                        <a:rPr lang="es-MX" sz="1600" u="none" strike="noStrike" dirty="0">
                          <a:effectLst/>
                        </a:rPr>
                        <a:t>)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100 </a:t>
                      </a:r>
                      <a:r>
                        <a:rPr lang="es-MX" sz="1600" u="none" strike="noStrike" dirty="0" err="1">
                          <a:effectLst/>
                        </a:rPr>
                        <a:t>Mhz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7811998"/>
                  </a:ext>
                </a:extLst>
              </a:tr>
              <a:tr h="26561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Categoría 6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Datos hasta 1000 Mbps (</a:t>
                      </a:r>
                      <a:r>
                        <a:rPr lang="es-MX" sz="1600" u="none" strike="noStrike" dirty="0" err="1">
                          <a:effectLst/>
                        </a:rPr>
                        <a:t>GigabitEthernet</a:t>
                      </a:r>
                      <a:r>
                        <a:rPr lang="es-MX" sz="1600" u="none" strike="noStrike" dirty="0">
                          <a:effectLst/>
                        </a:rPr>
                        <a:t>)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250 </a:t>
                      </a:r>
                      <a:r>
                        <a:rPr lang="es-MX" sz="1600" u="none" strike="noStrike" dirty="0" err="1">
                          <a:effectLst/>
                        </a:rPr>
                        <a:t>Mhz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1623616"/>
                  </a:ext>
                </a:extLst>
              </a:tr>
              <a:tr h="31520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Categoría 6a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Datos hasta 10 </a:t>
                      </a:r>
                      <a:r>
                        <a:rPr lang="es-MX" sz="1600" u="none" strike="noStrike" dirty="0" err="1">
                          <a:effectLst/>
                        </a:rPr>
                        <a:t>Gbps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500 </a:t>
                      </a:r>
                      <a:r>
                        <a:rPr lang="es-MX" sz="1600" u="none" strike="noStrike" dirty="0" err="1">
                          <a:effectLst/>
                        </a:rPr>
                        <a:t>Mhz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093515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Categoría 7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Datos hasta 10 </a:t>
                      </a:r>
                      <a:r>
                        <a:rPr lang="es-MX" sz="1600" u="none" strike="noStrike" dirty="0" err="1">
                          <a:effectLst/>
                        </a:rPr>
                        <a:t>Gbps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600 </a:t>
                      </a:r>
                      <a:r>
                        <a:rPr lang="es-MX" sz="1600" u="none" strike="noStrike" dirty="0" err="1">
                          <a:effectLst/>
                        </a:rPr>
                        <a:t>Mhz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6790393"/>
                  </a:ext>
                </a:extLst>
              </a:tr>
              <a:tr h="22077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Categoría 7a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Datos hasta 10 </a:t>
                      </a:r>
                      <a:r>
                        <a:rPr lang="es-MX" sz="1600" u="none" strike="noStrike" dirty="0" err="1">
                          <a:effectLst/>
                        </a:rPr>
                        <a:t>Gbps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1000 </a:t>
                      </a:r>
                      <a:r>
                        <a:rPr lang="es-MX" sz="1600" u="none" strike="noStrike" dirty="0" err="1">
                          <a:effectLst/>
                        </a:rPr>
                        <a:t>Mhz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4055028"/>
                  </a:ext>
                </a:extLst>
              </a:tr>
              <a:tr h="20777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Categoría 8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Datos hasta 40 Gbps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2000 </a:t>
                      </a:r>
                      <a:r>
                        <a:rPr lang="es-MX" sz="1600" u="none" strike="noStrike" dirty="0" err="1">
                          <a:effectLst/>
                        </a:rPr>
                        <a:t>Mhz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7095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568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7" grpId="0"/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8" name="18 CuadroTexto"/>
          <p:cNvSpPr txBox="1">
            <a:spLocks noChangeArrowheads="1"/>
          </p:cNvSpPr>
          <p:nvPr/>
        </p:nvSpPr>
        <p:spPr bwMode="auto">
          <a:xfrm>
            <a:off x="508071" y="1876704"/>
            <a:ext cx="453198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6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Son cables de cobre aislados dentro de una cubierta protectora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, lo que permite la inmunidad al ruido al contrario que UTP que no dispone de dicho aislamiento.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500062" y="1063253"/>
            <a:ext cx="8248401" cy="56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Par trenzado blindado 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(STP -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Shielded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Twisted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Pair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045621"/>
            <a:ext cx="3101883" cy="3024336"/>
          </a:xfrm>
          <a:prstGeom prst="rect">
            <a:avLst/>
          </a:prstGeom>
        </p:spPr>
      </p:pic>
      <p:sp>
        <p:nvSpPr>
          <p:cNvPr id="18" name="13 CuadroTexto"/>
          <p:cNvSpPr txBox="1">
            <a:spLocks noChangeArrowheads="1"/>
          </p:cNvSpPr>
          <p:nvPr/>
        </p:nvSpPr>
        <p:spPr bwMode="auto">
          <a:xfrm>
            <a:off x="608484" y="4562760"/>
            <a:ext cx="5550768" cy="88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Times New Roman" pitchFamily="18" charset="0"/>
              </a:rPr>
              <a:t>Ventajas: 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inherit"/>
              </a:rPr>
              <a:t>Se utilizan para conexiones de alta velocidad.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</a:endParaRPr>
          </a:p>
          <a:p>
            <a:pPr algn="just" eaLnBrk="1" hangingPunct="1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70000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Times New Roman" pitchFamily="18" charset="0"/>
              </a:rPr>
              <a:t>.</a:t>
            </a:r>
            <a:endParaRPr lang="es-MX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13 CuadroTexto"/>
          <p:cNvSpPr txBox="1">
            <a:spLocks noChangeArrowheads="1"/>
          </p:cNvSpPr>
          <p:nvPr/>
        </p:nvSpPr>
        <p:spPr bwMode="auto">
          <a:xfrm>
            <a:off x="639283" y="5199583"/>
            <a:ext cx="8109179" cy="41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Arial" pitchFamily="34" charset="0"/>
                <a:cs typeface="Times New Roman" pitchFamily="18" charset="0"/>
              </a:rPr>
              <a:t>Desventajas: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inherit"/>
              </a:rPr>
              <a:t>Es mas caro, mas pesado y su flexibilidad es mas reducida que el UTP. 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9" name="18 CuadroTexto"/>
          <p:cNvSpPr txBox="1">
            <a:spLocks noChangeArrowheads="1"/>
          </p:cNvSpPr>
          <p:nvPr/>
        </p:nvSpPr>
        <p:spPr bwMode="auto">
          <a:xfrm>
            <a:off x="500062" y="3395726"/>
            <a:ext cx="4531982" cy="785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285750" indent="-285750" algn="just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 longitud máxima de los cables de par trenzado están limitados a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90 metros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.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Capa física</a:t>
            </a:r>
          </a:p>
        </p:txBody>
      </p:sp>
    </p:spTree>
    <p:extLst>
      <p:ext uri="{BB962C8B-B14F-4D97-AF65-F5344CB8AC3E}">
        <p14:creationId xmlns:p14="http://schemas.microsoft.com/office/powerpoint/2010/main" val="244743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8" grpId="0"/>
      <p:bldP spid="13" grpId="0"/>
      <p:bldP spid="18" grpId="0"/>
      <p:bldP spid="19" grpId="0"/>
      <p:bldP spid="9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8 CuadroTexto"/>
          <p:cNvSpPr txBox="1">
            <a:spLocks noChangeArrowheads="1"/>
          </p:cNvSpPr>
          <p:nvPr/>
        </p:nvSpPr>
        <p:spPr bwMode="auto">
          <a:xfrm>
            <a:off x="642938" y="1340768"/>
            <a:ext cx="785812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ES_tradnl" sz="16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Consta de un alambre de cobre duro en su parte central rodeado por un material aislante. Este material aislante está rodeado por una malla metálica que a su vez está cubierta por una capa de plástico protectora.</a:t>
            </a:r>
            <a:endParaRPr lang="es-MX" sz="16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642938" y="764704"/>
            <a:ext cx="63053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Cable coaxial</a:t>
            </a:r>
          </a:p>
        </p:txBody>
      </p:sp>
      <p:pic>
        <p:nvPicPr>
          <p:cNvPr id="717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125" y="5021535"/>
            <a:ext cx="497205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14 CuadroTexto"/>
          <p:cNvSpPr txBox="1">
            <a:spLocks noChangeArrowheads="1"/>
          </p:cNvSpPr>
          <p:nvPr/>
        </p:nvSpPr>
        <p:spPr bwMode="auto">
          <a:xfrm>
            <a:off x="642938" y="3447405"/>
            <a:ext cx="7929562" cy="70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ts val="25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/>
              <a:buChar char="o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Es más caro que el par trenzado, pero puede transmitir una gran cantidad de datos más rápido que el par trenzado y no sufre interferencias eléctricas.</a:t>
            </a:r>
            <a:endParaRPr lang="es-MX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6 CuadroTexto"/>
          <p:cNvSpPr txBox="1"/>
          <p:nvPr/>
        </p:nvSpPr>
        <p:spPr>
          <a:xfrm>
            <a:off x="642938" y="4267838"/>
            <a:ext cx="7929562" cy="38529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just" eaLnBrk="0" hangingPunct="0">
              <a:lnSpc>
                <a:spcPts val="2500"/>
              </a:lnSpc>
              <a:spcBef>
                <a:spcPct val="20000"/>
              </a:spcBef>
              <a:buClr>
                <a:schemeClr val="accent1"/>
              </a:buClr>
              <a:buSzPct val="75000"/>
              <a:buFont typeface="Monotype Sorts"/>
              <a:buChar char="o"/>
              <a:defRPr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Es un cable muy popular en la </a:t>
            </a:r>
            <a:r>
              <a:rPr lang="es-ES_tradnl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industria de la televisión por cable. </a:t>
            </a:r>
            <a:endParaRPr lang="es-MX" sz="1600" b="1" dirty="0">
              <a:solidFill>
                <a:schemeClr val="bg2">
                  <a:lumMod val="25000"/>
                </a:schemeClr>
              </a:solidFill>
              <a:latin typeface="ZapfHumnst BT"/>
            </a:endParaRPr>
          </a:p>
        </p:txBody>
      </p:sp>
      <p:sp>
        <p:nvSpPr>
          <p:cNvPr id="8" name="7 CuadroTexto"/>
          <p:cNvSpPr txBox="1">
            <a:spLocks noChangeArrowheads="1"/>
          </p:cNvSpPr>
          <p:nvPr/>
        </p:nvSpPr>
        <p:spPr bwMode="auto">
          <a:xfrm>
            <a:off x="642938" y="2688555"/>
            <a:ext cx="7929562" cy="70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ts val="25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Monotype Sorts"/>
              <a:buChar char="o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 primera generación de redes utilizaban cable coaxial y se sigue usando para </a:t>
            </a:r>
            <a:r>
              <a:rPr lang="es-ES_tradnl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tendidos mayores de 100 metros</a:t>
            </a:r>
            <a:r>
              <a:rPr lang="es-ES_tradnl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.</a:t>
            </a:r>
            <a:endParaRPr lang="es-MX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Capa física</a:t>
            </a:r>
          </a:p>
        </p:txBody>
      </p:sp>
    </p:spTree>
    <p:extLst>
      <p:ext uri="{BB962C8B-B14F-4D97-AF65-F5344CB8AC3E}">
        <p14:creationId xmlns:p14="http://schemas.microsoft.com/office/powerpoint/2010/main" val="262167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5" grpId="0"/>
      <p:bldP spid="14" grpId="0"/>
      <p:bldP spid="15" grpId="0"/>
      <p:bldP spid="7" grpId="0"/>
      <p:bldP spid="8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8 CuadroTexto"/>
          <p:cNvSpPr txBox="1">
            <a:spLocks noChangeArrowheads="1"/>
          </p:cNvSpPr>
          <p:nvPr/>
        </p:nvSpPr>
        <p:spPr bwMode="auto">
          <a:xfrm>
            <a:off x="785813" y="1700213"/>
            <a:ext cx="77152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MX" sz="16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Están formadas de cientos a miles de hebras de fibras de vidrio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que son tan delgadas como un cabello humano.</a:t>
            </a:r>
          </a:p>
        </p:txBody>
      </p:sp>
      <p:sp>
        <p:nvSpPr>
          <p:cNvPr id="14" name="Text Box 5"/>
          <p:cNvSpPr txBox="1">
            <a:spLocks noChangeArrowheads="1"/>
          </p:cNvSpPr>
          <p:nvPr/>
        </p:nvSpPr>
        <p:spPr bwMode="auto">
          <a:xfrm>
            <a:off x="785813" y="926108"/>
            <a:ext cx="6286500" cy="56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Fibra óptica</a:t>
            </a:r>
          </a:p>
        </p:txBody>
      </p:sp>
      <p:sp>
        <p:nvSpPr>
          <p:cNvPr id="14341" name="6 CuadroTexto"/>
          <p:cNvSpPr txBox="1">
            <a:spLocks noChangeArrowheads="1"/>
          </p:cNvSpPr>
          <p:nvPr/>
        </p:nvSpPr>
        <p:spPr bwMode="auto">
          <a:xfrm>
            <a:off x="571500" y="3571875"/>
            <a:ext cx="6072188" cy="70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ts val="25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Monotype Sorts"/>
              <a:buChar char="o"/>
            </a:pPr>
            <a:r>
              <a:rPr lang="es-ES_tradnl" sz="1600" dirty="0">
                <a:solidFill>
                  <a:schemeClr val="bg2">
                    <a:lumMod val="25000"/>
                  </a:schemeClr>
                </a:solidFill>
                <a:latin typeface="ZapfHumnst BT"/>
                <a:cs typeface="Times New Roman" pitchFamily="18" charset="0"/>
              </a:rPr>
              <a:t>Como las transmisiones de fibra óptica usan luz, y no voltaje eléctrico, </a:t>
            </a:r>
            <a:r>
              <a:rPr lang="es-ES_tradnl" sz="1600" b="1" dirty="0">
                <a:solidFill>
                  <a:schemeClr val="bg2">
                    <a:lumMod val="25000"/>
                  </a:schemeClr>
                </a:solidFill>
                <a:latin typeface="ZapfHumnst BT"/>
                <a:cs typeface="Times New Roman" pitchFamily="18" charset="0"/>
              </a:rPr>
              <a:t>no es sujeto a interferencia eléctrica.</a:t>
            </a:r>
            <a:endParaRPr lang="es-MX" sz="1600" dirty="0">
              <a:solidFill>
                <a:schemeClr val="bg2">
                  <a:lumMod val="25000"/>
                </a:schemeClr>
              </a:solidFill>
              <a:latin typeface="ZapfHumnst BT"/>
            </a:endParaRPr>
          </a:p>
        </p:txBody>
      </p:sp>
      <p:pic>
        <p:nvPicPr>
          <p:cNvPr id="8198" name="10 Imagen" descr="fibr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6563" y="3286125"/>
            <a:ext cx="1952625" cy="292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6 CuadroTexto"/>
          <p:cNvSpPr txBox="1">
            <a:spLocks noChangeArrowheads="1"/>
          </p:cNvSpPr>
          <p:nvPr/>
        </p:nvSpPr>
        <p:spPr bwMode="auto">
          <a:xfrm>
            <a:off x="571500" y="4429125"/>
            <a:ext cx="6072188" cy="70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ts val="25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Monotype Sorts"/>
              <a:buChar char="o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Son recomendables para transmitir grandes cantidades de datos a más velocidad.</a:t>
            </a:r>
            <a:endParaRPr lang="es-MX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7 CuadroTexto"/>
          <p:cNvSpPr txBox="1">
            <a:spLocks noChangeArrowheads="1"/>
          </p:cNvSpPr>
          <p:nvPr/>
        </p:nvSpPr>
        <p:spPr bwMode="auto">
          <a:xfrm>
            <a:off x="571500" y="5262563"/>
            <a:ext cx="6072188" cy="701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ts val="25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Monotype Sorts"/>
              <a:buChar char="o"/>
            </a:pP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 desventaja es que es mucho </a:t>
            </a:r>
            <a:r>
              <a:rPr lang="es-MX" sz="16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más costoso y más difícil de instalar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.</a:t>
            </a:r>
            <a:endParaRPr lang="es-MX" sz="1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9" name="8 CuadroTexto"/>
          <p:cNvSpPr txBox="1">
            <a:spLocks noChangeArrowheads="1"/>
          </p:cNvSpPr>
          <p:nvPr/>
        </p:nvSpPr>
        <p:spPr bwMode="auto">
          <a:xfrm>
            <a:off x="785813" y="2571750"/>
            <a:ext cx="77152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MX" sz="16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Los datos son transformados en pulsos de luz </a:t>
            </a:r>
            <a:r>
              <a:rPr 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emitidos por un dispositivo láser y transmitidos a alta velocidad. 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Capa física</a:t>
            </a:r>
          </a:p>
        </p:txBody>
      </p:sp>
    </p:spTree>
    <p:extLst>
      <p:ext uri="{BB962C8B-B14F-4D97-AF65-F5344CB8AC3E}">
        <p14:creationId xmlns:p14="http://schemas.microsoft.com/office/powerpoint/2010/main" val="1187507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/>
      <p:bldP spid="14" grpId="0"/>
      <p:bldP spid="14341" grpId="0"/>
      <p:bldP spid="7" grpId="0"/>
      <p:bldP spid="8" grpId="0"/>
      <p:bldP spid="9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0063" y="1000125"/>
            <a:ext cx="800100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La capa física define el </a:t>
            </a:r>
            <a:r>
              <a:rPr lang="es-MX" sz="1800" b="1" u="sng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tipo de señal </a:t>
            </a: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a utilizar para transmitir los datos a través de un medio de transmisión  físico o inalámbrico:</a:t>
            </a:r>
          </a:p>
        </p:txBody>
      </p:sp>
      <p:sp>
        <p:nvSpPr>
          <p:cNvPr id="3077" name="Rectangle 3"/>
          <p:cNvSpPr>
            <a:spLocks noChangeArrowheads="1"/>
          </p:cNvSpPr>
          <p:nvPr/>
        </p:nvSpPr>
        <p:spPr bwMode="auto">
          <a:xfrm>
            <a:off x="4714875" y="2027238"/>
            <a:ext cx="4184650" cy="448945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MX" sz="1800">
              <a:latin typeface="ZapfHumnst BT"/>
            </a:endParaRPr>
          </a:p>
        </p:txBody>
      </p:sp>
      <p:sp>
        <p:nvSpPr>
          <p:cNvPr id="3078" name="Rectangle 4"/>
          <p:cNvSpPr>
            <a:spLocks noChangeArrowheads="1"/>
          </p:cNvSpPr>
          <p:nvPr/>
        </p:nvSpPr>
        <p:spPr bwMode="auto">
          <a:xfrm>
            <a:off x="571500" y="2000250"/>
            <a:ext cx="4025900" cy="42672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s-MX" sz="1800">
              <a:latin typeface="ZapfHumnst BT"/>
            </a:endParaRPr>
          </a:p>
        </p:txBody>
      </p:sp>
      <p:graphicFrame>
        <p:nvGraphicFramePr>
          <p:cNvPr id="3074" name="Object 2"/>
          <p:cNvGraphicFramePr>
            <a:graphicFrameLocks/>
          </p:cNvGraphicFramePr>
          <p:nvPr/>
        </p:nvGraphicFramePr>
        <p:xfrm>
          <a:off x="711200" y="2152650"/>
          <a:ext cx="3675063" cy="158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701" name="Imagen" r:id="rId3" imgW="3675063" imgH="1587500" progId="MS_ClipArt_Gallery.2">
                  <p:embed/>
                </p:oleObj>
              </mc:Choice>
              <mc:Fallback>
                <p:oleObj name="Imagen" r:id="rId3" imgW="3675063" imgH="1587500" progId="MS_ClipArt_Gallery.2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1200" y="2152650"/>
                        <a:ext cx="3675063" cy="1587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9" name="Line 7"/>
          <p:cNvSpPr>
            <a:spLocks noChangeShapeType="1"/>
          </p:cNvSpPr>
          <p:nvPr/>
        </p:nvSpPr>
        <p:spPr bwMode="auto">
          <a:xfrm>
            <a:off x="5403850" y="4246563"/>
            <a:ext cx="454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3080" name="Line 8"/>
          <p:cNvSpPr>
            <a:spLocks noChangeShapeType="1"/>
          </p:cNvSpPr>
          <p:nvPr/>
        </p:nvSpPr>
        <p:spPr bwMode="auto">
          <a:xfrm>
            <a:off x="6242050" y="4246563"/>
            <a:ext cx="454025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MX"/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5019675" y="3255963"/>
            <a:ext cx="3733800" cy="990600"/>
            <a:chOff x="3264" y="2112"/>
            <a:chExt cx="2352" cy="624"/>
          </a:xfrm>
        </p:grpSpPr>
        <p:grpSp>
          <p:nvGrpSpPr>
            <p:cNvPr id="9237" name="Group 10"/>
            <p:cNvGrpSpPr>
              <a:grpSpLocks/>
            </p:cNvGrpSpPr>
            <p:nvPr/>
          </p:nvGrpSpPr>
          <p:grpSpPr bwMode="auto">
            <a:xfrm>
              <a:off x="3792" y="2112"/>
              <a:ext cx="240" cy="624"/>
              <a:chOff x="3792" y="2112"/>
              <a:chExt cx="240" cy="624"/>
            </a:xfrm>
          </p:grpSpPr>
          <p:sp>
            <p:nvSpPr>
              <p:cNvPr id="9256" name="Line 11"/>
              <p:cNvSpPr>
                <a:spLocks noChangeShapeType="1"/>
              </p:cNvSpPr>
              <p:nvPr/>
            </p:nvSpPr>
            <p:spPr bwMode="auto">
              <a:xfrm flipV="1">
                <a:off x="3792" y="2113"/>
                <a:ext cx="0" cy="6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257" name="Line 12"/>
              <p:cNvSpPr>
                <a:spLocks noChangeShapeType="1"/>
              </p:cNvSpPr>
              <p:nvPr/>
            </p:nvSpPr>
            <p:spPr bwMode="auto">
              <a:xfrm>
                <a:off x="3794" y="2112"/>
                <a:ext cx="23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258" name="Line 13"/>
              <p:cNvSpPr>
                <a:spLocks noChangeShapeType="1"/>
              </p:cNvSpPr>
              <p:nvPr/>
            </p:nvSpPr>
            <p:spPr bwMode="auto">
              <a:xfrm>
                <a:off x="4032" y="2114"/>
                <a:ext cx="0" cy="6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grpSp>
          <p:nvGrpSpPr>
            <p:cNvPr id="9238" name="Group 14"/>
            <p:cNvGrpSpPr>
              <a:grpSpLocks/>
            </p:cNvGrpSpPr>
            <p:nvPr/>
          </p:nvGrpSpPr>
          <p:grpSpPr bwMode="auto">
            <a:xfrm>
              <a:off x="4848" y="2112"/>
              <a:ext cx="240" cy="624"/>
              <a:chOff x="4848" y="2112"/>
              <a:chExt cx="240" cy="624"/>
            </a:xfrm>
          </p:grpSpPr>
          <p:sp>
            <p:nvSpPr>
              <p:cNvPr id="9253" name="Line 15"/>
              <p:cNvSpPr>
                <a:spLocks noChangeShapeType="1"/>
              </p:cNvSpPr>
              <p:nvPr/>
            </p:nvSpPr>
            <p:spPr bwMode="auto">
              <a:xfrm flipV="1">
                <a:off x="4848" y="2113"/>
                <a:ext cx="0" cy="6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254" name="Line 16"/>
              <p:cNvSpPr>
                <a:spLocks noChangeShapeType="1"/>
              </p:cNvSpPr>
              <p:nvPr/>
            </p:nvSpPr>
            <p:spPr bwMode="auto">
              <a:xfrm>
                <a:off x="4850" y="2112"/>
                <a:ext cx="23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255" name="Line 17"/>
              <p:cNvSpPr>
                <a:spLocks noChangeShapeType="1"/>
              </p:cNvSpPr>
              <p:nvPr/>
            </p:nvSpPr>
            <p:spPr bwMode="auto">
              <a:xfrm>
                <a:off x="5088" y="2114"/>
                <a:ext cx="0" cy="6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grpSp>
          <p:nvGrpSpPr>
            <p:cNvPr id="9239" name="Group 18"/>
            <p:cNvGrpSpPr>
              <a:grpSpLocks/>
            </p:cNvGrpSpPr>
            <p:nvPr/>
          </p:nvGrpSpPr>
          <p:grpSpPr bwMode="auto">
            <a:xfrm>
              <a:off x="4320" y="2112"/>
              <a:ext cx="240" cy="624"/>
              <a:chOff x="4320" y="2112"/>
              <a:chExt cx="240" cy="624"/>
            </a:xfrm>
          </p:grpSpPr>
          <p:sp>
            <p:nvSpPr>
              <p:cNvPr id="9250" name="Line 19"/>
              <p:cNvSpPr>
                <a:spLocks noChangeShapeType="1"/>
              </p:cNvSpPr>
              <p:nvPr/>
            </p:nvSpPr>
            <p:spPr bwMode="auto">
              <a:xfrm flipV="1">
                <a:off x="4320" y="2113"/>
                <a:ext cx="0" cy="6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251" name="Line 20"/>
              <p:cNvSpPr>
                <a:spLocks noChangeShapeType="1"/>
              </p:cNvSpPr>
              <p:nvPr/>
            </p:nvSpPr>
            <p:spPr bwMode="auto">
              <a:xfrm>
                <a:off x="4322" y="2112"/>
                <a:ext cx="23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252" name="Line 21"/>
              <p:cNvSpPr>
                <a:spLocks noChangeShapeType="1"/>
              </p:cNvSpPr>
              <p:nvPr/>
            </p:nvSpPr>
            <p:spPr bwMode="auto">
              <a:xfrm>
                <a:off x="4560" y="2114"/>
                <a:ext cx="0" cy="6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grpSp>
          <p:nvGrpSpPr>
            <p:cNvPr id="9240" name="Group 22"/>
            <p:cNvGrpSpPr>
              <a:grpSpLocks/>
            </p:cNvGrpSpPr>
            <p:nvPr/>
          </p:nvGrpSpPr>
          <p:grpSpPr bwMode="auto">
            <a:xfrm>
              <a:off x="3264" y="2112"/>
              <a:ext cx="240" cy="624"/>
              <a:chOff x="3264" y="2112"/>
              <a:chExt cx="240" cy="624"/>
            </a:xfrm>
          </p:grpSpPr>
          <p:sp>
            <p:nvSpPr>
              <p:cNvPr id="9247" name="Line 23"/>
              <p:cNvSpPr>
                <a:spLocks noChangeShapeType="1"/>
              </p:cNvSpPr>
              <p:nvPr/>
            </p:nvSpPr>
            <p:spPr bwMode="auto">
              <a:xfrm flipV="1">
                <a:off x="3264" y="2113"/>
                <a:ext cx="0" cy="6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248" name="Line 24"/>
              <p:cNvSpPr>
                <a:spLocks noChangeShapeType="1"/>
              </p:cNvSpPr>
              <p:nvPr/>
            </p:nvSpPr>
            <p:spPr bwMode="auto">
              <a:xfrm>
                <a:off x="3266" y="2112"/>
                <a:ext cx="23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249" name="Line 25"/>
              <p:cNvSpPr>
                <a:spLocks noChangeShapeType="1"/>
              </p:cNvSpPr>
              <p:nvPr/>
            </p:nvSpPr>
            <p:spPr bwMode="auto">
              <a:xfrm>
                <a:off x="3504" y="2114"/>
                <a:ext cx="0" cy="6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grpSp>
          <p:nvGrpSpPr>
            <p:cNvPr id="9241" name="Group 26"/>
            <p:cNvGrpSpPr>
              <a:grpSpLocks/>
            </p:cNvGrpSpPr>
            <p:nvPr/>
          </p:nvGrpSpPr>
          <p:grpSpPr bwMode="auto">
            <a:xfrm>
              <a:off x="5376" y="2112"/>
              <a:ext cx="240" cy="624"/>
              <a:chOff x="5376" y="2112"/>
              <a:chExt cx="240" cy="624"/>
            </a:xfrm>
          </p:grpSpPr>
          <p:sp>
            <p:nvSpPr>
              <p:cNvPr id="9244" name="Line 27"/>
              <p:cNvSpPr>
                <a:spLocks noChangeShapeType="1"/>
              </p:cNvSpPr>
              <p:nvPr/>
            </p:nvSpPr>
            <p:spPr bwMode="auto">
              <a:xfrm flipV="1">
                <a:off x="5376" y="2113"/>
                <a:ext cx="0" cy="6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245" name="Line 28"/>
              <p:cNvSpPr>
                <a:spLocks noChangeShapeType="1"/>
              </p:cNvSpPr>
              <p:nvPr/>
            </p:nvSpPr>
            <p:spPr bwMode="auto">
              <a:xfrm>
                <a:off x="5378" y="2112"/>
                <a:ext cx="238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9246" name="Line 29"/>
              <p:cNvSpPr>
                <a:spLocks noChangeShapeType="1"/>
              </p:cNvSpPr>
              <p:nvPr/>
            </p:nvSpPr>
            <p:spPr bwMode="auto">
              <a:xfrm>
                <a:off x="5616" y="2114"/>
                <a:ext cx="0" cy="622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sp>
          <p:nvSpPr>
            <p:cNvPr id="9242" name="Line 30"/>
            <p:cNvSpPr>
              <a:spLocks noChangeShapeType="1"/>
            </p:cNvSpPr>
            <p:nvPr/>
          </p:nvSpPr>
          <p:spPr bwMode="auto">
            <a:xfrm>
              <a:off x="4562" y="2736"/>
              <a:ext cx="28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9243" name="Line 31"/>
            <p:cNvSpPr>
              <a:spLocks noChangeShapeType="1"/>
            </p:cNvSpPr>
            <p:nvPr/>
          </p:nvSpPr>
          <p:spPr bwMode="auto">
            <a:xfrm>
              <a:off x="5090" y="2736"/>
              <a:ext cx="28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3082" name="Rectangle 32"/>
          <p:cNvSpPr>
            <a:spLocks noChangeArrowheads="1"/>
          </p:cNvSpPr>
          <p:nvPr/>
        </p:nvSpPr>
        <p:spPr bwMode="auto">
          <a:xfrm>
            <a:off x="5003800" y="2706688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1800">
                <a:latin typeface="ZapfHumnst BT"/>
              </a:rPr>
              <a:t>1</a:t>
            </a:r>
          </a:p>
        </p:txBody>
      </p:sp>
      <p:sp>
        <p:nvSpPr>
          <p:cNvPr id="3083" name="Rectangle 33"/>
          <p:cNvSpPr>
            <a:spLocks noChangeArrowheads="1"/>
          </p:cNvSpPr>
          <p:nvPr/>
        </p:nvSpPr>
        <p:spPr bwMode="auto">
          <a:xfrm>
            <a:off x="5842000" y="2706688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1800">
                <a:latin typeface="ZapfHumnst BT"/>
              </a:rPr>
              <a:t>1</a:t>
            </a:r>
          </a:p>
        </p:txBody>
      </p:sp>
      <p:sp>
        <p:nvSpPr>
          <p:cNvPr id="3084" name="Rectangle 34"/>
          <p:cNvSpPr>
            <a:spLocks noChangeArrowheads="1"/>
          </p:cNvSpPr>
          <p:nvPr/>
        </p:nvSpPr>
        <p:spPr bwMode="auto">
          <a:xfrm>
            <a:off x="6680200" y="2706688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1800">
                <a:latin typeface="ZapfHumnst BT"/>
              </a:rPr>
              <a:t>1</a:t>
            </a:r>
          </a:p>
        </p:txBody>
      </p:sp>
      <p:sp>
        <p:nvSpPr>
          <p:cNvPr id="3085" name="Rectangle 35"/>
          <p:cNvSpPr>
            <a:spLocks noChangeArrowheads="1"/>
          </p:cNvSpPr>
          <p:nvPr/>
        </p:nvSpPr>
        <p:spPr bwMode="auto">
          <a:xfrm>
            <a:off x="7518400" y="2706688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1800">
                <a:latin typeface="ZapfHumnst BT"/>
              </a:rPr>
              <a:t>1</a:t>
            </a:r>
          </a:p>
        </p:txBody>
      </p:sp>
      <p:sp>
        <p:nvSpPr>
          <p:cNvPr id="3086" name="Rectangle 36"/>
          <p:cNvSpPr>
            <a:spLocks noChangeArrowheads="1"/>
          </p:cNvSpPr>
          <p:nvPr/>
        </p:nvSpPr>
        <p:spPr bwMode="auto">
          <a:xfrm>
            <a:off x="8432800" y="2706688"/>
            <a:ext cx="314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1800">
                <a:latin typeface="ZapfHumnst BT"/>
              </a:rPr>
              <a:t>1</a:t>
            </a:r>
          </a:p>
        </p:txBody>
      </p:sp>
      <p:sp>
        <p:nvSpPr>
          <p:cNvPr id="3087" name="Rectangle 37"/>
          <p:cNvSpPr>
            <a:spLocks noChangeArrowheads="1"/>
          </p:cNvSpPr>
          <p:nvPr/>
        </p:nvSpPr>
        <p:spPr bwMode="auto">
          <a:xfrm>
            <a:off x="5461000" y="4230688"/>
            <a:ext cx="24304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1800">
                <a:latin typeface="ZapfHumnst BT"/>
              </a:rPr>
              <a:t>0          0        0         0</a:t>
            </a:r>
          </a:p>
        </p:txBody>
      </p:sp>
      <p:sp>
        <p:nvSpPr>
          <p:cNvPr id="3088" name="Rectangle 38"/>
          <p:cNvSpPr>
            <a:spLocks noChangeArrowheads="1"/>
          </p:cNvSpPr>
          <p:nvPr/>
        </p:nvSpPr>
        <p:spPr bwMode="auto">
          <a:xfrm>
            <a:off x="1250950" y="3829050"/>
            <a:ext cx="24082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Señales  Analógicas</a:t>
            </a:r>
          </a:p>
        </p:txBody>
      </p:sp>
      <p:sp>
        <p:nvSpPr>
          <p:cNvPr id="3089" name="Rectangle 39"/>
          <p:cNvSpPr>
            <a:spLocks noChangeArrowheads="1"/>
          </p:cNvSpPr>
          <p:nvPr/>
        </p:nvSpPr>
        <p:spPr bwMode="auto">
          <a:xfrm>
            <a:off x="5781675" y="2173288"/>
            <a:ext cx="208438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Señales Digitales</a:t>
            </a:r>
          </a:p>
        </p:txBody>
      </p:sp>
      <p:sp>
        <p:nvSpPr>
          <p:cNvPr id="3090" name="Rectangle 41"/>
          <p:cNvSpPr>
            <a:spLocks noChangeArrowheads="1"/>
          </p:cNvSpPr>
          <p:nvPr/>
        </p:nvSpPr>
        <p:spPr bwMode="auto">
          <a:xfrm>
            <a:off x="4714875" y="4687888"/>
            <a:ext cx="4267200" cy="179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marL="342900" indent="-342900" algn="just" defTabSz="762000" eaLnBrk="0" hangingPunct="0">
              <a:lnSpc>
                <a:spcPts val="25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Monotype Sorts"/>
              <a:buChar char="o"/>
            </a:pPr>
            <a:r>
              <a:rPr lang="es-MX" sz="1600">
                <a:latin typeface="ZapfHumnst BT"/>
              </a:rPr>
              <a:t>Toma la forma de pulsos eléctricos (on-off) separados creando cuadrados y no ondas. </a:t>
            </a:r>
          </a:p>
          <a:p>
            <a:pPr marL="342900" indent="-342900" algn="just" defTabSz="762000" eaLnBrk="0" hangingPunct="0">
              <a:lnSpc>
                <a:spcPts val="25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Monotype Sorts"/>
              <a:buChar char="o"/>
            </a:pPr>
            <a:r>
              <a:rPr lang="es-MX" sz="1600">
                <a:latin typeface="ZapfHumnst BT"/>
              </a:rPr>
              <a:t>Un pulso transmitido equivale a 1.</a:t>
            </a:r>
          </a:p>
          <a:p>
            <a:pPr marL="342900" indent="-342900" algn="just" defTabSz="762000" eaLnBrk="0" hangingPunct="0">
              <a:lnSpc>
                <a:spcPts val="25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Monotype Sorts"/>
              <a:buChar char="o"/>
            </a:pPr>
            <a:r>
              <a:rPr lang="es-MX" sz="1600">
                <a:latin typeface="ZapfHumnst BT"/>
              </a:rPr>
              <a:t>Ausencia de pulso equivale a 0.</a:t>
            </a:r>
            <a:endParaRPr lang="es-MX" sz="1800">
              <a:latin typeface="ZapfHumnst BT"/>
            </a:endParaRPr>
          </a:p>
        </p:txBody>
      </p:sp>
      <p:sp>
        <p:nvSpPr>
          <p:cNvPr id="3091" name="54 CuadroTexto"/>
          <p:cNvSpPr txBox="1">
            <a:spLocks noChangeArrowheads="1"/>
          </p:cNvSpPr>
          <p:nvPr/>
        </p:nvSpPr>
        <p:spPr bwMode="auto">
          <a:xfrm>
            <a:off x="544513" y="4521200"/>
            <a:ext cx="3929063" cy="102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ts val="25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Monotype Sorts"/>
              <a:buChar char="o"/>
            </a:pPr>
            <a:r>
              <a:rPr lang="es-MX" sz="1600" dirty="0">
                <a:latin typeface="ZapfHumnst BT"/>
              </a:rPr>
              <a:t>Toma la forma de onda continua dentro de un cierto rango de frecuencia.</a:t>
            </a:r>
            <a:endParaRPr lang="es-MX" dirty="0"/>
          </a:p>
        </p:txBody>
      </p:sp>
      <p:sp>
        <p:nvSpPr>
          <p:cNvPr id="42" name="54 CuadroTexto"/>
          <p:cNvSpPr txBox="1">
            <a:spLocks noChangeArrowheads="1"/>
          </p:cNvSpPr>
          <p:nvPr/>
        </p:nvSpPr>
        <p:spPr bwMode="auto">
          <a:xfrm>
            <a:off x="571500" y="5299075"/>
            <a:ext cx="3929063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ts val="2500"/>
              </a:lnSpc>
              <a:spcBef>
                <a:spcPct val="20000"/>
              </a:spcBef>
              <a:buClr>
                <a:schemeClr val="accent1"/>
              </a:buClr>
              <a:buSzPct val="70000"/>
              <a:buFont typeface="Monotype Sorts"/>
              <a:buChar char="o"/>
            </a:pPr>
            <a:r>
              <a:rPr lang="es-MX" sz="1600" dirty="0">
                <a:latin typeface="ZapfHumnst BT"/>
              </a:rPr>
              <a:t>Teléfono, TV, radio fueron diseñados para usar este tipo de señales.</a:t>
            </a:r>
            <a:endParaRPr lang="es-MX" dirty="0"/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Capa física</a:t>
            </a:r>
          </a:p>
        </p:txBody>
      </p:sp>
    </p:spTree>
    <p:extLst>
      <p:ext uri="{BB962C8B-B14F-4D97-AF65-F5344CB8AC3E}">
        <p14:creationId xmlns:p14="http://schemas.microsoft.com/office/powerpoint/2010/main" val="273826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3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1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3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0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6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5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077" grpId="0" animBg="1"/>
      <p:bldP spid="3078" grpId="0" animBg="1"/>
      <p:bldP spid="3079" grpId="0" animBg="1"/>
      <p:bldP spid="3080" grpId="0" animBg="1"/>
      <p:bldP spid="3082" grpId="0"/>
      <p:bldP spid="3083" grpId="0"/>
      <p:bldP spid="3084" grpId="0"/>
      <p:bldP spid="3085" grpId="0"/>
      <p:bldP spid="3086" grpId="0"/>
      <p:bldP spid="3087" grpId="0"/>
      <p:bldP spid="3088" grpId="0"/>
      <p:bldP spid="3089" grpId="0"/>
      <p:bldP spid="3090" grpId="0"/>
      <p:bldP spid="3091" grpId="0"/>
      <p:bldP spid="4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3"/>
          <p:cNvSpPr>
            <a:spLocks noChangeArrowheads="1"/>
          </p:cNvSpPr>
          <p:nvPr/>
        </p:nvSpPr>
        <p:spPr bwMode="auto">
          <a:xfrm>
            <a:off x="701675" y="1401763"/>
            <a:ext cx="75438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s-MX" sz="2000">
              <a:latin typeface="ZapfHumnst BT"/>
            </a:endParaRPr>
          </a:p>
        </p:txBody>
      </p:sp>
      <p:graphicFrame>
        <p:nvGraphicFramePr>
          <p:cNvPr id="10244" name="Object 2"/>
          <p:cNvGraphicFramePr>
            <a:graphicFrameLocks/>
          </p:cNvGraphicFramePr>
          <p:nvPr/>
        </p:nvGraphicFramePr>
        <p:xfrm>
          <a:off x="298450" y="2176463"/>
          <a:ext cx="3676650" cy="196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0" name="Imagen" r:id="rId3" imgW="3676650" imgH="1965325" progId="MS_ClipArt_Gallery.2">
                  <p:embed/>
                </p:oleObj>
              </mc:Choice>
              <mc:Fallback>
                <p:oleObj name="Imagen" r:id="rId3" imgW="3676650" imgH="1965325" progId="MS_ClipArt_Gallery.2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450" y="2176463"/>
                        <a:ext cx="3676650" cy="1965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1219200" y="4221163"/>
            <a:ext cx="23479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2000">
                <a:latin typeface="ZapfHumnst BT"/>
              </a:rPr>
              <a:t>Líneas de Teléfono</a:t>
            </a:r>
          </a:p>
          <a:p>
            <a:pPr defTabSz="762000" eaLnBrk="0" hangingPunct="0"/>
            <a:r>
              <a:rPr lang="es-MX" sz="2000">
                <a:latin typeface="ZapfHumnst BT"/>
              </a:rPr>
              <a:t>Cable Coaxial</a:t>
            </a:r>
          </a:p>
          <a:p>
            <a:pPr defTabSz="762000" eaLnBrk="0" hangingPunct="0"/>
            <a:r>
              <a:rPr lang="es-MX" sz="2000">
                <a:latin typeface="ZapfHumnst BT"/>
              </a:rPr>
              <a:t>Microondas</a:t>
            </a:r>
          </a:p>
        </p:txBody>
      </p:sp>
      <p:graphicFrame>
        <p:nvGraphicFramePr>
          <p:cNvPr id="10246" name="Object 3"/>
          <p:cNvGraphicFramePr>
            <a:graphicFrameLocks/>
          </p:cNvGraphicFramePr>
          <p:nvPr/>
        </p:nvGraphicFramePr>
        <p:xfrm>
          <a:off x="374650" y="1563688"/>
          <a:ext cx="20129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1" name="Imagen" r:id="rId5" imgW="2012950" imgH="977900" progId="MS_ClipArt_Gallery.2">
                  <p:embed/>
                </p:oleObj>
              </mc:Choice>
              <mc:Fallback>
                <p:oleObj name="Imagen" r:id="rId5" imgW="2012950" imgH="977900" progId="MS_ClipArt_Gallery.2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4650" y="1563688"/>
                        <a:ext cx="201295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609600" y="1020763"/>
            <a:ext cx="15541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Analógicas</a:t>
            </a:r>
          </a:p>
        </p:txBody>
      </p:sp>
      <p:graphicFrame>
        <p:nvGraphicFramePr>
          <p:cNvPr id="10248" name="Object 4"/>
          <p:cNvGraphicFramePr>
            <a:graphicFrameLocks/>
          </p:cNvGraphicFramePr>
          <p:nvPr/>
        </p:nvGraphicFramePr>
        <p:xfrm>
          <a:off x="4360863" y="5183188"/>
          <a:ext cx="1912937" cy="1168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2" name="Imagen" r:id="rId7" imgW="1912938" imgH="1168400" progId="MS_ClipArt_Gallery.2">
                  <p:embed/>
                </p:oleObj>
              </mc:Choice>
              <mc:Fallback>
                <p:oleObj name="Imagen" r:id="rId7" imgW="1912938" imgH="1168400" progId="MS_ClipArt_Gallery.2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0863" y="5183188"/>
                        <a:ext cx="1912937" cy="1168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9" name="Object 5"/>
          <p:cNvGraphicFramePr>
            <a:graphicFrameLocks/>
          </p:cNvGraphicFramePr>
          <p:nvPr/>
        </p:nvGraphicFramePr>
        <p:xfrm>
          <a:off x="5786438" y="1143000"/>
          <a:ext cx="2697162" cy="246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953" name="Imagen" r:id="rId9" imgW="2697163" imgH="2465388" progId="MS_ClipArt_Gallery.2">
                  <p:embed/>
                </p:oleObj>
              </mc:Choice>
              <mc:Fallback>
                <p:oleObj name="Imagen" r:id="rId9" imgW="2697163" imgH="2465388" progId="MS_ClipArt_Gallery.2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86438" y="1143000"/>
                        <a:ext cx="2697162" cy="2465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50" name="Rectangle 10"/>
          <p:cNvSpPr>
            <a:spLocks noChangeArrowheads="1"/>
          </p:cNvSpPr>
          <p:nvPr/>
        </p:nvSpPr>
        <p:spPr bwMode="auto">
          <a:xfrm>
            <a:off x="6324600" y="3763963"/>
            <a:ext cx="17399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2000">
                <a:latin typeface="ZapfHumnst BT"/>
              </a:rPr>
              <a:t>Computadora</a:t>
            </a:r>
          </a:p>
        </p:txBody>
      </p:sp>
      <p:grpSp>
        <p:nvGrpSpPr>
          <p:cNvPr id="10251" name="Group 11"/>
          <p:cNvGrpSpPr>
            <a:grpSpLocks/>
          </p:cNvGrpSpPr>
          <p:nvPr/>
        </p:nvGrpSpPr>
        <p:grpSpPr bwMode="auto">
          <a:xfrm>
            <a:off x="5181600" y="1906588"/>
            <a:ext cx="1828800" cy="381000"/>
            <a:chOff x="3504" y="960"/>
            <a:chExt cx="1152" cy="240"/>
          </a:xfrm>
        </p:grpSpPr>
        <p:grpSp>
          <p:nvGrpSpPr>
            <p:cNvPr id="10256" name="Group 12"/>
            <p:cNvGrpSpPr>
              <a:grpSpLocks/>
            </p:cNvGrpSpPr>
            <p:nvPr/>
          </p:nvGrpSpPr>
          <p:grpSpPr bwMode="auto">
            <a:xfrm>
              <a:off x="3504" y="960"/>
              <a:ext cx="1152" cy="240"/>
              <a:chOff x="3504" y="960"/>
              <a:chExt cx="1152" cy="240"/>
            </a:xfrm>
          </p:grpSpPr>
          <p:grpSp>
            <p:nvGrpSpPr>
              <p:cNvPr id="10259" name="Group 13"/>
              <p:cNvGrpSpPr>
                <a:grpSpLocks/>
              </p:cNvGrpSpPr>
              <p:nvPr/>
            </p:nvGrpSpPr>
            <p:grpSpPr bwMode="auto">
              <a:xfrm>
                <a:off x="3763" y="960"/>
                <a:ext cx="117" cy="240"/>
                <a:chOff x="3763" y="960"/>
                <a:chExt cx="117" cy="240"/>
              </a:xfrm>
            </p:grpSpPr>
            <p:sp>
              <p:nvSpPr>
                <p:cNvPr id="10278" name="Line 14"/>
                <p:cNvSpPr>
                  <a:spLocks noChangeShapeType="1"/>
                </p:cNvSpPr>
                <p:nvPr/>
              </p:nvSpPr>
              <p:spPr bwMode="auto">
                <a:xfrm flipV="1">
                  <a:off x="3763" y="961"/>
                  <a:ext cx="0" cy="2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0279" name="Line 15"/>
                <p:cNvSpPr>
                  <a:spLocks noChangeShapeType="1"/>
                </p:cNvSpPr>
                <p:nvPr/>
              </p:nvSpPr>
              <p:spPr bwMode="auto">
                <a:xfrm>
                  <a:off x="3765" y="960"/>
                  <a:ext cx="11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0280" name="Line 16"/>
                <p:cNvSpPr>
                  <a:spLocks noChangeShapeType="1"/>
                </p:cNvSpPr>
                <p:nvPr/>
              </p:nvSpPr>
              <p:spPr bwMode="auto">
                <a:xfrm>
                  <a:off x="3880" y="962"/>
                  <a:ext cx="0" cy="2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</p:grpSp>
          <p:grpSp>
            <p:nvGrpSpPr>
              <p:cNvPr id="10260" name="Group 17"/>
              <p:cNvGrpSpPr>
                <a:grpSpLocks/>
              </p:cNvGrpSpPr>
              <p:nvPr/>
            </p:nvGrpSpPr>
            <p:grpSpPr bwMode="auto">
              <a:xfrm>
                <a:off x="4280" y="960"/>
                <a:ext cx="117" cy="240"/>
                <a:chOff x="4280" y="960"/>
                <a:chExt cx="117" cy="240"/>
              </a:xfrm>
            </p:grpSpPr>
            <p:sp>
              <p:nvSpPr>
                <p:cNvPr id="10275" name="Line 18"/>
                <p:cNvSpPr>
                  <a:spLocks noChangeShapeType="1"/>
                </p:cNvSpPr>
                <p:nvPr/>
              </p:nvSpPr>
              <p:spPr bwMode="auto">
                <a:xfrm flipV="1">
                  <a:off x="4280" y="961"/>
                  <a:ext cx="0" cy="2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0276" name="Line 19"/>
                <p:cNvSpPr>
                  <a:spLocks noChangeShapeType="1"/>
                </p:cNvSpPr>
                <p:nvPr/>
              </p:nvSpPr>
              <p:spPr bwMode="auto">
                <a:xfrm>
                  <a:off x="4282" y="960"/>
                  <a:ext cx="115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0277" name="Line 20"/>
                <p:cNvSpPr>
                  <a:spLocks noChangeShapeType="1"/>
                </p:cNvSpPr>
                <p:nvPr/>
              </p:nvSpPr>
              <p:spPr bwMode="auto">
                <a:xfrm>
                  <a:off x="4397" y="962"/>
                  <a:ext cx="0" cy="2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</p:grpSp>
          <p:grpSp>
            <p:nvGrpSpPr>
              <p:cNvPr id="10261" name="Group 21"/>
              <p:cNvGrpSpPr>
                <a:grpSpLocks/>
              </p:cNvGrpSpPr>
              <p:nvPr/>
            </p:nvGrpSpPr>
            <p:grpSpPr bwMode="auto">
              <a:xfrm>
                <a:off x="4021" y="960"/>
                <a:ext cx="118" cy="240"/>
                <a:chOff x="4021" y="960"/>
                <a:chExt cx="118" cy="240"/>
              </a:xfrm>
            </p:grpSpPr>
            <p:sp>
              <p:nvSpPr>
                <p:cNvPr id="10272" name="Line 22"/>
                <p:cNvSpPr>
                  <a:spLocks noChangeShapeType="1"/>
                </p:cNvSpPr>
                <p:nvPr/>
              </p:nvSpPr>
              <p:spPr bwMode="auto">
                <a:xfrm flipV="1">
                  <a:off x="4021" y="961"/>
                  <a:ext cx="0" cy="2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0273" name="Line 23"/>
                <p:cNvSpPr>
                  <a:spLocks noChangeShapeType="1"/>
                </p:cNvSpPr>
                <p:nvPr/>
              </p:nvSpPr>
              <p:spPr bwMode="auto">
                <a:xfrm>
                  <a:off x="4023" y="960"/>
                  <a:ext cx="11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0274" name="Line 24"/>
                <p:cNvSpPr>
                  <a:spLocks noChangeShapeType="1"/>
                </p:cNvSpPr>
                <p:nvPr/>
              </p:nvSpPr>
              <p:spPr bwMode="auto">
                <a:xfrm>
                  <a:off x="4139" y="962"/>
                  <a:ext cx="0" cy="2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</p:grpSp>
          <p:grpSp>
            <p:nvGrpSpPr>
              <p:cNvPr id="10262" name="Group 25"/>
              <p:cNvGrpSpPr>
                <a:grpSpLocks/>
              </p:cNvGrpSpPr>
              <p:nvPr/>
            </p:nvGrpSpPr>
            <p:grpSpPr bwMode="auto">
              <a:xfrm>
                <a:off x="3504" y="960"/>
                <a:ext cx="118" cy="240"/>
                <a:chOff x="3504" y="960"/>
                <a:chExt cx="118" cy="240"/>
              </a:xfrm>
            </p:grpSpPr>
            <p:sp>
              <p:nvSpPr>
                <p:cNvPr id="10269" name="Line 26"/>
                <p:cNvSpPr>
                  <a:spLocks noChangeShapeType="1"/>
                </p:cNvSpPr>
                <p:nvPr/>
              </p:nvSpPr>
              <p:spPr bwMode="auto">
                <a:xfrm flipV="1">
                  <a:off x="3504" y="961"/>
                  <a:ext cx="0" cy="2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0270" name="Line 27"/>
                <p:cNvSpPr>
                  <a:spLocks noChangeShapeType="1"/>
                </p:cNvSpPr>
                <p:nvPr/>
              </p:nvSpPr>
              <p:spPr bwMode="auto">
                <a:xfrm>
                  <a:off x="3506" y="960"/>
                  <a:ext cx="11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0271" name="Line 28"/>
                <p:cNvSpPr>
                  <a:spLocks noChangeShapeType="1"/>
                </p:cNvSpPr>
                <p:nvPr/>
              </p:nvSpPr>
              <p:spPr bwMode="auto">
                <a:xfrm>
                  <a:off x="3622" y="962"/>
                  <a:ext cx="0" cy="2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</p:grpSp>
          <p:grpSp>
            <p:nvGrpSpPr>
              <p:cNvPr id="10263" name="Group 29"/>
              <p:cNvGrpSpPr>
                <a:grpSpLocks/>
              </p:cNvGrpSpPr>
              <p:nvPr/>
            </p:nvGrpSpPr>
            <p:grpSpPr bwMode="auto">
              <a:xfrm>
                <a:off x="4538" y="960"/>
                <a:ext cx="118" cy="240"/>
                <a:chOff x="4538" y="960"/>
                <a:chExt cx="118" cy="240"/>
              </a:xfrm>
            </p:grpSpPr>
            <p:sp>
              <p:nvSpPr>
                <p:cNvPr id="10266" name="Line 30"/>
                <p:cNvSpPr>
                  <a:spLocks noChangeShapeType="1"/>
                </p:cNvSpPr>
                <p:nvPr/>
              </p:nvSpPr>
              <p:spPr bwMode="auto">
                <a:xfrm flipV="1">
                  <a:off x="4538" y="961"/>
                  <a:ext cx="0" cy="2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0267" name="Line 31"/>
                <p:cNvSpPr>
                  <a:spLocks noChangeShapeType="1"/>
                </p:cNvSpPr>
                <p:nvPr/>
              </p:nvSpPr>
              <p:spPr bwMode="auto">
                <a:xfrm>
                  <a:off x="4540" y="960"/>
                  <a:ext cx="116" cy="0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  <p:sp>
              <p:nvSpPr>
                <p:cNvPr id="10268" name="Line 32"/>
                <p:cNvSpPr>
                  <a:spLocks noChangeShapeType="1"/>
                </p:cNvSpPr>
                <p:nvPr/>
              </p:nvSpPr>
              <p:spPr bwMode="auto">
                <a:xfrm>
                  <a:off x="4656" y="962"/>
                  <a:ext cx="0" cy="238"/>
                </a:xfrm>
                <a:prstGeom prst="lin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 type="none" w="sm" len="sm"/>
                  <a:tailEnd type="none" w="sm" len="sm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s-MX"/>
                </a:p>
              </p:txBody>
            </p:sp>
          </p:grpSp>
          <p:sp>
            <p:nvSpPr>
              <p:cNvPr id="10264" name="Line 33"/>
              <p:cNvSpPr>
                <a:spLocks noChangeShapeType="1"/>
              </p:cNvSpPr>
              <p:nvPr/>
            </p:nvSpPr>
            <p:spPr bwMode="auto">
              <a:xfrm>
                <a:off x="4141" y="1200"/>
                <a:ext cx="13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  <p:sp>
            <p:nvSpPr>
              <p:cNvPr id="10265" name="Line 34"/>
              <p:cNvSpPr>
                <a:spLocks noChangeShapeType="1"/>
              </p:cNvSpPr>
              <p:nvPr/>
            </p:nvSpPr>
            <p:spPr bwMode="auto">
              <a:xfrm>
                <a:off x="4399" y="1200"/>
                <a:ext cx="139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s-MX"/>
              </a:p>
            </p:txBody>
          </p:sp>
        </p:grpSp>
        <p:sp>
          <p:nvSpPr>
            <p:cNvPr id="10257" name="Line 35"/>
            <p:cNvSpPr>
              <a:spLocks noChangeShapeType="1"/>
            </p:cNvSpPr>
            <p:nvPr/>
          </p:nvSpPr>
          <p:spPr bwMode="auto">
            <a:xfrm>
              <a:off x="3650" y="1200"/>
              <a:ext cx="1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  <p:sp>
          <p:nvSpPr>
            <p:cNvPr id="10258" name="Line 36"/>
            <p:cNvSpPr>
              <a:spLocks noChangeShapeType="1"/>
            </p:cNvSpPr>
            <p:nvPr/>
          </p:nvSpPr>
          <p:spPr bwMode="auto">
            <a:xfrm>
              <a:off x="3890" y="1200"/>
              <a:ext cx="142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s-MX"/>
            </a:p>
          </p:txBody>
        </p:sp>
      </p:grpSp>
      <p:sp>
        <p:nvSpPr>
          <p:cNvPr id="10252" name="Rectangle 37"/>
          <p:cNvSpPr>
            <a:spLocks noChangeArrowheads="1"/>
          </p:cNvSpPr>
          <p:nvPr/>
        </p:nvSpPr>
        <p:spPr bwMode="auto">
          <a:xfrm>
            <a:off x="5486400" y="1249363"/>
            <a:ext cx="125412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2075" tIns="46038" rIns="92075" bIns="46038">
            <a:spAutoFit/>
          </a:bodyPr>
          <a:lstStyle/>
          <a:p>
            <a:pPr defTabSz="762000" eaLnBrk="0" hangingPunct="0"/>
            <a:r>
              <a:rPr lang="es-MX" sz="20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Digitales</a:t>
            </a:r>
          </a:p>
        </p:txBody>
      </p:sp>
      <p:sp>
        <p:nvSpPr>
          <p:cNvPr id="10253" name="Arc 38"/>
          <p:cNvSpPr>
            <a:spLocks/>
          </p:cNvSpPr>
          <p:nvPr/>
        </p:nvSpPr>
        <p:spPr bwMode="auto">
          <a:xfrm>
            <a:off x="3813175" y="3586163"/>
            <a:ext cx="1068388" cy="1295400"/>
          </a:xfrm>
          <a:custGeom>
            <a:avLst/>
            <a:gdLst>
              <a:gd name="T0" fmla="*/ 0 w 21632"/>
              <a:gd name="T1" fmla="*/ 0 h 21600"/>
              <a:gd name="T2" fmla="*/ 2147483647 w 21632"/>
              <a:gd name="T3" fmla="*/ 2147483647 h 21600"/>
              <a:gd name="T4" fmla="*/ 2147483647 w 21632"/>
              <a:gd name="T5" fmla="*/ 2147483647 h 21600"/>
              <a:gd name="T6" fmla="*/ 0 60000 65536"/>
              <a:gd name="T7" fmla="*/ 0 60000 65536"/>
              <a:gd name="T8" fmla="*/ 0 60000 65536"/>
              <a:gd name="T9" fmla="*/ 0 w 21632"/>
              <a:gd name="T10" fmla="*/ 0 h 21600"/>
              <a:gd name="T11" fmla="*/ 21632 w 21632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32" h="21600" fill="none" extrusionOk="0">
                <a:moveTo>
                  <a:pt x="0" y="0"/>
                </a:moveTo>
                <a:cubicBezTo>
                  <a:pt x="10" y="0"/>
                  <a:pt x="21" y="-1"/>
                  <a:pt x="32" y="0"/>
                </a:cubicBezTo>
                <a:cubicBezTo>
                  <a:pt x="11961" y="0"/>
                  <a:pt x="21632" y="9670"/>
                  <a:pt x="21632" y="21600"/>
                </a:cubicBezTo>
              </a:path>
              <a:path w="21632" h="21600" stroke="0" extrusionOk="0">
                <a:moveTo>
                  <a:pt x="0" y="0"/>
                </a:moveTo>
                <a:cubicBezTo>
                  <a:pt x="10" y="0"/>
                  <a:pt x="21" y="-1"/>
                  <a:pt x="32" y="0"/>
                </a:cubicBezTo>
                <a:cubicBezTo>
                  <a:pt x="11961" y="0"/>
                  <a:pt x="21632" y="9670"/>
                  <a:pt x="21632" y="21600"/>
                </a:cubicBezTo>
                <a:lnTo>
                  <a:pt x="32" y="21600"/>
                </a:lnTo>
                <a:lnTo>
                  <a:pt x="0" y="0"/>
                </a:lnTo>
                <a:close/>
              </a:path>
            </a:pathLst>
          </a:custGeom>
          <a:noFill/>
          <a:ln w="76200" cap="rnd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10254" name="Arc 39"/>
          <p:cNvSpPr>
            <a:spLocks/>
          </p:cNvSpPr>
          <p:nvPr/>
        </p:nvSpPr>
        <p:spPr bwMode="auto">
          <a:xfrm>
            <a:off x="5184775" y="3586163"/>
            <a:ext cx="457200" cy="1219200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0 h 21600"/>
              <a:gd name="T4" fmla="*/ 2147483647 w 21600"/>
              <a:gd name="T5" fmla="*/ 2147483647 h 21600"/>
              <a:gd name="T6" fmla="*/ 0 60000 65536"/>
              <a:gd name="T7" fmla="*/ 0 60000 65536"/>
              <a:gd name="T8" fmla="*/ 0 60000 65536"/>
              <a:gd name="T9" fmla="*/ 0 w 21600"/>
              <a:gd name="T10" fmla="*/ 0 h 21600"/>
              <a:gd name="T11" fmla="*/ 21600 w 21600"/>
              <a:gd name="T12" fmla="*/ 21600 h 2160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21600" h="21600" fill="none" extrusionOk="0">
                <a:moveTo>
                  <a:pt x="0" y="21544"/>
                </a:moveTo>
                <a:cubicBezTo>
                  <a:pt x="30" y="9665"/>
                  <a:pt x="9646" y="41"/>
                  <a:pt x="21525" y="0"/>
                </a:cubicBezTo>
              </a:path>
              <a:path w="21600" h="21600" stroke="0" extrusionOk="0">
                <a:moveTo>
                  <a:pt x="0" y="21544"/>
                </a:moveTo>
                <a:cubicBezTo>
                  <a:pt x="30" y="9665"/>
                  <a:pt x="9646" y="41"/>
                  <a:pt x="21525" y="0"/>
                </a:cubicBezTo>
                <a:lnTo>
                  <a:pt x="21600" y="21600"/>
                </a:lnTo>
                <a:lnTo>
                  <a:pt x="0" y="21544"/>
                </a:lnTo>
                <a:close/>
              </a:path>
            </a:pathLst>
          </a:custGeom>
          <a:noFill/>
          <a:ln w="76200" cap="rnd">
            <a:solidFill>
              <a:schemeClr val="tx1"/>
            </a:solidFill>
            <a:round/>
            <a:headEnd type="stealth" w="med" len="med"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s-MX"/>
          </a:p>
        </p:txBody>
      </p:sp>
      <p:sp>
        <p:nvSpPr>
          <p:cNvPr id="10255" name="Rectangle 40"/>
          <p:cNvSpPr>
            <a:spLocks noChangeArrowheads="1"/>
          </p:cNvSpPr>
          <p:nvPr/>
        </p:nvSpPr>
        <p:spPr bwMode="auto">
          <a:xfrm>
            <a:off x="6232525" y="5319713"/>
            <a:ext cx="17684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46038" rIns="92075" bIns="46038">
            <a:spAutoFit/>
          </a:bodyPr>
          <a:lstStyle/>
          <a:p>
            <a:pPr defTabSz="762000" eaLnBrk="0" hangingPunct="0"/>
            <a:r>
              <a:rPr lang="es-MX" sz="2000" b="1">
                <a:latin typeface="ZapfHumnst BT"/>
              </a:rPr>
              <a:t>MODEM</a:t>
            </a:r>
          </a:p>
          <a:p>
            <a:pPr defTabSz="762000" eaLnBrk="0" hangingPunct="0"/>
            <a:r>
              <a:rPr lang="es-MX" sz="2000">
                <a:latin typeface="ZapfHumnst BT"/>
              </a:rPr>
              <a:t>Convierte </a:t>
            </a:r>
          </a:p>
          <a:p>
            <a:pPr defTabSz="762000" eaLnBrk="0" hangingPunct="0"/>
            <a:r>
              <a:rPr lang="es-MX" sz="2000">
                <a:latin typeface="ZapfHumnst BT"/>
              </a:rPr>
              <a:t>señales</a:t>
            </a:r>
          </a:p>
        </p:txBody>
      </p: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Capa física</a:t>
            </a:r>
          </a:p>
        </p:txBody>
      </p:sp>
    </p:spTree>
    <p:extLst>
      <p:ext uri="{BB962C8B-B14F-4D97-AF65-F5344CB8AC3E}">
        <p14:creationId xmlns:p14="http://schemas.microsoft.com/office/powerpoint/2010/main" val="75173406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89248" y="952557"/>
            <a:ext cx="6286500" cy="56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La capa física define el </a:t>
            </a:r>
            <a:r>
              <a:rPr lang="es-MX" sz="1800" b="1" u="sng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tipo de conector </a:t>
            </a: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a utilizar: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71500" y="1651805"/>
            <a:ext cx="535781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Times New Roman" pitchFamily="18" charset="0"/>
              <a:buAutoNum type="arabicPeriod"/>
            </a:pPr>
            <a:r>
              <a:rPr lang="es-MX" sz="1800" b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RJ45</a:t>
            </a:r>
          </a:p>
        </p:txBody>
      </p:sp>
      <p:sp>
        <p:nvSpPr>
          <p:cNvPr id="15365" name="25 CuadroTexto"/>
          <p:cNvSpPr txBox="1">
            <a:spLocks noChangeArrowheads="1"/>
          </p:cNvSpPr>
          <p:nvPr/>
        </p:nvSpPr>
        <p:spPr bwMode="auto">
          <a:xfrm>
            <a:off x="857250" y="2271713"/>
            <a:ext cx="7500938" cy="880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MX" sz="1800" dirty="0">
                <a:latin typeface="ZapfHumnst BT"/>
              </a:rPr>
              <a:t>Es una interfaz física usada para conectar redes de cableado estructurado, (categorías 5, 6, 7 y 8). </a:t>
            </a:r>
          </a:p>
        </p:txBody>
      </p:sp>
      <p:sp>
        <p:nvSpPr>
          <p:cNvPr id="15366" name="16 CuadroTexto"/>
          <p:cNvSpPr txBox="1">
            <a:spLocks noChangeArrowheads="1"/>
          </p:cNvSpPr>
          <p:nvPr/>
        </p:nvSpPr>
        <p:spPr bwMode="auto">
          <a:xfrm>
            <a:off x="857250" y="3259138"/>
            <a:ext cx="3929063" cy="21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MX" sz="1800">
                <a:latin typeface="ZapfHumnst BT"/>
              </a:rPr>
              <a:t>Posee ocho "pines“ o conexiones eléctricas, que normalmente se usan como extremos de cables de </a:t>
            </a:r>
            <a:r>
              <a:rPr lang="es-MX" sz="1800" b="1">
                <a:latin typeface="ZapfHumnst BT"/>
              </a:rPr>
              <a:t>par trenzado</a:t>
            </a:r>
            <a:r>
              <a:rPr lang="es-MX" sz="1800">
                <a:latin typeface="ZapfHumnst BT"/>
              </a:rPr>
              <a:t> (cables de red </a:t>
            </a:r>
            <a:r>
              <a:rPr lang="es-MX" sz="1800" b="1">
                <a:latin typeface="ZapfHumnst BT"/>
              </a:rPr>
              <a:t>Ethernet</a:t>
            </a:r>
            <a:r>
              <a:rPr lang="es-MX" sz="1800">
                <a:latin typeface="ZapfHumnst BT"/>
              </a:rPr>
              <a:t>) de 8 pines (4 pares). </a:t>
            </a:r>
          </a:p>
        </p:txBody>
      </p:sp>
      <p:pic>
        <p:nvPicPr>
          <p:cNvPr id="1127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938" y="2857500"/>
            <a:ext cx="2938462" cy="3214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Capa física</a:t>
            </a:r>
          </a:p>
        </p:txBody>
      </p:sp>
    </p:spTree>
    <p:extLst>
      <p:ext uri="{BB962C8B-B14F-4D97-AF65-F5344CB8AC3E}">
        <p14:creationId xmlns:p14="http://schemas.microsoft.com/office/powerpoint/2010/main" val="245154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5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5365" grpId="0"/>
      <p:bldP spid="1536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71500" y="1143000"/>
            <a:ext cx="3214688" cy="4565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Times New Roman" pitchFamily="18" charset="0"/>
              <a:buAutoNum type="arabicPeriod" startAt="2"/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RJ11</a:t>
            </a:r>
          </a:p>
        </p:txBody>
      </p:sp>
      <p:sp>
        <p:nvSpPr>
          <p:cNvPr id="16389" name="25 CuadroTexto"/>
          <p:cNvSpPr txBox="1">
            <a:spLocks noChangeArrowheads="1"/>
          </p:cNvSpPr>
          <p:nvPr/>
        </p:nvSpPr>
        <p:spPr bwMode="auto">
          <a:xfrm>
            <a:off x="857250" y="1928813"/>
            <a:ext cx="4643438" cy="2170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Es el conector más difundido globalmente para la conexión de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aparatos telefónicos 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convencionales, donde se suelen utilizar generalmente sólo los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dos pines centrales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.</a:t>
            </a:r>
          </a:p>
        </p:txBody>
      </p:sp>
      <p:pic>
        <p:nvPicPr>
          <p:cNvPr id="12293" name="8 Imagen" descr="rj11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438" y="2000250"/>
            <a:ext cx="2800350" cy="35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25 CuadroTexto"/>
          <p:cNvSpPr txBox="1">
            <a:spLocks noChangeArrowheads="1"/>
          </p:cNvSpPr>
          <p:nvPr/>
        </p:nvSpPr>
        <p:spPr bwMode="auto">
          <a:xfrm>
            <a:off x="857250" y="3789040"/>
            <a:ext cx="4714875" cy="1338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Es de medidas reducidas y tiene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seis contactos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como para soportar cables de hasta esa cantidad de hilos. 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Capa física</a:t>
            </a:r>
          </a:p>
        </p:txBody>
      </p:sp>
    </p:spTree>
    <p:extLst>
      <p:ext uri="{BB962C8B-B14F-4D97-AF65-F5344CB8AC3E}">
        <p14:creationId xmlns:p14="http://schemas.microsoft.com/office/powerpoint/2010/main" val="404686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6389" grpId="0"/>
      <p:bldP spid="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71500" y="928688"/>
            <a:ext cx="6286500" cy="56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La capa física define los </a:t>
            </a:r>
            <a:r>
              <a:rPr lang="es-MX" sz="1800" b="1" u="sng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tipos de puertos</a:t>
            </a: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:</a:t>
            </a: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71500" y="1643063"/>
            <a:ext cx="535781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Times New Roman" pitchFamily="18" charset="0"/>
              <a:buAutoNum type="arabicPeriod"/>
            </a:pPr>
            <a:r>
              <a:rPr lang="es-MX" sz="1800" b="1" u="sng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Puerto Ethernet</a:t>
            </a:r>
          </a:p>
        </p:txBody>
      </p:sp>
      <p:sp>
        <p:nvSpPr>
          <p:cNvPr id="17413" name="25 CuadroTexto"/>
          <p:cNvSpPr txBox="1">
            <a:spLocks noChangeArrowheads="1"/>
          </p:cNvSpPr>
          <p:nvPr/>
        </p:nvSpPr>
        <p:spPr bwMode="auto">
          <a:xfrm>
            <a:off x="928688" y="2286000"/>
            <a:ext cx="3929062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Ethernet es el nombre de una tecnología de redes LAN basada en tramas de datos (</a:t>
            </a:r>
            <a:r>
              <a:rPr lang="es-MX" sz="1800" b="1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frames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). </a:t>
            </a:r>
          </a:p>
        </p:txBody>
      </p:sp>
      <p:pic>
        <p:nvPicPr>
          <p:cNvPr id="13318" name="12 Imagen" descr="puerto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75" y="1785938"/>
            <a:ext cx="3268663" cy="4357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25 CuadroTexto"/>
          <p:cNvSpPr txBox="1">
            <a:spLocks noChangeArrowheads="1"/>
          </p:cNvSpPr>
          <p:nvPr/>
        </p:nvSpPr>
        <p:spPr bwMode="auto">
          <a:xfrm>
            <a:off x="928688" y="3714750"/>
            <a:ext cx="4286250" cy="2586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Ethernet define:</a:t>
            </a:r>
          </a:p>
          <a:p>
            <a:pPr algn="just" eaLnBrk="1" hangingPunct="1">
              <a:lnSpc>
                <a:spcPct val="150000"/>
              </a:lnSpc>
              <a:buFont typeface="Wingdings" pitchFamily="2" charset="2"/>
              <a:buChar char="q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Las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características de cableado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</a:t>
            </a:r>
          </a:p>
          <a:p>
            <a:pPr algn="just" eaLnBrk="1" hangingPunct="1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    y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señalización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de nivel físico</a:t>
            </a:r>
          </a:p>
          <a:p>
            <a:pPr algn="just" eaLnBrk="1" hangingPunct="1">
              <a:lnSpc>
                <a:spcPct val="150000"/>
              </a:lnSpc>
              <a:buFont typeface="Wingdings" pitchFamily="2" charset="2"/>
              <a:buChar char="q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Los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formatos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de trama (</a:t>
            </a:r>
            <a:r>
              <a:rPr lang="es-MX" sz="1800" b="1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frame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)</a:t>
            </a:r>
            <a:endParaRPr lang="es-MX" sz="1800" dirty="0">
              <a:solidFill>
                <a:schemeClr val="bg2">
                  <a:lumMod val="25000"/>
                </a:schemeClr>
              </a:solidFill>
              <a:latin typeface="ZapfHumnst BT"/>
            </a:endParaRPr>
          </a:p>
          <a:p>
            <a:pPr algn="just" eaLnBrk="1" hangingPunct="1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   del nivel de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enlace de datos 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del   </a:t>
            </a:r>
          </a:p>
          <a:p>
            <a:pPr algn="just" eaLnBrk="1" hangingPunct="1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   modelo OSI. </a:t>
            </a:r>
          </a:p>
        </p:txBody>
      </p:sp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Capa física</a:t>
            </a:r>
          </a:p>
        </p:txBody>
      </p:sp>
    </p:spTree>
    <p:extLst>
      <p:ext uri="{BB962C8B-B14F-4D97-AF65-F5344CB8AC3E}">
        <p14:creationId xmlns:p14="http://schemas.microsoft.com/office/powerpoint/2010/main" val="4210541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7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7413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83568" y="980728"/>
            <a:ext cx="8044942" cy="7420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MX" sz="15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Los cables de par trenzado están divididos en categorías, y estas representan las características del cable y el ancho de banda que pueden llegar a alcanzar. </a:t>
            </a:r>
            <a:endParaRPr lang="es-MX" sz="1600" dirty="0">
              <a:latin typeface="ZapfHumnst BT"/>
            </a:endParaRPr>
          </a:p>
        </p:txBody>
      </p:sp>
      <p:sp>
        <p:nvSpPr>
          <p:cNvPr id="16" name="CuadroTexto 15"/>
          <p:cNvSpPr txBox="1"/>
          <p:nvPr/>
        </p:nvSpPr>
        <p:spPr>
          <a:xfrm>
            <a:off x="683568" y="5949280"/>
            <a:ext cx="8188959" cy="698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400" dirty="0">
                <a:solidFill>
                  <a:schemeClr val="bg2">
                    <a:lumMod val="10000"/>
                  </a:schemeClr>
                </a:solidFill>
                <a:latin typeface="ZapfHumnst BT"/>
              </a:rPr>
              <a:t>El </a:t>
            </a:r>
            <a:r>
              <a:rPr lang="es-MX" sz="1400" b="1" dirty="0">
                <a:solidFill>
                  <a:schemeClr val="bg2">
                    <a:lumMod val="10000"/>
                  </a:schemeClr>
                </a:solidFill>
                <a:latin typeface="ZapfHumnst BT"/>
              </a:rPr>
              <a:t>ancho de banda</a:t>
            </a:r>
            <a:r>
              <a:rPr lang="es-MX" sz="1400" dirty="0">
                <a:solidFill>
                  <a:schemeClr val="bg2">
                    <a:lumMod val="10000"/>
                  </a:schemeClr>
                </a:solidFill>
                <a:latin typeface="ZapfHumnst BT"/>
              </a:rPr>
              <a:t> es la longitud, medida en </a:t>
            </a:r>
            <a:r>
              <a:rPr lang="es-MX" sz="1400" dirty="0">
                <a:solidFill>
                  <a:schemeClr val="bg2">
                    <a:lumMod val="10000"/>
                  </a:schemeClr>
                </a:solidFill>
                <a:latin typeface="ZapfHumnst BT"/>
                <a:hlinkClick r:id="rId3" tooltip="Hz"/>
              </a:rPr>
              <a:t>Hz</a:t>
            </a:r>
            <a:r>
              <a:rPr lang="es-MX" sz="1400" dirty="0">
                <a:solidFill>
                  <a:schemeClr val="bg2">
                    <a:lumMod val="10000"/>
                  </a:schemeClr>
                </a:solidFill>
                <a:latin typeface="ZapfHumnst BT"/>
              </a:rPr>
              <a:t>, del rango de frecuencias en el que se concentra la mayor parte de la potencia de la señal.</a:t>
            </a:r>
            <a:endParaRPr lang="es-MX" sz="1500" dirty="0">
              <a:solidFill>
                <a:schemeClr val="bg2">
                  <a:lumMod val="10000"/>
                </a:schemeClr>
              </a:solidFill>
              <a:latin typeface="ZapfHumnst BT"/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703521" y="1736079"/>
            <a:ext cx="8044942" cy="395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sz="1500" dirty="0">
                <a:latin typeface="ZapfHumnst BT"/>
              </a:rPr>
              <a:t>Los cables Ethernet, son UTP principalmente categoría 5 o 6.</a:t>
            </a:r>
            <a:endParaRPr lang="es-MX" sz="1600" dirty="0">
              <a:latin typeface="ZapfHumnst BT"/>
            </a:endParaRPr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40DAF87C-4815-4910-B198-325B27462147}"/>
              </a:ext>
            </a:extLst>
          </p:cNvPr>
          <p:cNvGraphicFramePr>
            <a:graphicFrameLocks noGrp="1"/>
          </p:cNvGraphicFramePr>
          <p:nvPr/>
        </p:nvGraphicFramePr>
        <p:xfrm>
          <a:off x="1095662" y="2135652"/>
          <a:ext cx="7364770" cy="37368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2912">
                  <a:extLst>
                    <a:ext uri="{9D8B030D-6E8A-4147-A177-3AD203B41FA5}">
                      <a16:colId xmlns:a16="http://schemas.microsoft.com/office/drawing/2014/main" val="473241102"/>
                    </a:ext>
                  </a:extLst>
                </a:gridCol>
                <a:gridCol w="3941658">
                  <a:extLst>
                    <a:ext uri="{9D8B030D-6E8A-4147-A177-3AD203B41FA5}">
                      <a16:colId xmlns:a16="http://schemas.microsoft.com/office/drawing/2014/main" val="3601927037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2218797259"/>
                    </a:ext>
                  </a:extLst>
                </a:gridCol>
              </a:tblGrid>
              <a:tr h="213228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Tipo</a:t>
                      </a:r>
                      <a:endParaRPr lang="es-MX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Uso y velocidad</a:t>
                      </a:r>
                      <a:endParaRPr lang="es-MX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Ancho de banda</a:t>
                      </a:r>
                      <a:endParaRPr lang="es-MX" sz="1600" b="1" i="0" u="none" strike="noStrike" dirty="0"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70149858"/>
                  </a:ext>
                </a:extLst>
              </a:tr>
              <a:tr h="262816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Categoría 1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Voz solamente (cable telefónico)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>
                          <a:effectLst/>
                        </a:rPr>
                        <a:t>-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94540024"/>
                  </a:ext>
                </a:extLst>
              </a:tr>
              <a:tr h="312404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>
                          <a:effectLst/>
                        </a:rPr>
                        <a:t>Categoría 2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Datos hasta 4 Mbps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>
                          <a:effectLst/>
                        </a:rPr>
                        <a:t>-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1980496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Categoría 3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Datos hasta 10 Mbps (Ethernet)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16 </a:t>
                      </a:r>
                      <a:r>
                        <a:rPr lang="es-MX" sz="1600" u="none" strike="noStrike" dirty="0" err="1">
                          <a:effectLst/>
                        </a:rPr>
                        <a:t>Mhz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55345389"/>
                  </a:ext>
                </a:extLst>
              </a:tr>
              <a:tr h="26561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>
                          <a:effectLst/>
                        </a:rPr>
                        <a:t>Categoría 4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Datos hasta 20 Mbps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20 </a:t>
                      </a:r>
                      <a:r>
                        <a:rPr lang="es-MX" sz="1600" u="none" strike="noStrike" dirty="0" err="1">
                          <a:effectLst/>
                        </a:rPr>
                        <a:t>Mhz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19542576"/>
                  </a:ext>
                </a:extLst>
              </a:tr>
              <a:tr h="31520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Categoría 5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Datos hasta 100 Mbps (</a:t>
                      </a:r>
                      <a:r>
                        <a:rPr lang="es-MX" sz="1600" u="none" strike="noStrike" dirty="0" err="1">
                          <a:effectLst/>
                        </a:rPr>
                        <a:t>FastEthernet</a:t>
                      </a:r>
                      <a:r>
                        <a:rPr lang="es-MX" sz="1600" u="none" strike="noStrike" dirty="0">
                          <a:effectLst/>
                        </a:rPr>
                        <a:t>)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100 </a:t>
                      </a:r>
                      <a:r>
                        <a:rPr lang="es-MX" sz="1600" u="none" strike="noStrike" dirty="0" err="1">
                          <a:effectLst/>
                        </a:rPr>
                        <a:t>Mhz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3622877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>
                          <a:effectLst/>
                        </a:rPr>
                        <a:t>Categoría 5e</a:t>
                      </a:r>
                      <a:endParaRPr lang="es-MX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Datos hasta 1000 Mbps (</a:t>
                      </a:r>
                      <a:r>
                        <a:rPr lang="es-MX" sz="1600" u="none" strike="noStrike" dirty="0" err="1">
                          <a:effectLst/>
                        </a:rPr>
                        <a:t>GigabitEthernet</a:t>
                      </a:r>
                      <a:r>
                        <a:rPr lang="es-MX" sz="1600" u="none" strike="noStrike" dirty="0">
                          <a:effectLst/>
                        </a:rPr>
                        <a:t>)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100 </a:t>
                      </a:r>
                      <a:r>
                        <a:rPr lang="es-MX" sz="1600" u="none" strike="noStrike" dirty="0" err="1">
                          <a:effectLst/>
                        </a:rPr>
                        <a:t>Mhz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77811998"/>
                  </a:ext>
                </a:extLst>
              </a:tr>
              <a:tr h="26561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Categoría 6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Datos hasta 1000 Mbps (</a:t>
                      </a:r>
                      <a:r>
                        <a:rPr lang="es-MX" sz="1600" u="none" strike="noStrike" dirty="0" err="1">
                          <a:effectLst/>
                        </a:rPr>
                        <a:t>GigabitEthernet</a:t>
                      </a:r>
                      <a:r>
                        <a:rPr lang="es-MX" sz="1600" u="none" strike="noStrike" dirty="0">
                          <a:effectLst/>
                        </a:rPr>
                        <a:t>)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250 </a:t>
                      </a:r>
                      <a:r>
                        <a:rPr lang="es-MX" sz="1600" u="none" strike="noStrike" dirty="0" err="1">
                          <a:effectLst/>
                        </a:rPr>
                        <a:t>Mhz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31623616"/>
                  </a:ext>
                </a:extLst>
              </a:tr>
              <a:tr h="31520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Categoría 6a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Datos hasta 10 </a:t>
                      </a:r>
                      <a:r>
                        <a:rPr lang="es-MX" sz="1600" u="none" strike="noStrike" dirty="0" err="1">
                          <a:effectLst/>
                        </a:rPr>
                        <a:t>Gbps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500 </a:t>
                      </a:r>
                      <a:r>
                        <a:rPr lang="es-MX" sz="1600" u="none" strike="noStrike" dirty="0" err="1">
                          <a:effectLst/>
                        </a:rPr>
                        <a:t>Mhz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70935151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Categoría 7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Datos hasta 10 </a:t>
                      </a:r>
                      <a:r>
                        <a:rPr lang="es-MX" sz="1600" u="none" strike="noStrike" dirty="0" err="1">
                          <a:effectLst/>
                        </a:rPr>
                        <a:t>Gbps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600 </a:t>
                      </a:r>
                      <a:r>
                        <a:rPr lang="es-MX" sz="1600" u="none" strike="noStrike" dirty="0" err="1">
                          <a:effectLst/>
                        </a:rPr>
                        <a:t>Mhz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56790393"/>
                  </a:ext>
                </a:extLst>
              </a:tr>
              <a:tr h="220772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Categoría 7a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Datos hasta 10 </a:t>
                      </a:r>
                      <a:r>
                        <a:rPr lang="es-MX" sz="1600" u="none" strike="noStrike" dirty="0" err="1">
                          <a:effectLst/>
                        </a:rPr>
                        <a:t>Gbps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1000 </a:t>
                      </a:r>
                      <a:r>
                        <a:rPr lang="es-MX" sz="1600" u="none" strike="noStrike" dirty="0" err="1">
                          <a:effectLst/>
                        </a:rPr>
                        <a:t>Mhz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234055028"/>
                  </a:ext>
                </a:extLst>
              </a:tr>
              <a:tr h="207770"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Categoría 8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Datos hasta 40 Gbps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>
                        <a:lnSpc>
                          <a:spcPct val="150000"/>
                        </a:lnSpc>
                      </a:pPr>
                      <a:r>
                        <a:rPr lang="es-MX" sz="1600" u="none" strike="noStrike" dirty="0">
                          <a:effectLst/>
                        </a:rPr>
                        <a:t>2000 </a:t>
                      </a:r>
                      <a:r>
                        <a:rPr lang="es-MX" sz="1600" u="none" strike="noStrike" dirty="0" err="1">
                          <a:effectLst/>
                        </a:rPr>
                        <a:t>Mhz</a:t>
                      </a:r>
                      <a:endParaRPr lang="es-MX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5709578"/>
                  </a:ext>
                </a:extLst>
              </a:tr>
            </a:tbl>
          </a:graphicData>
        </a:graphic>
      </p:graphicFrame>
      <p:sp>
        <p:nvSpPr>
          <p:cNvPr id="9" name="Text Box 5">
            <a:extLst>
              <a:ext uri="{FF2B5EF4-FFF2-40B4-BE49-F238E27FC236}">
                <a16:creationId xmlns:a16="http://schemas.microsoft.com/office/drawing/2014/main" id="{4CD804A1-AABE-4941-B84D-D91F5E4D8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0" y="463292"/>
            <a:ext cx="6286500" cy="56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Par trenzado no blindado 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(UTP -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Unshielded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Twisted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MX" sz="1800" dirty="0" err="1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Pair</a:t>
            </a:r>
            <a:r>
              <a:rPr lang="es-MX" sz="18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)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4A9DF7A4-4C2E-4EB9-BF01-95C529A8F10D}"/>
              </a:ext>
            </a:extLst>
          </p:cNvPr>
          <p:cNvSpPr txBox="1">
            <a:spLocks noChangeArrowheads="1"/>
          </p:cNvSpPr>
          <p:nvPr/>
        </p:nvSpPr>
        <p:spPr>
          <a:xfrm>
            <a:off x="89756" y="-132586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Medios de cobre</a:t>
            </a:r>
          </a:p>
        </p:txBody>
      </p:sp>
    </p:spTree>
    <p:extLst>
      <p:ext uri="{BB962C8B-B14F-4D97-AF65-F5344CB8AC3E}">
        <p14:creationId xmlns:p14="http://schemas.microsoft.com/office/powerpoint/2010/main" val="2609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6" grpId="0"/>
      <p:bldP spid="10" grpId="0"/>
      <p:bldP spid="9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5"/>
          <p:cNvSpPr txBox="1">
            <a:spLocks noChangeArrowheads="1"/>
          </p:cNvSpPr>
          <p:nvPr/>
        </p:nvSpPr>
        <p:spPr bwMode="auto">
          <a:xfrm>
            <a:off x="500063" y="785813"/>
            <a:ext cx="6286500" cy="5604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200000"/>
              </a:lnSpc>
              <a:spcBef>
                <a:spcPct val="50000"/>
              </a:spcBef>
            </a:pP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Tecnologías Ethernet</a:t>
            </a:r>
          </a:p>
        </p:txBody>
      </p:sp>
      <p:sp>
        <p:nvSpPr>
          <p:cNvPr id="18436" name="10 CuadroTexto"/>
          <p:cNvSpPr txBox="1">
            <a:spLocks noChangeArrowheads="1"/>
          </p:cNvSpPr>
          <p:nvPr/>
        </p:nvSpPr>
        <p:spPr bwMode="auto">
          <a:xfrm>
            <a:off x="571500" y="1498600"/>
            <a:ext cx="8500492" cy="221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s-MX" sz="14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Las tecnologías Ethernet que existen se diferencian en estos conceptos:</a:t>
            </a:r>
          </a:p>
          <a:p>
            <a:pPr eaLnBrk="1" hangingPunct="1">
              <a:lnSpc>
                <a:spcPct val="150000"/>
              </a:lnSpc>
            </a:pPr>
            <a:endParaRPr lang="es-MX" sz="800" dirty="0">
              <a:solidFill>
                <a:schemeClr val="bg2">
                  <a:lumMod val="25000"/>
                </a:schemeClr>
              </a:solidFill>
              <a:latin typeface="ZapfHumnst BT"/>
            </a:endParaRP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v"/>
            </a:pPr>
            <a:r>
              <a:rPr lang="es-MX" sz="14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</a:t>
            </a:r>
            <a:r>
              <a:rPr lang="es-MX" sz="14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Velocidad de transmisión </a:t>
            </a: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</a:t>
            </a:r>
            <a:r>
              <a:rPr lang="es-MX" sz="14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Velocidad a la que transmite la tecnología. 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v"/>
            </a:pPr>
            <a:r>
              <a:rPr lang="es-MX" sz="14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</a:t>
            </a:r>
            <a:r>
              <a:rPr lang="es-MX" sz="14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Tipo de cable</a:t>
            </a: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 </a:t>
            </a:r>
            <a:r>
              <a:rPr lang="es-MX" sz="14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Tecnología del nivel físico que usa la tecnología. 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Char char="v"/>
            </a:pPr>
            <a:r>
              <a:rPr lang="es-MX" sz="14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</a:t>
            </a:r>
            <a:r>
              <a:rPr lang="es-MX" sz="14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Longitud máxima  </a:t>
            </a:r>
            <a:r>
              <a:rPr lang="es-MX" sz="14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Distancia máxima que puede haber entre dos nodos adyacentes (sin repetidores) </a:t>
            </a:r>
          </a:p>
          <a:p>
            <a:pPr algn="just" eaLnBrk="1" hangingPunct="1">
              <a:lnSpc>
                <a:spcPct val="150000"/>
              </a:lnSpc>
              <a:buFont typeface="Wingdings" pitchFamily="2" charset="2"/>
              <a:buChar char="v"/>
            </a:pPr>
            <a:r>
              <a:rPr lang="es-MX" sz="1400" b="1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 Topología</a:t>
            </a:r>
            <a:r>
              <a:rPr lang="es-MX" sz="1400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  </a:t>
            </a:r>
            <a:r>
              <a:rPr lang="es-MX" sz="14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Determina la forma de actuar de los puntos de enlace centrales. Éstos pueden ser </a:t>
            </a:r>
          </a:p>
          <a:p>
            <a:pPr eaLnBrk="1" hangingPunct="1">
              <a:lnSpc>
                <a:spcPct val="150000"/>
              </a:lnSpc>
            </a:pPr>
            <a:r>
              <a:rPr lang="es-MX" sz="14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    Conectores T, </a:t>
            </a:r>
            <a:r>
              <a:rPr lang="es-MX" sz="1400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hubs</a:t>
            </a:r>
            <a:r>
              <a:rPr lang="es-MX" sz="14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o </a:t>
            </a:r>
            <a:r>
              <a:rPr lang="es-MX" sz="1400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switches</a:t>
            </a:r>
            <a:r>
              <a:rPr lang="es-MX" sz="14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. </a:t>
            </a:r>
          </a:p>
        </p:txBody>
      </p:sp>
      <p:pic>
        <p:nvPicPr>
          <p:cNvPr id="1843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3857625"/>
            <a:ext cx="8240713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Capa física</a:t>
            </a:r>
          </a:p>
        </p:txBody>
      </p:sp>
    </p:spTree>
    <p:extLst>
      <p:ext uri="{BB962C8B-B14F-4D97-AF65-F5344CB8AC3E}">
        <p14:creationId xmlns:p14="http://schemas.microsoft.com/office/powerpoint/2010/main" val="23848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8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43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00063" y="1000125"/>
            <a:ext cx="228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Times New Roman" pitchFamily="18" charset="0"/>
              <a:buAutoNum type="arabicPeriod" startAt="2"/>
            </a:pPr>
            <a:r>
              <a:rPr lang="es-MX" sz="1800" b="1" u="sng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Puerto Serial</a:t>
            </a:r>
          </a:p>
        </p:txBody>
      </p:sp>
      <p:sp>
        <p:nvSpPr>
          <p:cNvPr id="19460" name="25 CuadroTexto"/>
          <p:cNvSpPr txBox="1">
            <a:spLocks noChangeArrowheads="1"/>
          </p:cNvSpPr>
          <p:nvPr/>
        </p:nvSpPr>
        <p:spPr bwMode="auto">
          <a:xfrm>
            <a:off x="785813" y="1785938"/>
            <a:ext cx="5214937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Es una interfaz de comunicaciones entre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computadoras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y </a:t>
            </a:r>
            <a:r>
              <a:rPr lang="es-MX" sz="1800" b="1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periféricos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en donde la información es transmitida bit a bit enviando o recibiendo un solo bit a la vez.</a:t>
            </a:r>
          </a:p>
        </p:txBody>
      </p:sp>
      <p:sp>
        <p:nvSpPr>
          <p:cNvPr id="19461" name="10 CuadroTexto"/>
          <p:cNvSpPr txBox="1">
            <a:spLocks noChangeArrowheads="1"/>
          </p:cNvSpPr>
          <p:nvPr/>
        </p:nvSpPr>
        <p:spPr bwMode="auto">
          <a:xfrm>
            <a:off x="782349" y="3587229"/>
            <a:ext cx="7929562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eaLnBrk="1" hangingPunct="1">
              <a:lnSpc>
                <a:spcPct val="150000"/>
              </a:lnSpc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En muchos periféricos la interfaz USB ha reemplazado al puerto serial. Sin embargo, los puertos seriales todavía  pueden encontrarse en:</a:t>
            </a:r>
          </a:p>
          <a:p>
            <a:pPr algn="just"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Sistemas de automatización industrial </a:t>
            </a:r>
          </a:p>
          <a:p>
            <a:pPr algn="just" eaLnBrk="1" hangingPunct="1">
              <a:lnSpc>
                <a:spcPct val="150000"/>
              </a:lnSpc>
              <a:buFont typeface="Wingdings" pitchFamily="2" charset="2"/>
              <a:buChar char="ü"/>
            </a:pP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 Dispositivos de redes (</a:t>
            </a:r>
            <a:r>
              <a:rPr lang="es-MX" sz="1800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routers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y </a:t>
            </a:r>
            <a:r>
              <a:rPr lang="es-MX" sz="1800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switches</a:t>
            </a:r>
            <a:r>
              <a:rPr lang="es-MX" sz="18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)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120" y="4668708"/>
            <a:ext cx="2493370" cy="143962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4936" y="1571625"/>
            <a:ext cx="2466975" cy="1857375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Capa física</a:t>
            </a:r>
          </a:p>
        </p:txBody>
      </p:sp>
    </p:spTree>
    <p:extLst>
      <p:ext uri="{BB962C8B-B14F-4D97-AF65-F5344CB8AC3E}">
        <p14:creationId xmlns:p14="http://schemas.microsoft.com/office/powerpoint/2010/main" val="3982607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460" grpId="0"/>
      <p:bldP spid="1946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500063" y="971550"/>
            <a:ext cx="22860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>
              <a:lnSpc>
                <a:spcPct val="150000"/>
              </a:lnSpc>
              <a:buFont typeface="Times New Roman" pitchFamily="18" charset="0"/>
              <a:buAutoNum type="arabicPeriod" startAt="2"/>
            </a:pPr>
            <a:r>
              <a:rPr lang="es-MX" sz="1800" b="1" u="sng" dirty="0">
                <a:solidFill>
                  <a:schemeClr val="accent6">
                    <a:lumMod val="75000"/>
                  </a:schemeClr>
                </a:solidFill>
                <a:latin typeface="ZapfHumnst BT"/>
              </a:rPr>
              <a:t>Puerto Serial</a:t>
            </a:r>
          </a:p>
        </p:txBody>
      </p:sp>
      <p:sp>
        <p:nvSpPr>
          <p:cNvPr id="20484" name="11 Rectángulo"/>
          <p:cNvSpPr>
            <a:spLocks noChangeArrowheads="1"/>
          </p:cNvSpPr>
          <p:nvPr/>
        </p:nvSpPr>
        <p:spPr bwMode="auto">
          <a:xfrm>
            <a:off x="857250" y="1628800"/>
            <a:ext cx="76438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1800" dirty="0">
                <a:latin typeface="ZapfHumnst BT"/>
              </a:rPr>
              <a:t>El término "puerto serial" normalmente identifica el hardware conforme al estándar </a:t>
            </a: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RS-232</a:t>
            </a:r>
            <a:r>
              <a:rPr lang="es-MX" sz="1800" dirty="0">
                <a:latin typeface="ZapfHumnst BT"/>
              </a:rPr>
              <a:t>.</a:t>
            </a: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63" y="3212976"/>
            <a:ext cx="1981200" cy="116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703639"/>
            <a:ext cx="295275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9" name="12 Rectángulo"/>
          <p:cNvSpPr>
            <a:spLocks noChangeArrowheads="1"/>
          </p:cNvSpPr>
          <p:nvPr/>
        </p:nvSpPr>
        <p:spPr bwMode="auto">
          <a:xfrm>
            <a:off x="857250" y="2484463"/>
            <a:ext cx="757237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MX" sz="1800" dirty="0">
                <a:latin typeface="ZapfHumnst BT"/>
              </a:rPr>
              <a:t>El </a:t>
            </a: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RS-232</a:t>
            </a:r>
            <a:r>
              <a:rPr lang="es-MX" sz="1800" dirty="0">
                <a:latin typeface="ZapfHumnst BT"/>
              </a:rPr>
              <a:t> consiste de un conector tipo </a:t>
            </a:r>
            <a:r>
              <a:rPr lang="es-MX" sz="1800" b="1" dirty="0">
                <a:solidFill>
                  <a:schemeClr val="accent5">
                    <a:lumMod val="75000"/>
                  </a:schemeClr>
                </a:solidFill>
                <a:latin typeface="ZapfHumnst BT"/>
              </a:rPr>
              <a:t>DB-9 (9 pines).</a:t>
            </a:r>
            <a:endParaRPr lang="es-MX" sz="1800" dirty="0">
              <a:solidFill>
                <a:schemeClr val="accent5">
                  <a:lumMod val="75000"/>
                </a:schemeClr>
              </a:solidFill>
              <a:latin typeface="ZapfHumnst BT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07504" y="-27384"/>
            <a:ext cx="8964488" cy="1143000"/>
          </a:xfrm>
          <a:prstGeom prst="rect">
            <a:avLst/>
          </a:prstGeom>
        </p:spPr>
        <p:txBody>
          <a:bodyPr vert="horz" lIns="92075" tIns="46038" rIns="92075" bIns="46038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s-ES_tradnl" sz="3200" dirty="0">
                <a:solidFill>
                  <a:srgbClr val="3333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 </a:t>
            </a:r>
            <a:r>
              <a:rPr lang="es-ES_tradnl" sz="3200" b="1" dirty="0">
                <a:solidFill>
                  <a:schemeClr val="accent4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Dom Casual" charset="0"/>
              </a:rPr>
              <a:t>Estándar RS-232</a:t>
            </a:r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5220072" y="3175400"/>
            <a:ext cx="3196388" cy="30564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1622425" algn="l"/>
              </a:tabLst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1.  DCD (Detecta la portadora) </a:t>
            </a: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2.- </a:t>
            </a:r>
            <a:r>
              <a:rPr lang="es-MX" altLang="es-MX" sz="1600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RxD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(Recibe datos) </a:t>
            </a: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3.- </a:t>
            </a:r>
            <a:r>
              <a:rPr lang="es-MX" altLang="es-MX" sz="1600" dirty="0" err="1">
                <a:solidFill>
                  <a:schemeClr val="bg2">
                    <a:lumMod val="25000"/>
                  </a:schemeClr>
                </a:solidFill>
                <a:latin typeface="ZapfHumnst BT"/>
              </a:rPr>
              <a:t>TxD</a:t>
            </a: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 (Transmite datos) </a:t>
            </a: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4.- DTR (Terminal de datos listo) </a:t>
            </a: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5.- SG (Tierra) </a:t>
            </a: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6.- DSR (Equipo de datos listo) </a:t>
            </a: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7.- RTS (Solicita enviar) </a:t>
            </a: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8.- CTS (Disponible para enviar) </a:t>
            </a:r>
          </a:p>
          <a:p>
            <a:pPr marL="0" marR="0" lvl="0" indent="0" algn="l" defTabSz="914400" rtl="0" eaLnBrk="0" fontAlgn="base" latinLnBrk="0" hangingPunct="0">
              <a:lnSpc>
                <a:spcPts val="26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s-MX" altLang="es-MX" sz="1600" dirty="0">
                <a:solidFill>
                  <a:schemeClr val="bg2">
                    <a:lumMod val="25000"/>
                  </a:schemeClr>
                </a:solidFill>
                <a:latin typeface="ZapfHumnst BT"/>
              </a:rPr>
              <a:t>9.- RI (Indica llamada) </a:t>
            </a:r>
          </a:p>
        </p:txBody>
      </p:sp>
    </p:spTree>
    <p:extLst>
      <p:ext uri="{BB962C8B-B14F-4D97-AF65-F5344CB8AC3E}">
        <p14:creationId xmlns:p14="http://schemas.microsoft.com/office/powerpoint/2010/main" val="797131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20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484" grpId="0"/>
      <p:bldP spid="20489" grpId="0"/>
      <p:bldP spid="2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3434</TotalTime>
  <Words>6061</Words>
  <Application>Microsoft Office PowerPoint</Application>
  <PresentationFormat>Presentación en pantalla (4:3)</PresentationFormat>
  <Paragraphs>853</Paragraphs>
  <Slides>92</Slides>
  <Notes>71</Notes>
  <HiddenSlides>0</HiddenSlides>
  <MMClips>0</MMClips>
  <ScaleCrop>false</ScaleCrop>
  <HeadingPairs>
    <vt:vector size="8" baseType="variant">
      <vt:variant>
        <vt:lpstr>Fuentes usadas</vt:lpstr>
      </vt:variant>
      <vt:variant>
        <vt:i4>15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92</vt:i4>
      </vt:variant>
    </vt:vector>
  </HeadingPairs>
  <TitlesOfParts>
    <vt:vector size="109" baseType="lpstr">
      <vt:lpstr>Arial</vt:lpstr>
      <vt:lpstr>AsapRegular</vt:lpstr>
      <vt:lpstr>Calibri</vt:lpstr>
      <vt:lpstr>Calibri Light</vt:lpstr>
      <vt:lpstr>Century Gothic</vt:lpstr>
      <vt:lpstr>Courier New</vt:lpstr>
      <vt:lpstr>Dom Casual</vt:lpstr>
      <vt:lpstr>inherit</vt:lpstr>
      <vt:lpstr>Monotype Sorts</vt:lpstr>
      <vt:lpstr>Montserrat</vt:lpstr>
      <vt:lpstr>Open Sans</vt:lpstr>
      <vt:lpstr>Symbol</vt:lpstr>
      <vt:lpstr>Times New Roman</vt:lpstr>
      <vt:lpstr>Wingdings</vt:lpstr>
      <vt:lpstr>ZapfHumnst BT</vt:lpstr>
      <vt:lpstr>Tema de Office</vt:lpstr>
      <vt:lpstr>Imagen</vt:lpstr>
      <vt:lpstr>TC 2006B  Interconexión de dispositivos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Medios inalámbricos – Bandas de frecuencia. [2]</vt:lpstr>
      <vt:lpstr>Atenuación, Distancia y Frecuencia.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Señalización.</vt:lpstr>
      <vt:lpstr>Codificación.</vt:lpstr>
      <vt:lpstr>Tipos de medios físicos.</vt:lpstr>
      <vt:lpstr>Medios de Cobre – Coaxial.</vt:lpstr>
      <vt:lpstr>Medios de Cobre – UTP.</vt:lpstr>
      <vt:lpstr>Medios de Cobre – STP.</vt:lpstr>
      <vt:lpstr>Evolución del cable UTP.</vt:lpstr>
      <vt:lpstr>Medios ópticos.</vt:lpstr>
      <vt:lpstr>Medios ópticos – Total Internal Reflection.</vt:lpstr>
      <vt:lpstr>Medios ópticos – Conectores.</vt:lpstr>
      <vt:lpstr>Medios inalámbricos.</vt:lpstr>
      <vt:lpstr>Medios inalámbricos – Propiedades de las Ondas EM.</vt:lpstr>
      <vt:lpstr>Medios inalámbricos – El espectro Electromagnético.</vt:lpstr>
      <vt:lpstr>Presentación de PowerPoint</vt:lpstr>
      <vt:lpstr>Medios inalámbricos – Bandas de frecuencia.</vt:lpstr>
      <vt:lpstr>Medios inalámbricos – Bandas de frecuencia. [2]</vt:lpstr>
      <vt:lpstr>Atenuación, Distancia y Frecuencia.</vt:lpstr>
      <vt:lpstr>Medios de Cobre – Interfaces WAN (seriales).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TC1017  Solución de problemas con programación</dc:title>
  <dc:creator>profesor</dc:creator>
  <cp:lastModifiedBy>Lizethe Pérez Fuertes</cp:lastModifiedBy>
  <cp:revision>139</cp:revision>
  <cp:lastPrinted>2020-02-27T15:33:41Z</cp:lastPrinted>
  <dcterms:created xsi:type="dcterms:W3CDTF">2013-06-11T22:32:36Z</dcterms:created>
  <dcterms:modified xsi:type="dcterms:W3CDTF">2022-03-25T18:27:36Z</dcterms:modified>
</cp:coreProperties>
</file>